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69" r:id="rId14"/>
    <p:sldId id="270" r:id="rId15"/>
    <p:sldId id="271" r:id="rId16"/>
    <p:sldId id="280" r:id="rId17"/>
    <p:sldId id="281" r:id="rId18"/>
    <p:sldId id="282" r:id="rId19"/>
    <p:sldId id="28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255" autoAdjust="0"/>
  </p:normalViewPr>
  <p:slideViewPr>
    <p:cSldViewPr snapToGrid="0">
      <p:cViewPr varScale="1">
        <p:scale>
          <a:sx n="68" d="100"/>
          <a:sy n="68" d="100"/>
        </p:scale>
        <p:origin x="12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59242-2F1D-439A-AAFE-0D5FD91706E7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74B62-80DA-43FC-AE97-12F516B3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82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HTML &lt;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for grouping and applying styles to inline elements.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a difference between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span tag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the div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span tag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with inline elements whilst the div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with block-level content.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HTML &lt;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marks text that has stress emphasis which traditionally means that the text is displayed in italics by the browser.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Descendants are grand child's whereas children are immediate child's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74B62-80DA-43FC-AE97-12F516B389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5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F993A8-95D8-4A66-93C1-BB32DC4A823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8CECD9-96AD-43E6-AC72-7244F06F34E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4513" name="Rectangle 1">
            <a:extLst>
              <a:ext uri="{FF2B5EF4-FFF2-40B4-BE49-F238E27FC236}">
                <a16:creationId xmlns:a16="http://schemas.microsoft.com/office/drawing/2014/main" id="{41A23F27-7582-4112-AD6C-60049A5FDA1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A4B9EA2C-6A30-4641-99C8-D172F89277D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2BDF23F-D5BC-4EA6-9F07-E738BE5E2CB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520395-3E17-4711-AF11-7A503F46EE8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5537" name="Rectangle 1">
            <a:extLst>
              <a:ext uri="{FF2B5EF4-FFF2-40B4-BE49-F238E27FC236}">
                <a16:creationId xmlns:a16="http://schemas.microsoft.com/office/drawing/2014/main" id="{3ED74A40-FCCA-4C13-BB61-E196D8A4490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235411EE-15FE-458E-8214-0F0F2E719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C90A8AE-0BCA-43D0-A04D-721178DCCAC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6D5225-D8DA-46AD-9E69-27B9986FA777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6561" name="Rectangle 1">
            <a:extLst>
              <a:ext uri="{FF2B5EF4-FFF2-40B4-BE49-F238E27FC236}">
                <a16:creationId xmlns:a16="http://schemas.microsoft.com/office/drawing/2014/main" id="{420C1A0E-D3B1-442D-8C27-18D34D8200D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AEC14A3D-60C2-4A4F-B5F6-11B462E9675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556F16-871C-46FC-BD37-E66CEDF146E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9982DCC-BD49-4EF5-9465-A027066BEE2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7585" name="Rectangle 1">
            <a:extLst>
              <a:ext uri="{FF2B5EF4-FFF2-40B4-BE49-F238E27FC236}">
                <a16:creationId xmlns:a16="http://schemas.microsoft.com/office/drawing/2014/main" id="{79FA922C-024B-493F-870C-8237F68B0E4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A0FE801D-B5EF-41CF-87F6-8269F28AA5F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FA84-0899-4754-903F-1AC06512458C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4808-FB6A-41E4-AFB1-311D9CB7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3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FA84-0899-4754-903F-1AC06512458C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4808-FB6A-41E4-AFB1-311D9CB7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3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FA84-0899-4754-903F-1AC06512458C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4808-FB6A-41E4-AFB1-311D9CB77D6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7396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FA84-0899-4754-903F-1AC06512458C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4808-FB6A-41E4-AFB1-311D9CB7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08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FA84-0899-4754-903F-1AC06512458C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4808-FB6A-41E4-AFB1-311D9CB77D6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2023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FA84-0899-4754-903F-1AC06512458C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4808-FB6A-41E4-AFB1-311D9CB7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11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FA84-0899-4754-903F-1AC06512458C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4808-FB6A-41E4-AFB1-311D9CB7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71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FA84-0899-4754-903F-1AC06512458C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4808-FB6A-41E4-AFB1-311D9CB7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6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FA84-0899-4754-903F-1AC06512458C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4808-FB6A-41E4-AFB1-311D9CB7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9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FA84-0899-4754-903F-1AC06512458C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4808-FB6A-41E4-AFB1-311D9CB7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7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FA84-0899-4754-903F-1AC06512458C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4808-FB6A-41E4-AFB1-311D9CB7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6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FA84-0899-4754-903F-1AC06512458C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4808-FB6A-41E4-AFB1-311D9CB7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7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FA84-0899-4754-903F-1AC06512458C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4808-FB6A-41E4-AFB1-311D9CB7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3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FA84-0899-4754-903F-1AC06512458C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4808-FB6A-41E4-AFB1-311D9CB7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9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FA84-0899-4754-903F-1AC06512458C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4808-FB6A-41E4-AFB1-311D9CB7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5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FA84-0899-4754-903F-1AC06512458C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4808-FB6A-41E4-AFB1-311D9CB7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5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1FA84-0899-4754-903F-1AC06512458C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B04808-FB6A-41E4-AFB1-311D9CB7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B902C-CF85-4FD1-9E8E-784DA12EA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6925F-82D5-4474-B0EF-02D764AA20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65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5729-05E6-481A-B107-6DEFFE4E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C0E93-2944-41E0-B65B-6CF485920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 CSS pseudo-element is a keyword added to a selector that lets you style a specific part of the selected element(s). For example, ::first-line can be used to change the font of the first line of a paragraph.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/* The first line of every &lt;p&gt; element. */</a:t>
            </a:r>
          </a:p>
          <a:p>
            <a:pPr marL="0" indent="0">
              <a:buNone/>
            </a:pPr>
            <a:r>
              <a:rPr lang="en-US" dirty="0"/>
              <a:t>p::first-line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color: blue;</a:t>
            </a:r>
          </a:p>
          <a:p>
            <a:pPr marL="0" indent="0">
              <a:buNone/>
            </a:pPr>
            <a:r>
              <a:rPr lang="en-US" dirty="0"/>
              <a:t>text-transform: uppercase;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dirty="0"/>
              <a:t>(e.g. first letter, line, before </a:t>
            </a:r>
            <a:r>
              <a:rPr lang="en-US" altLang="en-US" dirty="0" err="1"/>
              <a:t>etc</a:t>
            </a:r>
            <a:r>
              <a:rPr lang="en-US" altLang="en-U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1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19871-F997-4CC6-83FA-D40E5178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Inheritance and cascade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C3E63-0C44-41B4-9E58-FB9C6C6DC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Elements can inherit properties of parents</a:t>
            </a:r>
          </a:p>
          <a:p>
            <a:r>
              <a:rPr lang="en-US" altLang="en-US" dirty="0"/>
              <a:t>The final result is a cascade / aggregate according to CSS cascading rules</a:t>
            </a:r>
          </a:p>
          <a:p>
            <a:pPr marL="431800" indent="-323850"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5A61C1D3-AB94-4420-9CEE-7CC562341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339" y="3429000"/>
            <a:ext cx="8458200" cy="346075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 dirty="0"/>
              <a:t>&lt;h1&gt;The headline &lt;</a:t>
            </a:r>
            <a:r>
              <a:rPr lang="en-US" altLang="en-US" dirty="0" err="1"/>
              <a:t>em</a:t>
            </a:r>
            <a:r>
              <a:rPr lang="en-US" altLang="en-US" dirty="0"/>
              <a:t>&gt;is&lt;/</a:t>
            </a:r>
            <a:r>
              <a:rPr lang="en-US" altLang="en-US" dirty="0" err="1"/>
              <a:t>em</a:t>
            </a:r>
            <a:r>
              <a:rPr lang="en-US" altLang="en-US" dirty="0"/>
              <a:t>&gt; important!&lt;/h1&gt;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C7A4E3B-BDDF-43E7-9485-D9B4D0B8D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27" y="4294187"/>
            <a:ext cx="8458200" cy="601663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 dirty="0"/>
              <a:t>h1 { font-weight : bold }</a:t>
            </a:r>
          </a:p>
          <a:p>
            <a:r>
              <a:rPr lang="en-US" altLang="en-US" dirty="0" err="1"/>
              <a:t>em</a:t>
            </a:r>
            <a:r>
              <a:rPr lang="en-US" altLang="en-US" dirty="0"/>
              <a:t> { text-decoration : underline }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102006E-C59D-48C0-85C2-C7DA6C083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27" y="5446712"/>
            <a:ext cx="8458200" cy="601663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 dirty="0"/>
              <a:t>h1: bold</a:t>
            </a:r>
          </a:p>
          <a:p>
            <a:r>
              <a:rPr lang="en-US" altLang="en-US" dirty="0" err="1"/>
              <a:t>em</a:t>
            </a:r>
            <a:r>
              <a:rPr lang="en-US" altLang="en-US" dirty="0"/>
              <a:t> : bold + underline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9EF14AF7-F6D1-4070-B698-D6A36B56D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052" y="3005137"/>
            <a:ext cx="8016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 dirty="0"/>
              <a:t>HTML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2199FD86-9AE1-475F-AE0E-E76B5C835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639" y="3905250"/>
            <a:ext cx="650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US" altLang="en-US" dirty="0">
                <a:solidFill>
                  <a:srgbClr val="000000"/>
                </a:solidFill>
              </a:rPr>
              <a:t>CSS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5A870FFF-525A-459F-8910-C238A4D1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127" y="5056187"/>
            <a:ext cx="8270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048780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E3727-9917-4567-8702-93C1A973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/>
              <a:t>Conflicts need to be resolved in cascade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F122C-31C9-4587-9AF5-1DA9F5FE2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9CDC1EDC-DF3E-4522-ADC8-A081671C9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802" y="3001731"/>
            <a:ext cx="8458200" cy="346075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 dirty="0"/>
              <a:t>&lt;h1&gt;The headline &lt;</a:t>
            </a:r>
            <a:r>
              <a:rPr lang="en-US" altLang="en-US" dirty="0" err="1"/>
              <a:t>em</a:t>
            </a:r>
            <a:r>
              <a:rPr lang="en-US" altLang="en-US" dirty="0"/>
              <a:t>&gt;is&lt;/</a:t>
            </a:r>
            <a:r>
              <a:rPr lang="en-US" altLang="en-US" dirty="0" err="1"/>
              <a:t>em</a:t>
            </a:r>
            <a:r>
              <a:rPr lang="en-US" altLang="en-US" dirty="0"/>
              <a:t>&gt; important!&lt;/h1&gt;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388F595-40E3-409C-BDD9-3963128F9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290" y="3866918"/>
            <a:ext cx="8458200" cy="601663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/>
              <a:t>h1 { </a:t>
            </a:r>
            <a:r>
              <a:rPr lang="en-US" altLang="en-US">
                <a:solidFill>
                  <a:srgbClr val="FF0000"/>
                </a:solidFill>
              </a:rPr>
              <a:t>font-weight : bold</a:t>
            </a:r>
            <a:r>
              <a:rPr lang="en-US" altLang="en-US"/>
              <a:t> }</a:t>
            </a:r>
          </a:p>
          <a:p>
            <a:r>
              <a:rPr lang="en-US" altLang="en-US"/>
              <a:t>em { </a:t>
            </a:r>
            <a:r>
              <a:rPr lang="en-US" altLang="en-US">
                <a:solidFill>
                  <a:srgbClr val="FF0000"/>
                </a:solidFill>
              </a:rPr>
              <a:t>font-weight : normal</a:t>
            </a:r>
            <a:r>
              <a:rPr lang="en-US" altLang="en-US"/>
              <a:t> ; text-decoration : underline }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DB02015-BB04-4C7F-BF80-644EDF6AD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290" y="5019443"/>
            <a:ext cx="8458200" cy="601663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/>
              <a:t>h1: bold</a:t>
            </a:r>
          </a:p>
          <a:p>
            <a:r>
              <a:rPr lang="en-US" altLang="en-US"/>
              <a:t>em : normal + underline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0AA290CD-2D02-4B42-B3E3-F1F9BCB99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440" y="2626216"/>
            <a:ext cx="8016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 dirty="0"/>
              <a:t>HTML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F463BA55-D79A-4FA9-9629-44564A8D7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102" y="3477981"/>
            <a:ext cx="650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US" altLang="en-US">
                <a:solidFill>
                  <a:srgbClr val="000000"/>
                </a:solidFill>
              </a:rPr>
              <a:t>CSS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6DC8FE66-9D7B-450B-8FEF-421B2B86F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90" y="4628918"/>
            <a:ext cx="8270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061516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7AE-B014-40E1-9B12-AAC62C88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49646-EE95-4C5D-A182-607C7DBC4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Author:</a:t>
            </a:r>
            <a:r>
              <a:rPr lang="en-US" altLang="en-US" dirty="0"/>
              <a:t> The author specifies style sheets for a source document according to the conventions of the document language. For instance, in HTML, style sheets may be included in the document or linked externally.</a:t>
            </a:r>
          </a:p>
          <a:p>
            <a:r>
              <a:rPr lang="en-US" altLang="en-US" b="1" dirty="0"/>
              <a:t>User</a:t>
            </a:r>
            <a:r>
              <a:rPr lang="en-US" altLang="en-US" dirty="0"/>
              <a:t>: The user may be able to specify style information for a particular document. For example, the user may specify a file that contains a style sheet or the user agent may provide an interface that generates a user style sheet (or behaves as if it did).</a:t>
            </a:r>
          </a:p>
          <a:p>
            <a:r>
              <a:rPr lang="en-US" altLang="en-US" b="1" dirty="0"/>
              <a:t>User agent:</a:t>
            </a:r>
            <a:r>
              <a:rPr lang="en-US" altLang="en-US" dirty="0"/>
              <a:t> Conforming user agents must apply a default style sheet (or behave as if they did). A user agent's default style sheet should present the elements of the document language in ways that satisfy general presentation expectations for the document language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3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5D98F-DE9C-4A9D-B18A-DACD6CB5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Positioning Schemes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62938-9C55-4326-AF10-550729E61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Normal Flow</a:t>
            </a:r>
          </a:p>
          <a:p>
            <a:pPr lvl="1"/>
            <a:r>
              <a:rPr lang="en-US" altLang="en-US" dirty="0"/>
              <a:t>Sequence of elements is considered, following the (block / inline) display rules</a:t>
            </a:r>
          </a:p>
          <a:p>
            <a:r>
              <a:rPr lang="en-US" altLang="en-US" dirty="0"/>
              <a:t>Absolute Positioning</a:t>
            </a:r>
          </a:p>
          <a:p>
            <a:pPr lvl="1"/>
            <a:r>
              <a:rPr lang="en-US" altLang="en-US" dirty="0"/>
              <a:t>Explicitly stated position with respect to parent</a:t>
            </a:r>
          </a:p>
          <a:p>
            <a:pPr lvl="1"/>
            <a:r>
              <a:rPr lang="en-US" altLang="en-US" dirty="0"/>
              <a:t>Disregards normal flow (sequence of elements)</a:t>
            </a:r>
          </a:p>
          <a:p>
            <a:r>
              <a:rPr lang="en-US" altLang="en-US" dirty="0"/>
              <a:t>Float</a:t>
            </a:r>
          </a:p>
          <a:p>
            <a:pPr lvl="1"/>
            <a:r>
              <a:rPr lang="en-US" altLang="en-US" dirty="0"/>
              <a:t>Makes a box shift left or right on the line</a:t>
            </a:r>
          </a:p>
          <a:p>
            <a:pPr lvl="1"/>
            <a:r>
              <a:rPr lang="en-US" altLang="en-US" dirty="0"/>
              <a:t>Content flows down the right-side of a left floated box and left-side of a right floated box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772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2DE9A-8CFA-45FA-9E98-94C76F49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EEE75-BCEC-406B-8F97-37F4C8878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8086DB6-B00A-40CE-A587-B925897F8E0F}"/>
              </a:ext>
            </a:extLst>
          </p:cNvPr>
          <p:cNvSpPr txBox="1">
            <a:spLocks noChangeArrowheads="1"/>
          </p:cNvSpPr>
          <p:nvPr/>
        </p:nvSpPr>
        <p:spPr>
          <a:xfrm>
            <a:off x="547843" y="1338262"/>
            <a:ext cx="4425950" cy="4989513"/>
          </a:xfrm>
          <a:prstGeom prst="rect">
            <a:avLst/>
          </a:prstGeom>
          <a:solidFill>
            <a:srgbClr val="99CC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altLang="en-US"/>
              <a:t>position : static</a:t>
            </a:r>
          </a:p>
          <a:p>
            <a:pPr marL="1295400" lvl="2" indent="-287338"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altLang="en-US"/>
              <a:t>Determine position according to normal Flow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altLang="en-US"/>
              <a:t>position : relative</a:t>
            </a:r>
          </a:p>
          <a:p>
            <a:pPr marL="1295400" lvl="2" indent="-287338"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altLang="en-US"/>
              <a:t>First, determine position according to normal flow</a:t>
            </a:r>
          </a:p>
          <a:p>
            <a:pPr marL="1295400" lvl="2" indent="-287338"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altLang="en-US"/>
              <a:t>Then, offset the position relative to normal flow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DB6FAAE-C77D-4AE0-A6B8-43DFD50D4AF7}"/>
              </a:ext>
            </a:extLst>
          </p:cNvPr>
          <p:cNvSpPr txBox="1">
            <a:spLocks noChangeArrowheads="1"/>
          </p:cNvSpPr>
          <p:nvPr/>
        </p:nvSpPr>
        <p:spPr>
          <a:xfrm>
            <a:off x="5196043" y="1338262"/>
            <a:ext cx="4425950" cy="4989513"/>
          </a:xfrm>
          <a:prstGeom prst="rect">
            <a:avLst/>
          </a:prstGeom>
          <a:solidFill>
            <a:srgbClr val="99CC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altLang="en-US"/>
              <a:t>position : absolute</a:t>
            </a:r>
          </a:p>
          <a:p>
            <a:pPr marL="1295400" lvl="2" indent="-287338"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altLang="en-US"/>
              <a:t>Determine position relative to the parent /  container</a:t>
            </a:r>
          </a:p>
          <a:p>
            <a:pPr marL="1295400" lvl="2" indent="-287338"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altLang="en-US"/>
              <a:t>Parent should be positioned (non-static)</a:t>
            </a:r>
          </a:p>
          <a:p>
            <a:pPr marL="1295400" lvl="2" indent="-287338"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altLang="en-US"/>
              <a:t>Search for a parent recursively till document root &lt;html&gt;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altLang="en-US"/>
              <a:t>position : fixed</a:t>
            </a:r>
          </a:p>
          <a:p>
            <a:pPr marL="1295400" lvl="2" indent="-287338"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altLang="en-US"/>
              <a:t>Relative to screen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129471D2-F010-4D88-B883-8B13AC49F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643" y="6511925"/>
            <a:ext cx="278923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 b="1"/>
              <a:t>Normal flow positioning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03D02288-CC0F-42AC-AC9C-CC94C1B93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955" y="6511925"/>
            <a:ext cx="24590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 b="1"/>
              <a:t>Absolute positioning</a:t>
            </a:r>
          </a:p>
        </p:txBody>
      </p:sp>
    </p:spTree>
    <p:extLst>
      <p:ext uri="{BB962C8B-B14F-4D97-AF65-F5344CB8AC3E}">
        <p14:creationId xmlns:p14="http://schemas.microsoft.com/office/powerpoint/2010/main" val="3406050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611756D2-3FD6-4480-A76E-18E723D0E8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0049" y="313954"/>
            <a:ext cx="8229024" cy="1062832"/>
          </a:xfrm>
          <a:ln/>
        </p:spPr>
        <p:txBody>
          <a:bodyPr vert="horz" lIns="91440" tIns="35205" rIns="91440" bIns="45720" rtlCol="0" anchor="t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/>
              <a:t>Static Positioning Example</a:t>
            </a:r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371EBED2-BF4E-4A0E-8803-37518FEDF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2" t="40538" r="36658" b="12277"/>
          <a:stretch>
            <a:fillRect/>
          </a:stretch>
        </p:blipFill>
        <p:spPr bwMode="auto">
          <a:xfrm>
            <a:off x="5845414" y="2281200"/>
            <a:ext cx="4769781" cy="4146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33852" t="40538" r="36658" b="1227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651" name="Text Box 3">
            <a:extLst>
              <a:ext uri="{FF2B5EF4-FFF2-40B4-BE49-F238E27FC236}">
                <a16:creationId xmlns:a16="http://schemas.microsoft.com/office/drawing/2014/main" id="{1B42B1A8-EC9D-4309-BA53-9A5172E8C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783" y="1528001"/>
            <a:ext cx="4144755" cy="27708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2825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 sz="1361"/>
              <a:t>&lt;HTML&gt;</a:t>
            </a:r>
          </a:p>
          <a:p>
            <a:r>
              <a:rPr lang="en-US" altLang="en-US" sz="1361"/>
              <a:t>  &lt;HEAD&gt;</a:t>
            </a:r>
          </a:p>
          <a:p>
            <a:r>
              <a:rPr lang="en-US" altLang="en-US" sz="1361"/>
              <a:t>    &lt;TITLE&gt;Comparison of positioning</a:t>
            </a:r>
          </a:p>
          <a:p>
            <a:r>
              <a:rPr lang="en-US" altLang="en-US" sz="1361"/>
              <a:t>		 schemes&lt;/TITLE&gt;</a:t>
            </a:r>
          </a:p>
          <a:p>
            <a:r>
              <a:rPr lang="en-US" altLang="en-US" sz="1361"/>
              <a:t>  &lt;/HEAD&gt;</a:t>
            </a:r>
          </a:p>
          <a:p>
            <a:r>
              <a:rPr lang="en-US" altLang="en-US" sz="1361"/>
              <a:t>  &lt;BODY&gt;</a:t>
            </a:r>
          </a:p>
          <a:p>
            <a:r>
              <a:rPr lang="en-US" altLang="en-US" sz="1361"/>
              <a:t>    &lt;P&gt;Beginning of body contents.</a:t>
            </a:r>
          </a:p>
          <a:p>
            <a:r>
              <a:rPr lang="en-US" altLang="en-US" sz="1361"/>
              <a:t>      &lt;SPAN id="outer"&gt; Start of outer contents.</a:t>
            </a:r>
          </a:p>
          <a:p>
            <a:r>
              <a:rPr lang="en-US" altLang="en-US" sz="1361"/>
              <a:t>      &lt;SPAN id="inner"&gt; Inner contents.&lt;/SPAN&gt;</a:t>
            </a:r>
          </a:p>
          <a:p>
            <a:r>
              <a:rPr lang="en-US" altLang="en-US" sz="1361"/>
              <a:t>      End of outer contents.&lt;/SPAN&gt;</a:t>
            </a:r>
          </a:p>
          <a:p>
            <a:r>
              <a:rPr lang="en-US" altLang="en-US" sz="1361"/>
              <a:t>      End of body contents.</a:t>
            </a:r>
          </a:p>
          <a:p>
            <a:r>
              <a:rPr lang="en-US" altLang="en-US" sz="1361"/>
              <a:t>    &lt;/P&gt;</a:t>
            </a:r>
          </a:p>
          <a:p>
            <a:r>
              <a:rPr lang="en-US" altLang="en-US" sz="1361"/>
              <a:t>  &lt;/BODY&gt;</a:t>
            </a:r>
          </a:p>
          <a:p>
            <a:r>
              <a:rPr lang="en-US" altLang="en-US" sz="1361"/>
              <a:t>&lt;/HTML&gt;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A79D4000-CCAB-47D3-A318-2117A9068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783" y="4598404"/>
            <a:ext cx="4144755" cy="142575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2825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 sz="1361"/>
              <a:t>body { display: block; font-size:12px; </a:t>
            </a:r>
          </a:p>
          <a:p>
            <a:r>
              <a:rPr lang="en-US" altLang="en-US" sz="1361"/>
              <a:t>	line-height: 200%; width: 400px; height: 400px }</a:t>
            </a:r>
          </a:p>
          <a:p>
            <a:endParaRPr lang="en-US" altLang="en-US" sz="1361"/>
          </a:p>
          <a:p>
            <a:r>
              <a:rPr lang="en-US" altLang="en-US" sz="1361"/>
              <a:t>p    { display: block }</a:t>
            </a:r>
          </a:p>
          <a:p>
            <a:endParaRPr lang="en-US" altLang="en-US" sz="1361"/>
          </a:p>
          <a:p>
            <a:r>
              <a:rPr lang="en-US" altLang="en-US" sz="1361"/>
              <a:t>span { display: inline }</a:t>
            </a:r>
          </a:p>
        </p:txBody>
      </p:sp>
      <p:sp>
        <p:nvSpPr>
          <p:cNvPr id="27653" name="Text Box 5">
            <a:extLst>
              <a:ext uri="{FF2B5EF4-FFF2-40B4-BE49-F238E27FC236}">
                <a16:creationId xmlns:a16="http://schemas.microsoft.com/office/drawing/2014/main" id="{E4CE7672-DEE4-4905-936E-054D2440D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3302" y="1528001"/>
            <a:ext cx="4144755" cy="545817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52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 sz="1633"/>
              <a:t>#outer { color: red }</a:t>
            </a:r>
          </a:p>
          <a:p>
            <a:r>
              <a:rPr lang="en-US" altLang="en-US" sz="1633"/>
              <a:t>#inner { color: blue 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AD3E7D00-D29A-473E-9E74-2AAE7D11B3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0049" y="313954"/>
            <a:ext cx="8229024" cy="1062832"/>
          </a:xfrm>
          <a:ln/>
        </p:spPr>
        <p:txBody>
          <a:bodyPr vert="horz" lIns="91440" tIns="35205" rIns="91440" bIns="45720" rtlCol="0" anchor="t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/>
              <a:t>Relative Positioning Example</a:t>
            </a:r>
          </a:p>
        </p:txBody>
      </p:sp>
      <p:sp>
        <p:nvSpPr>
          <p:cNvPr id="28674" name="Text Box 2">
            <a:extLst>
              <a:ext uri="{FF2B5EF4-FFF2-40B4-BE49-F238E27FC236}">
                <a16:creationId xmlns:a16="http://schemas.microsoft.com/office/drawing/2014/main" id="{8F9DCEDE-9011-4BBC-B076-7B55546C8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783" y="1528001"/>
            <a:ext cx="4144755" cy="27708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2825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 sz="1361"/>
              <a:t>&lt;HTML&gt;</a:t>
            </a:r>
          </a:p>
          <a:p>
            <a:r>
              <a:rPr lang="en-US" altLang="en-US" sz="1361"/>
              <a:t>  &lt;HEAD&gt;</a:t>
            </a:r>
          </a:p>
          <a:p>
            <a:r>
              <a:rPr lang="en-US" altLang="en-US" sz="1361"/>
              <a:t>    &lt;TITLE&gt;Comparison of positioning</a:t>
            </a:r>
          </a:p>
          <a:p>
            <a:r>
              <a:rPr lang="en-US" altLang="en-US" sz="1361"/>
              <a:t>		 schemes&lt;/TITLE&gt;</a:t>
            </a:r>
          </a:p>
          <a:p>
            <a:r>
              <a:rPr lang="en-US" altLang="en-US" sz="1361"/>
              <a:t>  &lt;/HEAD&gt;</a:t>
            </a:r>
          </a:p>
          <a:p>
            <a:r>
              <a:rPr lang="en-US" altLang="en-US" sz="1361"/>
              <a:t>  &lt;BODY&gt;</a:t>
            </a:r>
          </a:p>
          <a:p>
            <a:r>
              <a:rPr lang="en-US" altLang="en-US" sz="1361"/>
              <a:t>    &lt;P&gt;Beginning of body contents.</a:t>
            </a:r>
          </a:p>
          <a:p>
            <a:r>
              <a:rPr lang="en-US" altLang="en-US" sz="1361"/>
              <a:t>      &lt;SPAN id="outer"&gt; Start of outer contents.</a:t>
            </a:r>
          </a:p>
          <a:p>
            <a:r>
              <a:rPr lang="en-US" altLang="en-US" sz="1361"/>
              <a:t>      &lt;SPAN id="inner"&gt; Inner contents.&lt;/SPAN&gt;</a:t>
            </a:r>
          </a:p>
          <a:p>
            <a:r>
              <a:rPr lang="en-US" altLang="en-US" sz="1361"/>
              <a:t>      End of outer contents.&lt;/SPAN&gt;</a:t>
            </a:r>
          </a:p>
          <a:p>
            <a:r>
              <a:rPr lang="en-US" altLang="en-US" sz="1361"/>
              <a:t>      End of body contents.</a:t>
            </a:r>
          </a:p>
          <a:p>
            <a:r>
              <a:rPr lang="en-US" altLang="en-US" sz="1361"/>
              <a:t>    &lt;/P&gt;</a:t>
            </a:r>
          </a:p>
          <a:p>
            <a:r>
              <a:rPr lang="en-US" altLang="en-US" sz="1361"/>
              <a:t>  &lt;/BODY&gt;</a:t>
            </a:r>
          </a:p>
          <a:p>
            <a:r>
              <a:rPr lang="en-US" altLang="en-US" sz="1361"/>
              <a:t>&lt;/HTML&gt;</a:t>
            </a: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80D05836-97FF-4101-83C6-D8105124F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783" y="4598404"/>
            <a:ext cx="4144755" cy="142575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2825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 sz="1361"/>
              <a:t>body { display: block; font-size:12px; </a:t>
            </a:r>
          </a:p>
          <a:p>
            <a:r>
              <a:rPr lang="en-US" altLang="en-US" sz="1361"/>
              <a:t>	line-height: 200%; width: 400px; height: 400px }</a:t>
            </a:r>
          </a:p>
          <a:p>
            <a:endParaRPr lang="en-US" altLang="en-US" sz="1361"/>
          </a:p>
          <a:p>
            <a:r>
              <a:rPr lang="en-US" altLang="en-US" sz="1361"/>
              <a:t>p    { display: block }</a:t>
            </a:r>
          </a:p>
          <a:p>
            <a:endParaRPr lang="en-US" altLang="en-US" sz="1361"/>
          </a:p>
          <a:p>
            <a:r>
              <a:rPr lang="en-US" altLang="en-US" sz="1361"/>
              <a:t>span { display: inline }</a:t>
            </a: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E836A326-6686-46E0-A06E-0EB5598AB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3302" y="1528002"/>
            <a:ext cx="4144755" cy="49109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3625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 sz="1452"/>
              <a:t>#outer { position: relative; top: -12px; color: red }</a:t>
            </a:r>
          </a:p>
          <a:p>
            <a:r>
              <a:rPr lang="en-US" altLang="en-US" sz="1452"/>
              <a:t>#inner { position: relative; top: 12px; color: blue }</a:t>
            </a:r>
          </a:p>
        </p:txBody>
      </p:sp>
      <p:pic>
        <p:nvPicPr>
          <p:cNvPr id="28677" name="Picture 5">
            <a:extLst>
              <a:ext uri="{FF2B5EF4-FFF2-40B4-BE49-F238E27FC236}">
                <a16:creationId xmlns:a16="http://schemas.microsoft.com/office/drawing/2014/main" id="{CC7A6C30-B557-480B-AA87-F1F2ED6BA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21" t="47795" r="36658" b="5022"/>
          <a:stretch>
            <a:fillRect/>
          </a:stretch>
        </p:blipFill>
        <p:spPr bwMode="auto">
          <a:xfrm>
            <a:off x="6032634" y="2052217"/>
            <a:ext cx="4284449" cy="4609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36121" t="47795" r="36658" b="502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97D25499-88BC-4021-B95E-252F57947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0049" y="313954"/>
            <a:ext cx="8229024" cy="1062832"/>
          </a:xfrm>
          <a:ln/>
        </p:spPr>
        <p:txBody>
          <a:bodyPr vert="horz" lIns="91440" tIns="35205" rIns="91440" bIns="45720" rtlCol="0" anchor="t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/>
              <a:t>Floating Example</a:t>
            </a:r>
          </a:p>
        </p:txBody>
      </p:sp>
      <p:sp>
        <p:nvSpPr>
          <p:cNvPr id="29698" name="Text Box 2">
            <a:extLst>
              <a:ext uri="{FF2B5EF4-FFF2-40B4-BE49-F238E27FC236}">
                <a16:creationId xmlns:a16="http://schemas.microsoft.com/office/drawing/2014/main" id="{5CF34833-1C21-43D1-89DC-AD958D9CC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783" y="1528001"/>
            <a:ext cx="4144755" cy="27708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2825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 sz="1361"/>
              <a:t>&lt;HTML&gt;</a:t>
            </a:r>
          </a:p>
          <a:p>
            <a:r>
              <a:rPr lang="en-US" altLang="en-US" sz="1361"/>
              <a:t>  &lt;HEAD&gt;</a:t>
            </a:r>
          </a:p>
          <a:p>
            <a:r>
              <a:rPr lang="en-US" altLang="en-US" sz="1361"/>
              <a:t>    &lt;TITLE&gt;Comparison of positioning</a:t>
            </a:r>
          </a:p>
          <a:p>
            <a:r>
              <a:rPr lang="en-US" altLang="en-US" sz="1361"/>
              <a:t>		 schemes&lt;/TITLE&gt;</a:t>
            </a:r>
          </a:p>
          <a:p>
            <a:r>
              <a:rPr lang="en-US" altLang="en-US" sz="1361"/>
              <a:t>  &lt;/HEAD&gt;</a:t>
            </a:r>
          </a:p>
          <a:p>
            <a:r>
              <a:rPr lang="en-US" altLang="en-US" sz="1361"/>
              <a:t>  &lt;BODY&gt;</a:t>
            </a:r>
          </a:p>
          <a:p>
            <a:r>
              <a:rPr lang="en-US" altLang="en-US" sz="1361"/>
              <a:t>    &lt;P&gt;Beginning of body contents.</a:t>
            </a:r>
          </a:p>
          <a:p>
            <a:r>
              <a:rPr lang="en-US" altLang="en-US" sz="1361"/>
              <a:t>      &lt;SPAN id="outer"&gt; Start of outer contents.</a:t>
            </a:r>
          </a:p>
          <a:p>
            <a:r>
              <a:rPr lang="en-US" altLang="en-US" sz="1361"/>
              <a:t>      &lt;SPAN id="inner"&gt; Inner contents.&lt;/SPAN&gt;</a:t>
            </a:r>
          </a:p>
          <a:p>
            <a:r>
              <a:rPr lang="en-US" altLang="en-US" sz="1361"/>
              <a:t>      End of outer contents.&lt;/SPAN&gt;</a:t>
            </a:r>
          </a:p>
          <a:p>
            <a:r>
              <a:rPr lang="en-US" altLang="en-US" sz="1361"/>
              <a:t>      End of body contents.</a:t>
            </a:r>
          </a:p>
          <a:p>
            <a:r>
              <a:rPr lang="en-US" altLang="en-US" sz="1361"/>
              <a:t>    &lt;/P&gt;</a:t>
            </a:r>
          </a:p>
          <a:p>
            <a:r>
              <a:rPr lang="en-US" altLang="en-US" sz="1361"/>
              <a:t>  &lt;/BODY&gt;</a:t>
            </a:r>
          </a:p>
          <a:p>
            <a:r>
              <a:rPr lang="en-US" altLang="en-US" sz="1361"/>
              <a:t>&lt;/HTML&gt;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535EB294-4AED-4AB0-AB29-8485401DA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783" y="4598404"/>
            <a:ext cx="4144755" cy="142575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2825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 sz="1361"/>
              <a:t>body { display: block; font-size:12px; </a:t>
            </a:r>
          </a:p>
          <a:p>
            <a:r>
              <a:rPr lang="en-US" altLang="en-US" sz="1361"/>
              <a:t>	line-height: 200%; width: 400px; height: 400px }</a:t>
            </a:r>
          </a:p>
          <a:p>
            <a:endParaRPr lang="en-US" altLang="en-US" sz="1361"/>
          </a:p>
          <a:p>
            <a:r>
              <a:rPr lang="en-US" altLang="en-US" sz="1361"/>
              <a:t>p    { display: block }</a:t>
            </a:r>
          </a:p>
          <a:p>
            <a:endParaRPr lang="en-US" altLang="en-US" sz="1361"/>
          </a:p>
          <a:p>
            <a:r>
              <a:rPr lang="en-US" altLang="en-US" sz="1361"/>
              <a:t>span { display: inline }</a:t>
            </a: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3FBF917E-8966-4D30-AF2B-64BE30F08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3302" y="1528002"/>
            <a:ext cx="4144755" cy="49109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3625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 sz="1452"/>
              <a:t>#outer { color: red }</a:t>
            </a:r>
          </a:p>
          <a:p>
            <a:r>
              <a:rPr lang="en-US" altLang="en-US" sz="1452"/>
              <a:t>#inner { float: right; width: 130px; color: blue }</a:t>
            </a:r>
          </a:p>
        </p:txBody>
      </p:sp>
      <p:pic>
        <p:nvPicPr>
          <p:cNvPr id="29701" name="Picture 5">
            <a:extLst>
              <a:ext uri="{FF2B5EF4-FFF2-40B4-BE49-F238E27FC236}">
                <a16:creationId xmlns:a16="http://schemas.microsoft.com/office/drawing/2014/main" id="{D04A6D8F-69E3-44EE-B4A9-773541D6D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21" t="40538" r="36658" b="15906"/>
          <a:stretch>
            <a:fillRect/>
          </a:stretch>
        </p:blipFill>
        <p:spPr bwMode="auto">
          <a:xfrm>
            <a:off x="6114723" y="2282640"/>
            <a:ext cx="4147635" cy="3940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36121" t="40538" r="36658" b="1590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F6004D90-38A4-489D-A88F-1BA467B68B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0049" y="313954"/>
            <a:ext cx="8229024" cy="1062832"/>
          </a:xfrm>
          <a:ln/>
        </p:spPr>
        <p:txBody>
          <a:bodyPr vert="horz" lIns="91440" tIns="35205" rIns="91440" bIns="45720" rtlCol="0" anchor="t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/>
              <a:t>Absolute Positioning Example</a:t>
            </a:r>
          </a:p>
        </p:txBody>
      </p:sp>
      <p:sp>
        <p:nvSpPr>
          <p:cNvPr id="30722" name="Text Box 2">
            <a:extLst>
              <a:ext uri="{FF2B5EF4-FFF2-40B4-BE49-F238E27FC236}">
                <a16:creationId xmlns:a16="http://schemas.microsoft.com/office/drawing/2014/main" id="{3A380D66-882C-4304-9FDF-A5E15BF8F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783" y="1528001"/>
            <a:ext cx="4144755" cy="27708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2825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 sz="1361"/>
              <a:t>&lt;HTML&gt;</a:t>
            </a:r>
          </a:p>
          <a:p>
            <a:r>
              <a:rPr lang="en-US" altLang="en-US" sz="1361"/>
              <a:t>  &lt;HEAD&gt;</a:t>
            </a:r>
          </a:p>
          <a:p>
            <a:r>
              <a:rPr lang="en-US" altLang="en-US" sz="1361"/>
              <a:t>    &lt;TITLE&gt;Comparison of positioning</a:t>
            </a:r>
          </a:p>
          <a:p>
            <a:r>
              <a:rPr lang="en-US" altLang="en-US" sz="1361"/>
              <a:t>		 schemes&lt;/TITLE&gt;</a:t>
            </a:r>
          </a:p>
          <a:p>
            <a:r>
              <a:rPr lang="en-US" altLang="en-US" sz="1361"/>
              <a:t>  &lt;/HEAD&gt;</a:t>
            </a:r>
          </a:p>
          <a:p>
            <a:r>
              <a:rPr lang="en-US" altLang="en-US" sz="1361"/>
              <a:t>  &lt;BODY&gt;</a:t>
            </a:r>
          </a:p>
          <a:p>
            <a:r>
              <a:rPr lang="en-US" altLang="en-US" sz="1361"/>
              <a:t>    &lt;P&gt;Beginning of body contents.</a:t>
            </a:r>
          </a:p>
          <a:p>
            <a:r>
              <a:rPr lang="en-US" altLang="en-US" sz="1361"/>
              <a:t>      &lt;SPAN id="outer"&gt; Start of outer contents.</a:t>
            </a:r>
          </a:p>
          <a:p>
            <a:r>
              <a:rPr lang="en-US" altLang="en-US" sz="1361"/>
              <a:t>      &lt;SPAN id="inner"&gt; Inner contents.&lt;/SPAN&gt;</a:t>
            </a:r>
          </a:p>
          <a:p>
            <a:r>
              <a:rPr lang="en-US" altLang="en-US" sz="1361"/>
              <a:t>      End of outer contents.&lt;/SPAN&gt;</a:t>
            </a:r>
          </a:p>
          <a:p>
            <a:r>
              <a:rPr lang="en-US" altLang="en-US" sz="1361"/>
              <a:t>      End of body contents.</a:t>
            </a:r>
          </a:p>
          <a:p>
            <a:r>
              <a:rPr lang="en-US" altLang="en-US" sz="1361"/>
              <a:t>    &lt;/P&gt;</a:t>
            </a:r>
          </a:p>
          <a:p>
            <a:r>
              <a:rPr lang="en-US" altLang="en-US" sz="1361"/>
              <a:t>  &lt;/BODY&gt;</a:t>
            </a:r>
          </a:p>
          <a:p>
            <a:r>
              <a:rPr lang="en-US" altLang="en-US" sz="1361"/>
              <a:t>&lt;/HTML&gt;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E7253811-F3A4-43BB-A00B-AC7B88FEF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783" y="4598404"/>
            <a:ext cx="4144755" cy="142575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2825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 sz="1361"/>
              <a:t>body { display: block; font-size:12px; </a:t>
            </a:r>
          </a:p>
          <a:p>
            <a:r>
              <a:rPr lang="en-US" altLang="en-US" sz="1361"/>
              <a:t>	line-height: 200%; width: 400px; height: 400px }</a:t>
            </a:r>
          </a:p>
          <a:p>
            <a:endParaRPr lang="en-US" altLang="en-US" sz="1361"/>
          </a:p>
          <a:p>
            <a:r>
              <a:rPr lang="en-US" altLang="en-US" sz="1361"/>
              <a:t>p    { display: block }</a:t>
            </a:r>
          </a:p>
          <a:p>
            <a:endParaRPr lang="en-US" altLang="en-US" sz="1361"/>
          </a:p>
          <a:p>
            <a:r>
              <a:rPr lang="en-US" altLang="en-US" sz="1361"/>
              <a:t>span { display: inline }</a:t>
            </a: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CFCAF301-2B12-4481-B1CB-0256442C3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3302" y="1528001"/>
            <a:ext cx="4144755" cy="695593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3625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 sz="1452"/>
              <a:t>#outer {  position: absolute; top: 200px; left: 200px;  width: 200px; color: red; }</a:t>
            </a:r>
          </a:p>
          <a:p>
            <a:r>
              <a:rPr lang="en-US" altLang="en-US" sz="1452"/>
              <a:t>#inner { color: blue }</a:t>
            </a:r>
          </a:p>
        </p:txBody>
      </p:sp>
      <p:pic>
        <p:nvPicPr>
          <p:cNvPr id="30725" name="Picture 5">
            <a:extLst>
              <a:ext uri="{FF2B5EF4-FFF2-40B4-BE49-F238E27FC236}">
                <a16:creationId xmlns:a16="http://schemas.microsoft.com/office/drawing/2014/main" id="{00458827-F467-44C1-9AD2-3047F03D0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21" t="44167" r="36658" b="8650"/>
          <a:stretch>
            <a:fillRect/>
          </a:stretch>
        </p:blipFill>
        <p:spPr bwMode="auto">
          <a:xfrm>
            <a:off x="6049916" y="2261038"/>
            <a:ext cx="3940254" cy="4355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36121" t="44167" r="36658" b="865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049B-3462-4015-B608-F0C818965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7E54C-668C-488B-B40C-1286BC9AF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  <a:p>
            <a:r>
              <a:rPr lang="en-US" dirty="0"/>
              <a:t>Positing Schemes </a:t>
            </a:r>
          </a:p>
        </p:txBody>
      </p:sp>
    </p:spTree>
    <p:extLst>
      <p:ext uri="{BB962C8B-B14F-4D97-AF65-F5344CB8AC3E}">
        <p14:creationId xmlns:p14="http://schemas.microsoft.com/office/powerpoint/2010/main" val="377471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E514-450B-4746-95E7-E3C934D2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CSS rule</a:t>
            </a:r>
            <a:endParaRPr lang="en-US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0499A94B-DD89-42D7-B77D-C17B86D3C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514600"/>
            <a:ext cx="6172200" cy="1370013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 dirty="0"/>
              <a:t>selector(s) {</a:t>
            </a:r>
          </a:p>
          <a:p>
            <a:r>
              <a:rPr lang="en-US" altLang="en-US" dirty="0"/>
              <a:t>	</a:t>
            </a:r>
            <a:r>
              <a:rPr lang="en-US" altLang="en-US" dirty="0" err="1"/>
              <a:t>property-name:property-value</a:t>
            </a:r>
            <a:r>
              <a:rPr lang="en-US" altLang="en-US" dirty="0"/>
              <a:t>;</a:t>
            </a:r>
          </a:p>
          <a:p>
            <a:r>
              <a:rPr lang="en-US" altLang="en-US" dirty="0"/>
              <a:t>	</a:t>
            </a:r>
            <a:r>
              <a:rPr lang="en-US" altLang="en-US" dirty="0" err="1"/>
              <a:t>property-name:property-value</a:t>
            </a:r>
            <a:r>
              <a:rPr lang="en-US" altLang="en-US" dirty="0"/>
              <a:t>;</a:t>
            </a:r>
          </a:p>
          <a:p>
            <a:r>
              <a:rPr lang="en-US" altLang="en-US" dirty="0"/>
              <a:t>       ...</a:t>
            </a:r>
          </a:p>
          <a:p>
            <a:r>
              <a:rPr lang="en-US" altLang="en-US" dirty="0"/>
              <a:t>}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434E6386-B633-41D7-A46C-5B26A2BE9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783138"/>
            <a:ext cx="6172200" cy="1114425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/>
              <a:t>body{</a:t>
            </a:r>
          </a:p>
          <a:p>
            <a:r>
              <a:rPr lang="en-US" altLang="en-US"/>
              <a:t>	font-family:arial;</a:t>
            </a:r>
          </a:p>
          <a:p>
            <a:r>
              <a:rPr lang="en-US" altLang="en-US"/>
              <a:t>	font-size:12pt;</a:t>
            </a:r>
          </a:p>
          <a:p>
            <a:r>
              <a:rPr lang="en-US" altLang="en-US"/>
              <a:t>}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84CD904D-77E9-4845-8774-0B21F5216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688" y="4427538"/>
            <a:ext cx="10683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/>
              <a:t>Example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62FE46A7-1704-47D0-AD8E-515C246CF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158" y="2159000"/>
            <a:ext cx="8794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 dirty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55794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57E1-95EC-416A-84A0-2C2B78E37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28292-1982-455A-9B84-AE66C17C6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Selector represents a structure in HTML / XML document</a:t>
            </a:r>
          </a:p>
          <a:p>
            <a:r>
              <a:rPr lang="en-US" altLang="en-US" dirty="0"/>
              <a:t>Ranges from simple to complex contextual representations</a:t>
            </a:r>
          </a:p>
          <a:p>
            <a:r>
              <a:rPr lang="en-US" altLang="en-US" dirty="0"/>
              <a:t>Selectors are used to search matching elements in the document and apply the styling rules / properties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41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3962B-91BF-493A-B35D-C657E3FB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0FBA1-06DB-4E6A-9187-59DD7DA98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988369FE-0DC0-4784-85CF-CFCB12FDE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572681"/>
              </p:ext>
            </p:extLst>
          </p:nvPr>
        </p:nvGraphicFramePr>
        <p:xfrm>
          <a:off x="677334" y="2160589"/>
          <a:ext cx="8596668" cy="4240194"/>
        </p:xfrm>
        <a:graphic>
          <a:graphicData uri="http://schemas.openxmlformats.org/drawingml/2006/table">
            <a:tbl>
              <a:tblPr/>
              <a:tblGrid>
                <a:gridCol w="2129904">
                  <a:extLst>
                    <a:ext uri="{9D8B030D-6E8A-4147-A177-3AD203B41FA5}">
                      <a16:colId xmlns:a16="http://schemas.microsoft.com/office/drawing/2014/main" val="1363277341"/>
                    </a:ext>
                  </a:extLst>
                </a:gridCol>
                <a:gridCol w="1100571">
                  <a:extLst>
                    <a:ext uri="{9D8B030D-6E8A-4147-A177-3AD203B41FA5}">
                      <a16:colId xmlns:a16="http://schemas.microsoft.com/office/drawing/2014/main" val="3491848267"/>
                    </a:ext>
                  </a:extLst>
                </a:gridCol>
                <a:gridCol w="3210120">
                  <a:extLst>
                    <a:ext uri="{9D8B030D-6E8A-4147-A177-3AD203B41FA5}">
                      <a16:colId xmlns:a16="http://schemas.microsoft.com/office/drawing/2014/main" val="1649278668"/>
                    </a:ext>
                  </a:extLst>
                </a:gridCol>
                <a:gridCol w="2156073">
                  <a:extLst>
                    <a:ext uri="{9D8B030D-6E8A-4147-A177-3AD203B41FA5}">
                      <a16:colId xmlns:a16="http://schemas.microsoft.com/office/drawing/2014/main" val="1309425175"/>
                    </a:ext>
                  </a:extLst>
                </a:gridCol>
              </a:tblGrid>
              <a:tr h="404331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Selector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Type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HTML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Description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954964"/>
                  </a:ext>
                </a:extLst>
              </a:tr>
              <a:tr h="97019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body { … }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Type / Element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&lt;body&gt; &lt;p&gt; … &lt;/p&gt; … &lt;/body&gt;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Matches the body element of HTML document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735055"/>
                  </a:ext>
                </a:extLst>
              </a:tr>
              <a:tr h="153605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.header { … }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Class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&lt;div class=”header” &gt; … &lt;/div&gt;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…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&lt;div class=”header” &gt; … &lt;/div&gt;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…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ejaVu Sans" charset="0"/>
                      </a:endParaRP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Matches all elements having a class='header'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548775"/>
                  </a:ext>
                </a:extLst>
              </a:tr>
              <a:tr h="97019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#searchButton{...}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Id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&lt;img id=”searchButton” /&gt;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Matches an element having an id='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searchButton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'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568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45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0465E-6F22-418A-B552-2B98F4AAD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Advanced Selectors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348F2-E066-4B66-B454-4825E8C3F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Leads to more specific selection</a:t>
            </a:r>
          </a:p>
          <a:p>
            <a:r>
              <a:rPr lang="en-US" altLang="en-US" dirty="0"/>
              <a:t>Relies on combinations of selectors</a:t>
            </a:r>
          </a:p>
          <a:p>
            <a:r>
              <a:rPr lang="en-US" altLang="en-US" dirty="0"/>
              <a:t>Different combinators lead to different meanings </a:t>
            </a:r>
          </a:p>
          <a:p>
            <a:pPr marL="431800" indent="-323850"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39B54EB-CE00-42F7-AA86-03EACA86D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802" y="3393281"/>
            <a:ext cx="8458200" cy="1740694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 b="1" dirty="0"/>
              <a:t>Simple combination Examples</a:t>
            </a:r>
          </a:p>
          <a:p>
            <a:endParaRPr lang="en-US" altLang="en-US" b="1" dirty="0"/>
          </a:p>
          <a:p>
            <a:r>
              <a:rPr lang="en-US" altLang="en-US" b="1" dirty="0" err="1"/>
              <a:t>div.header</a:t>
            </a:r>
            <a:r>
              <a:rPr lang="en-US" altLang="en-US" b="1" dirty="0"/>
              <a:t>:</a:t>
            </a:r>
            <a:r>
              <a:rPr lang="en-US" altLang="en-US" dirty="0"/>
              <a:t> All </a:t>
            </a:r>
            <a:r>
              <a:rPr lang="en-US" altLang="en-US" b="1" dirty="0"/>
              <a:t>div</a:t>
            </a:r>
            <a:r>
              <a:rPr lang="en-US" altLang="en-US" dirty="0"/>
              <a:t> elements having </a:t>
            </a:r>
            <a:r>
              <a:rPr lang="en-US" altLang="en-US" b="1" dirty="0"/>
              <a:t>class='header'. </a:t>
            </a:r>
            <a:r>
              <a:rPr lang="en-US" altLang="en-US" dirty="0"/>
              <a:t>Ignores other </a:t>
            </a:r>
            <a:r>
              <a:rPr lang="en-US" altLang="en-US" b="1" dirty="0"/>
              <a:t>div</a:t>
            </a:r>
            <a:r>
              <a:rPr lang="en-US" altLang="en-US" dirty="0"/>
              <a:t> elements</a:t>
            </a:r>
          </a:p>
          <a:p>
            <a:endParaRPr lang="en-US" altLang="en-US" dirty="0"/>
          </a:p>
          <a:p>
            <a:r>
              <a:rPr lang="en-US" altLang="en-US" b="1" dirty="0" err="1"/>
              <a:t>div#header</a:t>
            </a:r>
            <a:r>
              <a:rPr lang="en-US" altLang="en-US" b="1" dirty="0"/>
              <a:t>:</a:t>
            </a:r>
            <a:r>
              <a:rPr lang="en-US" altLang="en-US" dirty="0"/>
              <a:t> Only the </a:t>
            </a:r>
            <a:r>
              <a:rPr lang="en-US" altLang="en-US" b="1" dirty="0"/>
              <a:t>div</a:t>
            </a:r>
            <a:r>
              <a:rPr lang="en-US" altLang="en-US" dirty="0"/>
              <a:t> element having id</a:t>
            </a:r>
            <a:r>
              <a:rPr lang="en-US" altLang="en-US" b="1" dirty="0"/>
              <a:t>='header'. </a:t>
            </a:r>
            <a:r>
              <a:rPr lang="en-US" altLang="en-US" dirty="0"/>
              <a:t>Ignores other </a:t>
            </a:r>
            <a:r>
              <a:rPr lang="en-US" altLang="en-US" b="1" dirty="0"/>
              <a:t>div</a:t>
            </a:r>
            <a:r>
              <a:rPr lang="en-US" altLang="en-US" dirty="0"/>
              <a:t> elements or any other element having id='header'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2DF68AB-0D02-469B-AF0B-128EFE289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802" y="5133975"/>
            <a:ext cx="8458200" cy="1114425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 b="1"/>
              <a:t>Grouping Examples</a:t>
            </a:r>
          </a:p>
          <a:p>
            <a:endParaRPr lang="en-US" altLang="en-US" b="1"/>
          </a:p>
          <a:p>
            <a:r>
              <a:rPr lang="en-US" altLang="en-US" b="1"/>
              <a:t>.header , .footer , .menu:</a:t>
            </a:r>
            <a:r>
              <a:rPr lang="en-US" altLang="en-US"/>
              <a:t> selectors separated by comma represents a union or group. Applies the stated properties to all selectors in the group</a:t>
            </a:r>
          </a:p>
        </p:txBody>
      </p:sp>
    </p:spTree>
    <p:extLst>
      <p:ext uri="{BB962C8B-B14F-4D97-AF65-F5344CB8AC3E}">
        <p14:creationId xmlns:p14="http://schemas.microsoft.com/office/powerpoint/2010/main" val="241827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A2D86-441B-4831-B8DD-CEF2A4B7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Nesting Examples</a:t>
            </a:r>
            <a:br>
              <a:rPr lang="en-US" altLang="en-US" b="1" dirty="0"/>
            </a:br>
            <a:endParaRPr 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A711355F-98EE-40CF-BFFD-D090C7603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083" y="1930400"/>
            <a:ext cx="9142901" cy="4637454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 b="1" dirty="0"/>
              <a:t>Descendants</a:t>
            </a:r>
          </a:p>
          <a:p>
            <a:endParaRPr lang="en-US" altLang="en-US" b="1" dirty="0"/>
          </a:p>
          <a:p>
            <a:r>
              <a:rPr lang="en-US" altLang="en-US" b="1" dirty="0"/>
              <a:t>h1 </a:t>
            </a:r>
            <a:r>
              <a:rPr lang="en-US" altLang="en-US" b="1" dirty="0" err="1"/>
              <a:t>em</a:t>
            </a:r>
            <a:r>
              <a:rPr lang="en-US" altLang="en-US" dirty="0"/>
              <a:t>: Separated by space. It represents an </a:t>
            </a:r>
            <a:r>
              <a:rPr lang="en-US" altLang="en-US" b="1" dirty="0" err="1"/>
              <a:t>em</a:t>
            </a:r>
            <a:r>
              <a:rPr lang="en-US" altLang="en-US" dirty="0"/>
              <a:t> element being the descendant of an </a:t>
            </a:r>
            <a:r>
              <a:rPr lang="en-US" altLang="en-US" b="1" dirty="0"/>
              <a:t>h1</a:t>
            </a:r>
            <a:r>
              <a:rPr lang="en-US" altLang="en-US" dirty="0"/>
              <a:t> element. It is a correct and valid, but partial, description of the following fragment</a:t>
            </a:r>
          </a:p>
          <a:p>
            <a:endParaRPr lang="en-US" altLang="en-US" dirty="0"/>
          </a:p>
          <a:p>
            <a:r>
              <a:rPr lang="en-US" altLang="en-US" dirty="0"/>
              <a:t>&lt;h1&gt;This &lt;span class="</a:t>
            </a:r>
            <a:r>
              <a:rPr lang="en-US" altLang="en-US" dirty="0" err="1"/>
              <a:t>myclass</a:t>
            </a:r>
            <a:r>
              <a:rPr lang="en-US" altLang="en-US" dirty="0"/>
              <a:t>"&gt;headline is &lt;</a:t>
            </a:r>
            <a:r>
              <a:rPr lang="en-US" altLang="en-US" dirty="0" err="1"/>
              <a:t>em</a:t>
            </a:r>
            <a:r>
              <a:rPr lang="en-US" altLang="en-US" dirty="0"/>
              <a:t>&gt;very&lt;/</a:t>
            </a:r>
            <a:r>
              <a:rPr lang="en-US" altLang="en-US" dirty="0" err="1"/>
              <a:t>em</a:t>
            </a:r>
            <a:r>
              <a:rPr lang="en-US" altLang="en-US" dirty="0"/>
              <a:t>&gt; important&lt;/span&gt;&lt;/h1&gt;</a:t>
            </a:r>
          </a:p>
          <a:p>
            <a:endParaRPr lang="en-US" altLang="en-US" dirty="0"/>
          </a:p>
          <a:p>
            <a:r>
              <a:rPr lang="en-US" altLang="en-US" b="1" dirty="0"/>
              <a:t>Children</a:t>
            </a:r>
          </a:p>
          <a:p>
            <a:endParaRPr lang="en-US" altLang="en-US" b="1" dirty="0"/>
          </a:p>
          <a:p>
            <a:r>
              <a:rPr lang="en-US" altLang="en-US" b="1" dirty="0"/>
              <a:t>body&gt;p: </a:t>
            </a:r>
            <a:r>
              <a:rPr lang="en-US" altLang="en-US" dirty="0"/>
              <a:t>Separated by &gt;. It represents a </a:t>
            </a:r>
            <a:r>
              <a:rPr lang="en-US" altLang="en-US" b="1" dirty="0"/>
              <a:t>p</a:t>
            </a:r>
            <a:r>
              <a:rPr lang="en-US" altLang="en-US" dirty="0"/>
              <a:t> element that is a child of </a:t>
            </a:r>
            <a:r>
              <a:rPr lang="en-US" altLang="en-US" b="1" dirty="0"/>
              <a:t>body</a:t>
            </a:r>
          </a:p>
          <a:p>
            <a:endParaRPr lang="en-US" altLang="en-US" b="1" dirty="0"/>
          </a:p>
          <a:p>
            <a:r>
              <a:rPr lang="en-US" altLang="en-US" b="1" dirty="0"/>
              <a:t>div </a:t>
            </a:r>
            <a:r>
              <a:rPr lang="en-US" altLang="en-US" b="1" dirty="0" err="1"/>
              <a:t>ol</a:t>
            </a:r>
            <a:r>
              <a:rPr lang="en-US" altLang="en-US" b="1" dirty="0"/>
              <a:t>&gt;li p: </a:t>
            </a:r>
            <a:r>
              <a:rPr lang="en-US" altLang="en-US" dirty="0"/>
              <a:t>Represents a </a:t>
            </a:r>
            <a:r>
              <a:rPr lang="en-US" altLang="en-US" b="1" dirty="0"/>
              <a:t>p</a:t>
            </a:r>
            <a:r>
              <a:rPr lang="en-US" altLang="en-US" dirty="0"/>
              <a:t> element that is a descendant of </a:t>
            </a:r>
            <a:r>
              <a:rPr lang="en-US" altLang="en-US" b="1" dirty="0"/>
              <a:t>li</a:t>
            </a:r>
            <a:r>
              <a:rPr lang="en-US" altLang="en-US" dirty="0"/>
              <a:t> that is a child of </a:t>
            </a:r>
            <a:r>
              <a:rPr lang="en-US" altLang="en-US" b="1" dirty="0" err="1"/>
              <a:t>ol</a:t>
            </a:r>
            <a:r>
              <a:rPr lang="en-US" altLang="en-US" dirty="0"/>
              <a:t> that is further a descendant of </a:t>
            </a:r>
            <a:r>
              <a:rPr lang="en-US" altLang="en-US" b="1" dirty="0"/>
              <a:t>div</a:t>
            </a:r>
          </a:p>
          <a:p>
            <a:endParaRPr lang="en-US" altLang="en-US" b="1" dirty="0"/>
          </a:p>
          <a:p>
            <a:endParaRPr lang="en-US" altLang="en-US" b="1" dirty="0"/>
          </a:p>
          <a:p>
            <a:endParaRPr lang="en-US" altLang="en-US" b="1" dirty="0"/>
          </a:p>
          <a:p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289446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5B20-3DED-43C4-9E50-C3FA4B69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B8B8D981-7D2F-469B-A69E-B1A355C45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334" y="1930400"/>
            <a:ext cx="8458200" cy="4162669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 b="1" dirty="0"/>
              <a:t>Attribute Selectors</a:t>
            </a:r>
          </a:p>
          <a:p>
            <a:endParaRPr lang="en-US" altLang="en-US" b="1" dirty="0"/>
          </a:p>
          <a:p>
            <a:r>
              <a:rPr lang="en-US" altLang="en-US" dirty="0"/>
              <a:t>select elements based upon the attribute</a:t>
            </a:r>
          </a:p>
          <a:p>
            <a:endParaRPr lang="en-US" altLang="en-US" dirty="0"/>
          </a:p>
          <a:p>
            <a:r>
              <a:rPr lang="en-US" altLang="en-US" dirty="0"/>
              <a:t> a[</a:t>
            </a:r>
            <a:r>
              <a:rPr lang="en-US" altLang="en-US" dirty="0" err="1"/>
              <a:t>href</a:t>
            </a:r>
            <a:r>
              <a:rPr lang="en-US" altLang="en-US" dirty="0"/>
              <a:t>] {</a:t>
            </a:r>
          </a:p>
          <a:p>
            <a:r>
              <a:rPr lang="en-US" altLang="en-US" dirty="0"/>
              <a:t>     background-color: yellow;</a:t>
            </a:r>
          </a:p>
          <a:p>
            <a:r>
              <a:rPr lang="en-US" altLang="en-US" dirty="0"/>
              <a:t> }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or based upon the attribute values</a:t>
            </a:r>
          </a:p>
          <a:p>
            <a:endParaRPr lang="en-US" altLang="en-US" b="1" dirty="0"/>
          </a:p>
          <a:p>
            <a:r>
              <a:rPr lang="en-US" altLang="en-US" dirty="0"/>
              <a:t>a[</a:t>
            </a:r>
            <a:r>
              <a:rPr lang="en-US" altLang="en-US" dirty="0" err="1"/>
              <a:t>href</a:t>
            </a:r>
            <a:r>
              <a:rPr lang="en-US" altLang="en-US" dirty="0"/>
              <a:t>="_blank"] {</a:t>
            </a:r>
          </a:p>
          <a:p>
            <a:r>
              <a:rPr lang="en-US" altLang="en-US" dirty="0"/>
              <a:t>    background-color: yellow;</a:t>
            </a:r>
          </a:p>
          <a:p>
            <a:r>
              <a:rPr lang="en-US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223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D042-9B81-4AED-A43D-32F41AFE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Pseudo-classes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F43FB-CD24-474A-901B-AD42BFA37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A CSS pseudo-class is a keyword added to a selector that specifies a special state of the selected element(s). For example, :hover can be used to change a button's color when the user hovers over it.</a:t>
            </a:r>
          </a:p>
          <a:p>
            <a:pPr marL="457200" lvl="1" indent="0">
              <a:buNone/>
            </a:pPr>
            <a:endParaRPr lang="en-US" altLang="en-US" dirty="0"/>
          </a:p>
          <a:p>
            <a:pPr marL="457200" lvl="1" indent="0">
              <a:buNone/>
            </a:pPr>
            <a:r>
              <a:rPr lang="en-US" altLang="en-US" dirty="0" err="1"/>
              <a:t>div:hover</a:t>
            </a:r>
            <a:r>
              <a:rPr lang="en-US" altLang="en-US" dirty="0"/>
              <a:t> </a:t>
            </a:r>
          </a:p>
          <a:p>
            <a:pPr marL="457200" lvl="1" indent="0">
              <a:buNone/>
            </a:pPr>
            <a:r>
              <a:rPr lang="en-US" altLang="en-US" dirty="0"/>
              <a:t>{  </a:t>
            </a:r>
          </a:p>
          <a:p>
            <a:pPr marL="457200" lvl="1" indent="0">
              <a:buNone/>
            </a:pPr>
            <a:r>
              <a:rPr lang="en-US" altLang="en-US" dirty="0"/>
              <a:t>background-color: #F89B4D;</a:t>
            </a:r>
          </a:p>
          <a:p>
            <a:pPr marL="457200" lvl="1" indent="0">
              <a:buNone/>
            </a:pPr>
            <a:r>
              <a:rPr lang="en-US" altLang="en-US" dirty="0"/>
              <a:t>}</a:t>
            </a:r>
          </a:p>
          <a:p>
            <a:pPr marL="457200" lvl="1" indent="0">
              <a:buNone/>
            </a:pPr>
            <a:endParaRPr lang="en-US" altLang="en-US" dirty="0"/>
          </a:p>
          <a:p>
            <a:pPr marL="457200" lvl="1" indent="0">
              <a:buNone/>
            </a:pPr>
            <a:r>
              <a:rPr lang="en-US" altLang="en-US" dirty="0"/>
              <a:t>(e.g. focus, hover, visited, etc.)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332423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</TotalTime>
  <Words>1137</Words>
  <Application>Microsoft Office PowerPoint</Application>
  <PresentationFormat>Widescreen</PresentationFormat>
  <Paragraphs>250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Symbol</vt:lpstr>
      <vt:lpstr>Times New Roman</vt:lpstr>
      <vt:lpstr>Trebuchet MS</vt:lpstr>
      <vt:lpstr>Wingdings</vt:lpstr>
      <vt:lpstr>Wingdings 3</vt:lpstr>
      <vt:lpstr>Facet</vt:lpstr>
      <vt:lpstr>CSS</vt:lpstr>
      <vt:lpstr>Contents</vt:lpstr>
      <vt:lpstr>CSS rule</vt:lpstr>
      <vt:lpstr>Contd.</vt:lpstr>
      <vt:lpstr>Examples</vt:lpstr>
      <vt:lpstr>Advanced Selectors</vt:lpstr>
      <vt:lpstr>Nesting Examples </vt:lpstr>
      <vt:lpstr>Contd.</vt:lpstr>
      <vt:lpstr>Pseudo-classes</vt:lpstr>
      <vt:lpstr>pseudo-element</vt:lpstr>
      <vt:lpstr>Inheritance and cascade</vt:lpstr>
      <vt:lpstr>Conflicts need to be resolved in cascade</vt:lpstr>
      <vt:lpstr>Contd.</vt:lpstr>
      <vt:lpstr>Positioning Schemes</vt:lpstr>
      <vt:lpstr>Contd. </vt:lpstr>
      <vt:lpstr>Static Positioning Example</vt:lpstr>
      <vt:lpstr>Relative Positioning Example</vt:lpstr>
      <vt:lpstr>Floating Example</vt:lpstr>
      <vt:lpstr>Absolute Positioning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Durr-e-Shahwar</dc:creator>
  <cp:lastModifiedBy>Durr-e-Shahwar</cp:lastModifiedBy>
  <cp:revision>19</cp:revision>
  <dcterms:created xsi:type="dcterms:W3CDTF">2018-09-17T05:14:14Z</dcterms:created>
  <dcterms:modified xsi:type="dcterms:W3CDTF">2019-01-11T05:05:56Z</dcterms:modified>
</cp:coreProperties>
</file>