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62" r:id="rId5"/>
    <p:sldId id="260" r:id="rId6"/>
    <p:sldId id="261" r:id="rId7"/>
    <p:sldId id="263" r:id="rId8"/>
    <p:sldId id="259"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2" r:id="rId26"/>
    <p:sldId id="280"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919" autoAdjust="0"/>
  </p:normalViewPr>
  <p:slideViewPr>
    <p:cSldViewPr snapToGrid="0">
      <p:cViewPr varScale="1">
        <p:scale>
          <a:sx n="63" d="100"/>
          <a:sy n="63" d="100"/>
        </p:scale>
        <p:origin x="14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67095-586C-4C1B-B05F-85399B30153D}" type="datetimeFigureOut">
              <a:rPr lang="en-US" smtClean="0"/>
              <a:t>11-Jan-19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91F41B-2602-4DC7-82A5-9A81EBBAF676}" type="slidenum">
              <a:rPr lang="en-US" smtClean="0"/>
              <a:t>‹#›</a:t>
            </a:fld>
            <a:endParaRPr lang="en-US"/>
          </a:p>
        </p:txBody>
      </p:sp>
    </p:spTree>
    <p:extLst>
      <p:ext uri="{BB962C8B-B14F-4D97-AF65-F5344CB8AC3E}">
        <p14:creationId xmlns:p14="http://schemas.microsoft.com/office/powerpoint/2010/main" val="3151010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 decides at run time</a:t>
            </a:r>
          </a:p>
        </p:txBody>
      </p:sp>
      <p:sp>
        <p:nvSpPr>
          <p:cNvPr id="4" name="Slide Number Placeholder 3"/>
          <p:cNvSpPr>
            <a:spLocks noGrp="1"/>
          </p:cNvSpPr>
          <p:nvPr>
            <p:ph type="sldNum" sz="quarter" idx="5"/>
          </p:nvPr>
        </p:nvSpPr>
        <p:spPr/>
        <p:txBody>
          <a:bodyPr/>
          <a:lstStyle/>
          <a:p>
            <a:fld id="{2B91F41B-2602-4DC7-82A5-9A81EBBAF676}" type="slidenum">
              <a:rPr lang="en-US" smtClean="0"/>
              <a:t>21</a:t>
            </a:fld>
            <a:endParaRPr lang="en-US"/>
          </a:p>
        </p:txBody>
      </p:sp>
    </p:spTree>
    <p:extLst>
      <p:ext uri="{BB962C8B-B14F-4D97-AF65-F5344CB8AC3E}">
        <p14:creationId xmlns:p14="http://schemas.microsoft.com/office/powerpoint/2010/main" val="4075859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 is for unified type system (where value of any type can ultimately be treated as an object)</a:t>
            </a:r>
          </a:p>
          <a:p>
            <a:endParaRPr lang="en-US" dirty="0"/>
          </a:p>
        </p:txBody>
      </p:sp>
      <p:sp>
        <p:nvSpPr>
          <p:cNvPr id="4" name="Slide Number Placeholder 3"/>
          <p:cNvSpPr>
            <a:spLocks noGrp="1"/>
          </p:cNvSpPr>
          <p:nvPr>
            <p:ph type="sldNum" sz="quarter" idx="5"/>
          </p:nvPr>
        </p:nvSpPr>
        <p:spPr/>
        <p:txBody>
          <a:bodyPr/>
          <a:lstStyle/>
          <a:p>
            <a:fld id="{2B91F41B-2602-4DC7-82A5-9A81EBBAF676}" type="slidenum">
              <a:rPr lang="en-US" smtClean="0"/>
              <a:t>24</a:t>
            </a:fld>
            <a:endParaRPr lang="en-US"/>
          </a:p>
        </p:txBody>
      </p:sp>
    </p:spTree>
    <p:extLst>
      <p:ext uri="{BB962C8B-B14F-4D97-AF65-F5344CB8AC3E}">
        <p14:creationId xmlns:p14="http://schemas.microsoft.com/office/powerpoint/2010/main" val="825429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91F41B-2602-4DC7-82A5-9A81EBBAF676}" type="slidenum">
              <a:rPr lang="en-US" smtClean="0"/>
              <a:t>25</a:t>
            </a:fld>
            <a:endParaRPr lang="en-US"/>
          </a:p>
        </p:txBody>
      </p:sp>
    </p:spTree>
    <p:extLst>
      <p:ext uri="{BB962C8B-B14F-4D97-AF65-F5344CB8AC3E}">
        <p14:creationId xmlns:p14="http://schemas.microsoft.com/office/powerpoint/2010/main" val="3724857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switch (expression)</a:t>
            </a:r>
          </a:p>
          <a:p>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case condition 1: statement(s) break;</a:t>
            </a:r>
          </a:p>
          <a:p>
            <a:r>
              <a:rPr lang="en-US" sz="1200" b="0" i="0" u="none" strike="noStrike" kern="1200" baseline="0" dirty="0">
                <a:solidFill>
                  <a:schemeClr val="tx1"/>
                </a:solidFill>
                <a:latin typeface="+mn-lt"/>
                <a:ea typeface="+mn-ea"/>
                <a:cs typeface="+mn-cs"/>
              </a:rPr>
              <a:t>case condition 2: statement(s) break;</a:t>
            </a:r>
          </a:p>
          <a:p>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case condition n: statement(s) break;</a:t>
            </a:r>
          </a:p>
          <a:p>
            <a:r>
              <a:rPr lang="en-US" sz="1200" b="0" i="0" u="none" strike="noStrike" kern="1200" baseline="0" dirty="0">
                <a:solidFill>
                  <a:schemeClr val="tx1"/>
                </a:solidFill>
                <a:latin typeface="+mn-lt"/>
                <a:ea typeface="+mn-ea"/>
                <a:cs typeface="+mn-cs"/>
              </a:rPr>
              <a:t>default: statement(s)</a:t>
            </a:r>
          </a:p>
          <a:p>
            <a:r>
              <a:rPr lang="en-US" sz="1200" b="0" i="0" u="none" strike="noStrike" kern="1200" baseline="0" dirty="0">
                <a:solidFill>
                  <a:schemeClr val="tx1"/>
                </a:solidFill>
                <a:latin typeface="+mn-lt"/>
                <a:ea typeface="+mn-ea"/>
                <a:cs typeface="+mn-cs"/>
              </a:rPr>
              <a:t>}</a:t>
            </a:r>
          </a:p>
          <a:p>
            <a:endParaRPr lang="en-US" sz="1200" b="1" i="0" u="none" strike="noStrike" kern="1200" baseline="0" dirty="0">
              <a:solidFill>
                <a:schemeClr val="tx1"/>
              </a:solidFill>
              <a:latin typeface="+mn-lt"/>
              <a:ea typeface="+mn-ea"/>
              <a:cs typeface="+mn-cs"/>
            </a:endParaRPr>
          </a:p>
          <a:p>
            <a:r>
              <a:rPr lang="en-US" sz="1200" b="0" i="0" kern="1200" dirty="0">
                <a:solidFill>
                  <a:schemeClr val="tx1"/>
                </a:solidFill>
                <a:effectLst/>
                <a:latin typeface="+mn-lt"/>
                <a:ea typeface="+mn-ea"/>
                <a:cs typeface="+mn-cs"/>
              </a:rPr>
              <a:t>var person = {</a:t>
            </a:r>
            <a:r>
              <a:rPr lang="en-US" sz="1200" b="0" i="0" kern="1200" dirty="0" err="1">
                <a:solidFill>
                  <a:schemeClr val="tx1"/>
                </a:solidFill>
                <a:effectLst/>
                <a:latin typeface="+mn-lt"/>
                <a:ea typeface="+mn-ea"/>
                <a:cs typeface="+mn-cs"/>
              </a:rPr>
              <a:t>fname</a:t>
            </a:r>
            <a:r>
              <a:rPr lang="en-US" sz="1200" b="0" i="0" kern="1200" dirty="0">
                <a:solidFill>
                  <a:schemeClr val="tx1"/>
                </a:solidFill>
                <a:effectLst/>
                <a:latin typeface="+mn-lt"/>
                <a:ea typeface="+mn-ea"/>
                <a:cs typeface="+mn-cs"/>
              </a:rPr>
              <a:t>:"John", </a:t>
            </a:r>
            <a:r>
              <a:rPr lang="en-US" sz="1200" b="0" i="0" kern="1200" dirty="0" err="1">
                <a:solidFill>
                  <a:schemeClr val="tx1"/>
                </a:solidFill>
                <a:effectLst/>
                <a:latin typeface="+mn-lt"/>
                <a:ea typeface="+mn-ea"/>
                <a:cs typeface="+mn-cs"/>
              </a:rPr>
              <a:t>lname</a:t>
            </a:r>
            <a:r>
              <a:rPr lang="en-US" sz="1200" b="0" i="0" kern="1200" dirty="0">
                <a:solidFill>
                  <a:schemeClr val="tx1"/>
                </a:solidFill>
                <a:effectLst/>
                <a:latin typeface="+mn-lt"/>
                <a:ea typeface="+mn-ea"/>
                <a:cs typeface="+mn-cs"/>
              </a:rPr>
              <a:t>:"Doe", age:25}; </a:t>
            </a:r>
            <a:br>
              <a:rPr lang="en-US" dirty="0"/>
            </a:br>
            <a:r>
              <a:rPr lang="en-US" sz="1200" b="0" i="0" kern="1200" dirty="0">
                <a:solidFill>
                  <a:schemeClr val="tx1"/>
                </a:solidFill>
                <a:effectLst/>
                <a:latin typeface="+mn-lt"/>
                <a:ea typeface="+mn-ea"/>
                <a:cs typeface="+mn-cs"/>
              </a:rPr>
              <a:t>var text = "";</a:t>
            </a:r>
            <a:br>
              <a:rPr lang="en-US" dirty="0"/>
            </a:br>
            <a:r>
              <a:rPr lang="en-US" sz="1200" b="0" i="0" kern="1200" dirty="0">
                <a:solidFill>
                  <a:schemeClr val="tx1"/>
                </a:solidFill>
                <a:effectLst/>
                <a:latin typeface="+mn-lt"/>
                <a:ea typeface="+mn-ea"/>
                <a:cs typeface="+mn-cs"/>
              </a:rPr>
              <a:t>var x;</a:t>
            </a:r>
            <a:br>
              <a:rPr lang="en-US" dirty="0"/>
            </a:br>
            <a:r>
              <a:rPr lang="en-US" sz="1200" b="0" i="0" kern="1200" dirty="0">
                <a:solidFill>
                  <a:schemeClr val="tx1"/>
                </a:solidFill>
                <a:effectLst/>
                <a:latin typeface="+mn-lt"/>
                <a:ea typeface="+mn-ea"/>
                <a:cs typeface="+mn-cs"/>
              </a:rPr>
              <a:t>for (x in person) {</a:t>
            </a:r>
            <a:br>
              <a:rPr lang="en-US" dirty="0"/>
            </a:br>
            <a:r>
              <a:rPr lang="en-US" sz="1200" b="0" i="0" kern="1200" dirty="0">
                <a:solidFill>
                  <a:schemeClr val="tx1"/>
                </a:solidFill>
                <a:effectLst/>
                <a:latin typeface="+mn-lt"/>
                <a:ea typeface="+mn-ea"/>
                <a:cs typeface="+mn-cs"/>
              </a:rPr>
              <a:t>    text += person[x] + " ";</a:t>
            </a:r>
            <a:br>
              <a:rPr lang="en-US" dirty="0"/>
            </a:b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B91F41B-2602-4DC7-82A5-9A81EBBAF676}" type="slidenum">
              <a:rPr lang="en-US" smtClean="0"/>
              <a:t>27</a:t>
            </a:fld>
            <a:endParaRPr lang="en-US"/>
          </a:p>
        </p:txBody>
      </p:sp>
    </p:spTree>
    <p:extLst>
      <p:ext uri="{BB962C8B-B14F-4D97-AF65-F5344CB8AC3E}">
        <p14:creationId xmlns:p14="http://schemas.microsoft.com/office/powerpoint/2010/main" val="2392177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3E618A-683A-41A7-A369-22306A18FC50}"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EC74F-EC45-4648-8216-8E8C0E2E6FE9}" type="slidenum">
              <a:rPr lang="en-US" smtClean="0"/>
              <a:t>‹#›</a:t>
            </a:fld>
            <a:endParaRPr lang="en-US"/>
          </a:p>
        </p:txBody>
      </p:sp>
    </p:spTree>
    <p:extLst>
      <p:ext uri="{BB962C8B-B14F-4D97-AF65-F5344CB8AC3E}">
        <p14:creationId xmlns:p14="http://schemas.microsoft.com/office/powerpoint/2010/main" val="13284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3E618A-683A-41A7-A369-22306A18FC50}"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EC74F-EC45-4648-8216-8E8C0E2E6FE9}" type="slidenum">
              <a:rPr lang="en-US" smtClean="0"/>
              <a:t>‹#›</a:t>
            </a:fld>
            <a:endParaRPr lang="en-US"/>
          </a:p>
        </p:txBody>
      </p:sp>
    </p:spTree>
    <p:extLst>
      <p:ext uri="{BB962C8B-B14F-4D97-AF65-F5344CB8AC3E}">
        <p14:creationId xmlns:p14="http://schemas.microsoft.com/office/powerpoint/2010/main" val="2720416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3E618A-683A-41A7-A369-22306A18FC50}"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EC74F-EC45-4648-8216-8E8C0E2E6FE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73038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3E618A-683A-41A7-A369-22306A18FC50}"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EC74F-EC45-4648-8216-8E8C0E2E6FE9}" type="slidenum">
              <a:rPr lang="en-US" smtClean="0"/>
              <a:t>‹#›</a:t>
            </a:fld>
            <a:endParaRPr lang="en-US"/>
          </a:p>
        </p:txBody>
      </p:sp>
    </p:spTree>
    <p:extLst>
      <p:ext uri="{BB962C8B-B14F-4D97-AF65-F5344CB8AC3E}">
        <p14:creationId xmlns:p14="http://schemas.microsoft.com/office/powerpoint/2010/main" val="3247279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3E618A-683A-41A7-A369-22306A18FC50}"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EC74F-EC45-4648-8216-8E8C0E2E6FE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85401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3E618A-683A-41A7-A369-22306A18FC50}"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EC74F-EC45-4648-8216-8E8C0E2E6FE9}" type="slidenum">
              <a:rPr lang="en-US" smtClean="0"/>
              <a:t>‹#›</a:t>
            </a:fld>
            <a:endParaRPr lang="en-US"/>
          </a:p>
        </p:txBody>
      </p:sp>
    </p:spTree>
    <p:extLst>
      <p:ext uri="{BB962C8B-B14F-4D97-AF65-F5344CB8AC3E}">
        <p14:creationId xmlns:p14="http://schemas.microsoft.com/office/powerpoint/2010/main" val="1630941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E618A-683A-41A7-A369-22306A18FC50}"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EC74F-EC45-4648-8216-8E8C0E2E6FE9}" type="slidenum">
              <a:rPr lang="en-US" smtClean="0"/>
              <a:t>‹#›</a:t>
            </a:fld>
            <a:endParaRPr lang="en-US"/>
          </a:p>
        </p:txBody>
      </p:sp>
    </p:spTree>
    <p:extLst>
      <p:ext uri="{BB962C8B-B14F-4D97-AF65-F5344CB8AC3E}">
        <p14:creationId xmlns:p14="http://schemas.microsoft.com/office/powerpoint/2010/main" val="872188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E618A-683A-41A7-A369-22306A18FC50}"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EC74F-EC45-4648-8216-8E8C0E2E6FE9}" type="slidenum">
              <a:rPr lang="en-US" smtClean="0"/>
              <a:t>‹#›</a:t>
            </a:fld>
            <a:endParaRPr lang="en-US"/>
          </a:p>
        </p:txBody>
      </p:sp>
    </p:spTree>
    <p:extLst>
      <p:ext uri="{BB962C8B-B14F-4D97-AF65-F5344CB8AC3E}">
        <p14:creationId xmlns:p14="http://schemas.microsoft.com/office/powerpoint/2010/main" val="287201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E618A-683A-41A7-A369-22306A18FC50}"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EC74F-EC45-4648-8216-8E8C0E2E6FE9}" type="slidenum">
              <a:rPr lang="en-US" smtClean="0"/>
              <a:t>‹#›</a:t>
            </a:fld>
            <a:endParaRPr lang="en-US"/>
          </a:p>
        </p:txBody>
      </p:sp>
    </p:spTree>
    <p:extLst>
      <p:ext uri="{BB962C8B-B14F-4D97-AF65-F5344CB8AC3E}">
        <p14:creationId xmlns:p14="http://schemas.microsoft.com/office/powerpoint/2010/main" val="321129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3E618A-683A-41A7-A369-22306A18FC50}"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EC74F-EC45-4648-8216-8E8C0E2E6FE9}" type="slidenum">
              <a:rPr lang="en-US" smtClean="0"/>
              <a:t>‹#›</a:t>
            </a:fld>
            <a:endParaRPr lang="en-US"/>
          </a:p>
        </p:txBody>
      </p:sp>
    </p:spTree>
    <p:extLst>
      <p:ext uri="{BB962C8B-B14F-4D97-AF65-F5344CB8AC3E}">
        <p14:creationId xmlns:p14="http://schemas.microsoft.com/office/powerpoint/2010/main" val="371197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3E618A-683A-41A7-A369-22306A18FC50}" type="datetimeFigureOut">
              <a:rPr lang="en-US" smtClean="0"/>
              <a:t>11-Jan-19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EC74F-EC45-4648-8216-8E8C0E2E6FE9}" type="slidenum">
              <a:rPr lang="en-US" smtClean="0"/>
              <a:t>‹#›</a:t>
            </a:fld>
            <a:endParaRPr lang="en-US"/>
          </a:p>
        </p:txBody>
      </p:sp>
    </p:spTree>
    <p:extLst>
      <p:ext uri="{BB962C8B-B14F-4D97-AF65-F5344CB8AC3E}">
        <p14:creationId xmlns:p14="http://schemas.microsoft.com/office/powerpoint/2010/main" val="2189441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3E618A-683A-41A7-A369-22306A18FC50}" type="datetimeFigureOut">
              <a:rPr lang="en-US" smtClean="0"/>
              <a:t>11-Jan-19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EC74F-EC45-4648-8216-8E8C0E2E6FE9}" type="slidenum">
              <a:rPr lang="en-US" smtClean="0"/>
              <a:t>‹#›</a:t>
            </a:fld>
            <a:endParaRPr lang="en-US"/>
          </a:p>
        </p:txBody>
      </p:sp>
    </p:spTree>
    <p:extLst>
      <p:ext uri="{BB962C8B-B14F-4D97-AF65-F5344CB8AC3E}">
        <p14:creationId xmlns:p14="http://schemas.microsoft.com/office/powerpoint/2010/main" val="775995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3E618A-683A-41A7-A369-22306A18FC50}" type="datetimeFigureOut">
              <a:rPr lang="en-US" smtClean="0"/>
              <a:t>11-Jan-19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EC74F-EC45-4648-8216-8E8C0E2E6FE9}" type="slidenum">
              <a:rPr lang="en-US" smtClean="0"/>
              <a:t>‹#›</a:t>
            </a:fld>
            <a:endParaRPr lang="en-US"/>
          </a:p>
        </p:txBody>
      </p:sp>
    </p:spTree>
    <p:extLst>
      <p:ext uri="{BB962C8B-B14F-4D97-AF65-F5344CB8AC3E}">
        <p14:creationId xmlns:p14="http://schemas.microsoft.com/office/powerpoint/2010/main" val="2100018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E618A-683A-41A7-A369-22306A18FC50}" type="datetimeFigureOut">
              <a:rPr lang="en-US" smtClean="0"/>
              <a:t>11-Jan-19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FEC74F-EC45-4648-8216-8E8C0E2E6FE9}" type="slidenum">
              <a:rPr lang="en-US" smtClean="0"/>
              <a:t>‹#›</a:t>
            </a:fld>
            <a:endParaRPr lang="en-US"/>
          </a:p>
        </p:txBody>
      </p:sp>
    </p:spTree>
    <p:extLst>
      <p:ext uri="{BB962C8B-B14F-4D97-AF65-F5344CB8AC3E}">
        <p14:creationId xmlns:p14="http://schemas.microsoft.com/office/powerpoint/2010/main" val="346060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3E618A-683A-41A7-A369-22306A18FC50}" type="datetimeFigureOut">
              <a:rPr lang="en-US" smtClean="0"/>
              <a:t>11-Jan-19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EC74F-EC45-4648-8216-8E8C0E2E6FE9}" type="slidenum">
              <a:rPr lang="en-US" smtClean="0"/>
              <a:t>‹#›</a:t>
            </a:fld>
            <a:endParaRPr lang="en-US"/>
          </a:p>
        </p:txBody>
      </p:sp>
    </p:spTree>
    <p:extLst>
      <p:ext uri="{BB962C8B-B14F-4D97-AF65-F5344CB8AC3E}">
        <p14:creationId xmlns:p14="http://schemas.microsoft.com/office/powerpoint/2010/main" val="51580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3E618A-683A-41A7-A369-22306A18FC50}" type="datetimeFigureOut">
              <a:rPr lang="en-US" smtClean="0"/>
              <a:t>11-Jan-19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EC74F-EC45-4648-8216-8E8C0E2E6FE9}" type="slidenum">
              <a:rPr lang="en-US" smtClean="0"/>
              <a:t>‹#›</a:t>
            </a:fld>
            <a:endParaRPr lang="en-US"/>
          </a:p>
        </p:txBody>
      </p:sp>
    </p:spTree>
    <p:extLst>
      <p:ext uri="{BB962C8B-B14F-4D97-AF65-F5344CB8AC3E}">
        <p14:creationId xmlns:p14="http://schemas.microsoft.com/office/powerpoint/2010/main" val="3883942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3E618A-683A-41A7-A369-22306A18FC50}" type="datetimeFigureOut">
              <a:rPr lang="en-US" smtClean="0"/>
              <a:t>11-Jan-19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FEC74F-EC45-4648-8216-8E8C0E2E6FE9}" type="slidenum">
              <a:rPr lang="en-US" smtClean="0"/>
              <a:t>‹#›</a:t>
            </a:fld>
            <a:endParaRPr lang="en-US"/>
          </a:p>
        </p:txBody>
      </p:sp>
    </p:spTree>
    <p:extLst>
      <p:ext uri="{BB962C8B-B14F-4D97-AF65-F5344CB8AC3E}">
        <p14:creationId xmlns:p14="http://schemas.microsoft.com/office/powerpoint/2010/main" val="2186636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04BE75-CC46-4C5A-AAED-C15C4B973931}"/>
              </a:ext>
            </a:extLst>
          </p:cNvPr>
          <p:cNvSpPr>
            <a:spLocks noGrp="1"/>
          </p:cNvSpPr>
          <p:nvPr>
            <p:ph type="ctrTitle"/>
          </p:nvPr>
        </p:nvSpPr>
        <p:spPr>
          <a:xfrm>
            <a:off x="1507067" y="2404534"/>
            <a:ext cx="7766936" cy="1646302"/>
          </a:xfrm>
        </p:spPr>
        <p:txBody>
          <a:bodyPr>
            <a:normAutofit/>
          </a:bodyPr>
          <a:lstStyle/>
          <a:p>
            <a:r>
              <a:rPr lang="en-US"/>
              <a:t>JavaScript Basics</a:t>
            </a:r>
            <a:endParaRPr lang="en-US" dirty="0"/>
          </a:p>
        </p:txBody>
      </p:sp>
      <p:sp>
        <p:nvSpPr>
          <p:cNvPr id="3" name="Subtitle 2">
            <a:extLst>
              <a:ext uri="{FF2B5EF4-FFF2-40B4-BE49-F238E27FC236}">
                <a16:creationId xmlns:a16="http://schemas.microsoft.com/office/drawing/2014/main" id="{032EF2F4-AC82-45AF-81DB-8EC3548D49B8}"/>
              </a:ext>
            </a:extLst>
          </p:cNvPr>
          <p:cNvSpPr>
            <a:spLocks noGrp="1"/>
          </p:cNvSpPr>
          <p:nvPr>
            <p:ph type="subTitle" idx="1"/>
          </p:nvPr>
        </p:nvSpPr>
        <p:spPr>
          <a:xfrm>
            <a:off x="1507067" y="4050833"/>
            <a:ext cx="7766936" cy="1096899"/>
          </a:xfrm>
        </p:spPr>
        <p:txBody>
          <a:bodyPr>
            <a:normAutofit/>
          </a:bodyPr>
          <a:lstStyle/>
          <a:p>
            <a:endParaRPr lang="en-US" dirty="0">
              <a:solidFill>
                <a:schemeClr val="tx1"/>
              </a:solidFill>
            </a:endParaRPr>
          </a:p>
        </p:txBody>
      </p:sp>
      <p:grpSp>
        <p:nvGrpSpPr>
          <p:cNvPr id="29"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25329973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2298B-C80A-46E1-9EE7-A0D6AA55EEDE}"/>
              </a:ext>
            </a:extLst>
          </p:cNvPr>
          <p:cNvSpPr>
            <a:spLocks noGrp="1"/>
          </p:cNvSpPr>
          <p:nvPr>
            <p:ph type="title"/>
          </p:nvPr>
        </p:nvSpPr>
        <p:spPr/>
        <p:txBody>
          <a:bodyPr/>
          <a:lstStyle/>
          <a:p>
            <a:r>
              <a:rPr lang="en-US" dirty="0"/>
              <a:t>WHAT NEEDED TO WRITE A</a:t>
            </a:r>
            <a:br>
              <a:rPr lang="en-US" dirty="0"/>
            </a:br>
            <a:r>
              <a:rPr lang="en-US" dirty="0"/>
              <a:t>JAVASCRIPT</a:t>
            </a:r>
          </a:p>
        </p:txBody>
      </p:sp>
      <p:sp>
        <p:nvSpPr>
          <p:cNvPr id="3" name="Content Placeholder 2">
            <a:extLst>
              <a:ext uri="{FF2B5EF4-FFF2-40B4-BE49-F238E27FC236}">
                <a16:creationId xmlns:a16="http://schemas.microsoft.com/office/drawing/2014/main" id="{27F44796-7B00-41C6-8C60-0E3DBFDF531B}"/>
              </a:ext>
            </a:extLst>
          </p:cNvPr>
          <p:cNvSpPr>
            <a:spLocks noGrp="1"/>
          </p:cNvSpPr>
          <p:nvPr>
            <p:ph idx="1"/>
          </p:nvPr>
        </p:nvSpPr>
        <p:spPr/>
        <p:txBody>
          <a:bodyPr>
            <a:normAutofit/>
          </a:bodyPr>
          <a:lstStyle/>
          <a:p>
            <a:r>
              <a:rPr lang="en-US" b="1" dirty="0"/>
              <a:t>It Doesn't matter it be</a:t>
            </a:r>
          </a:p>
          <a:p>
            <a:pPr lvl="1"/>
            <a:r>
              <a:rPr lang="en-US" dirty="0"/>
              <a:t>Pc</a:t>
            </a:r>
          </a:p>
          <a:p>
            <a:pPr lvl="1"/>
            <a:r>
              <a:rPr lang="en-US" dirty="0"/>
              <a:t>Mac,</a:t>
            </a:r>
          </a:p>
          <a:p>
            <a:pPr lvl="1"/>
            <a:r>
              <a:rPr lang="en-US" dirty="0"/>
              <a:t>Linux</a:t>
            </a:r>
          </a:p>
          <a:p>
            <a:r>
              <a:rPr lang="en-US" b="1" dirty="0"/>
              <a:t>What ever language it be,</a:t>
            </a:r>
          </a:p>
          <a:p>
            <a:pPr lvl="1"/>
            <a:r>
              <a:rPr lang="en-US" dirty="0"/>
              <a:t>Php</a:t>
            </a:r>
          </a:p>
          <a:p>
            <a:pPr lvl="1"/>
            <a:r>
              <a:rPr lang="en-US" dirty="0"/>
              <a:t>ruby on rails</a:t>
            </a:r>
          </a:p>
          <a:p>
            <a:pPr lvl="1"/>
            <a:r>
              <a:rPr lang="en-US" dirty="0"/>
              <a:t>Asp.net</a:t>
            </a:r>
          </a:p>
          <a:p>
            <a:r>
              <a:rPr lang="en-US" b="1" dirty="0"/>
              <a:t>No Licensing is need.</a:t>
            </a:r>
          </a:p>
          <a:p>
            <a:r>
              <a:rPr lang="en-US" b="1" dirty="0"/>
              <a:t>Basically will work on a simple Text Editor.</a:t>
            </a:r>
            <a:endParaRPr lang="en-US" dirty="0"/>
          </a:p>
        </p:txBody>
      </p:sp>
    </p:spTree>
    <p:extLst>
      <p:ext uri="{BB962C8B-B14F-4D97-AF65-F5344CB8AC3E}">
        <p14:creationId xmlns:p14="http://schemas.microsoft.com/office/powerpoint/2010/main" val="3561838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7A1AE-5158-4DCE-BCA4-126502B1C60D}"/>
              </a:ext>
            </a:extLst>
          </p:cNvPr>
          <p:cNvSpPr>
            <a:spLocks noGrp="1"/>
          </p:cNvSpPr>
          <p:nvPr>
            <p:ph type="title"/>
          </p:nvPr>
        </p:nvSpPr>
        <p:spPr/>
        <p:txBody>
          <a:bodyPr/>
          <a:lstStyle/>
          <a:p>
            <a:r>
              <a:rPr lang="en-US" dirty="0"/>
              <a:t>HOW AND WHERE TO PLACE</a:t>
            </a:r>
            <a:br>
              <a:rPr lang="en-US" dirty="0"/>
            </a:br>
            <a:r>
              <a:rPr lang="en-US" dirty="0"/>
              <a:t>JAVASCRIPT</a:t>
            </a:r>
          </a:p>
        </p:txBody>
      </p:sp>
      <p:sp>
        <p:nvSpPr>
          <p:cNvPr id="3" name="Content Placeholder 2">
            <a:extLst>
              <a:ext uri="{FF2B5EF4-FFF2-40B4-BE49-F238E27FC236}">
                <a16:creationId xmlns:a16="http://schemas.microsoft.com/office/drawing/2014/main" id="{BDF72697-0BBA-4332-B897-B88552B41604}"/>
              </a:ext>
            </a:extLst>
          </p:cNvPr>
          <p:cNvSpPr>
            <a:spLocks noGrp="1"/>
          </p:cNvSpPr>
          <p:nvPr>
            <p:ph idx="1"/>
          </p:nvPr>
        </p:nvSpPr>
        <p:spPr>
          <a:xfrm>
            <a:off x="677334" y="2160589"/>
            <a:ext cx="8596668" cy="3880773"/>
          </a:xfrm>
        </p:spPr>
        <p:txBody>
          <a:bodyPr>
            <a:normAutofit fontScale="85000" lnSpcReduction="20000"/>
          </a:bodyPr>
          <a:lstStyle/>
          <a:p>
            <a:r>
              <a:rPr lang="en-US" dirty="0"/>
              <a:t>JavaScript consists of JavaScript statements that are placed within the &lt;script&gt;... &lt;/script&gt; HTML tags in a web page.	</a:t>
            </a:r>
          </a:p>
          <a:p>
            <a:r>
              <a:rPr lang="en-US" dirty="0"/>
              <a:t>The &lt;script&gt; tag alert the browser program to begin interpreting all the text between these tags as a script.</a:t>
            </a:r>
          </a:p>
          <a:p>
            <a:r>
              <a:rPr lang="en-US" dirty="0"/>
              <a:t>The script tag takes two important attributes:</a:t>
            </a:r>
          </a:p>
          <a:p>
            <a:r>
              <a:rPr lang="en-US" b="1" dirty="0"/>
              <a:t>language:</a:t>
            </a:r>
          </a:p>
          <a:p>
            <a:pPr lvl="1"/>
            <a:r>
              <a:rPr lang="en-US" dirty="0"/>
              <a:t>This attribute specifies what scripting language you are using. Typically, its value will be “</a:t>
            </a:r>
            <a:r>
              <a:rPr lang="en-US" dirty="0" err="1"/>
              <a:t>javascript</a:t>
            </a:r>
            <a:r>
              <a:rPr lang="en-US" dirty="0"/>
              <a:t>”.</a:t>
            </a:r>
          </a:p>
          <a:p>
            <a:r>
              <a:rPr lang="en-US" b="1" dirty="0"/>
              <a:t>type:</a:t>
            </a:r>
          </a:p>
          <a:p>
            <a:pPr lvl="1"/>
            <a:r>
              <a:rPr lang="en-US" dirty="0"/>
              <a:t>This attribute is what is now recommended to indicate the scripting language in use. Its value should be set to "text/</a:t>
            </a:r>
            <a:r>
              <a:rPr lang="en-US" dirty="0" err="1"/>
              <a:t>javascript</a:t>
            </a:r>
            <a:r>
              <a:rPr lang="en-US" dirty="0"/>
              <a:t>".</a:t>
            </a:r>
          </a:p>
          <a:p>
            <a:pPr marL="0" indent="0">
              <a:buNone/>
            </a:pPr>
            <a:r>
              <a:rPr lang="en-US" dirty="0"/>
              <a:t>&lt;script language="</a:t>
            </a:r>
            <a:r>
              <a:rPr lang="en-US" dirty="0" err="1"/>
              <a:t>javascript</a:t>
            </a:r>
            <a:r>
              <a:rPr lang="en-US" dirty="0"/>
              <a:t>" type="text/</a:t>
            </a:r>
            <a:r>
              <a:rPr lang="en-US" dirty="0" err="1"/>
              <a:t>javascript</a:t>
            </a:r>
            <a:r>
              <a:rPr lang="en-US" dirty="0"/>
              <a:t>"&gt;</a:t>
            </a:r>
          </a:p>
          <a:p>
            <a:pPr marL="0" indent="0">
              <a:buNone/>
            </a:pPr>
            <a:r>
              <a:rPr lang="en-US" dirty="0"/>
              <a:t>JavaScript code</a:t>
            </a:r>
          </a:p>
          <a:p>
            <a:pPr marL="0" indent="0">
              <a:buNone/>
            </a:pPr>
            <a:r>
              <a:rPr lang="en-US" dirty="0"/>
              <a:t>&lt;/script&gt;</a:t>
            </a:r>
          </a:p>
          <a:p>
            <a:pPr lvl="1"/>
            <a:endParaRPr lang="en-US" dirty="0"/>
          </a:p>
        </p:txBody>
      </p:sp>
    </p:spTree>
    <p:extLst>
      <p:ext uri="{BB962C8B-B14F-4D97-AF65-F5344CB8AC3E}">
        <p14:creationId xmlns:p14="http://schemas.microsoft.com/office/powerpoint/2010/main" val="3032659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38D2-734F-4CFC-8B36-ADCA351FCC77}"/>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1C32B690-CD7C-4FF0-9C90-E6272909ACAF}"/>
              </a:ext>
            </a:extLst>
          </p:cNvPr>
          <p:cNvSpPr>
            <a:spLocks noGrp="1"/>
          </p:cNvSpPr>
          <p:nvPr>
            <p:ph idx="1"/>
          </p:nvPr>
        </p:nvSpPr>
        <p:spPr/>
        <p:txBody>
          <a:bodyPr>
            <a:normAutofit fontScale="92500" lnSpcReduction="10000"/>
          </a:bodyPr>
          <a:lstStyle/>
          <a:p>
            <a:r>
              <a:rPr lang="en-US" dirty="0"/>
              <a:t>You Can place Script tag in</a:t>
            </a:r>
          </a:p>
          <a:p>
            <a:pPr lvl="1"/>
            <a:r>
              <a:rPr lang="en-US" b="1" dirty="0"/>
              <a:t>head section: </a:t>
            </a:r>
            <a:r>
              <a:rPr lang="en-US" dirty="0"/>
              <a:t>The browser interprets from top to bottom and head section is read first than the body. So will do some </a:t>
            </a:r>
            <a:r>
              <a:rPr lang="en-US" dirty="0" err="1"/>
              <a:t>javascript</a:t>
            </a:r>
            <a:r>
              <a:rPr lang="en-US" dirty="0"/>
              <a:t> work and then will show up content of body</a:t>
            </a:r>
          </a:p>
          <a:p>
            <a:pPr lvl="1"/>
            <a:r>
              <a:rPr lang="en-US" b="1" dirty="0"/>
              <a:t>body section:</a:t>
            </a:r>
          </a:p>
          <a:p>
            <a:pPr lvl="2"/>
            <a:r>
              <a:rPr lang="en-US" dirty="0"/>
              <a:t>Start: It will execute right after head.</a:t>
            </a:r>
          </a:p>
          <a:p>
            <a:pPr lvl="2"/>
            <a:r>
              <a:rPr lang="en-US" dirty="0"/>
              <a:t>Middle: It will in middle of code</a:t>
            </a:r>
          </a:p>
          <a:p>
            <a:pPr lvl="2"/>
            <a:r>
              <a:rPr lang="en-US" dirty="0"/>
              <a:t>End: Right at the end.</a:t>
            </a:r>
          </a:p>
          <a:p>
            <a:r>
              <a:rPr lang="en-US" dirty="0"/>
              <a:t>It depends on condition that you want a page to do processing before the content is rendered. Creating some dynamic content, then should do in Head Section.</a:t>
            </a:r>
          </a:p>
          <a:p>
            <a:r>
              <a:rPr lang="en-US" dirty="0"/>
              <a:t>There arise a need to process some elements in body then go ahead writing to body. Beware when code increases.</a:t>
            </a:r>
          </a:p>
          <a:p>
            <a:r>
              <a:rPr lang="en-US" dirty="0"/>
              <a:t>It could be the case you may load external </a:t>
            </a:r>
            <a:r>
              <a:rPr lang="en-US" dirty="0" err="1"/>
              <a:t>javascript</a:t>
            </a:r>
            <a:r>
              <a:rPr lang="en-US" dirty="0"/>
              <a:t> code as in </a:t>
            </a:r>
            <a:r>
              <a:rPr lang="en-US" dirty="0" err="1"/>
              <a:t>css</a:t>
            </a:r>
            <a:r>
              <a:rPr lang="en-US" dirty="0"/>
              <a:t>.</a:t>
            </a:r>
          </a:p>
        </p:txBody>
      </p:sp>
    </p:spTree>
    <p:extLst>
      <p:ext uri="{BB962C8B-B14F-4D97-AF65-F5344CB8AC3E}">
        <p14:creationId xmlns:p14="http://schemas.microsoft.com/office/powerpoint/2010/main" val="3110841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EE4B-152F-45BF-8BCD-20E43CF1233C}"/>
              </a:ext>
            </a:extLst>
          </p:cNvPr>
          <p:cNvSpPr>
            <a:spLocks noGrp="1"/>
          </p:cNvSpPr>
          <p:nvPr>
            <p:ph type="title"/>
          </p:nvPr>
        </p:nvSpPr>
        <p:spPr/>
        <p:txBody>
          <a:bodyPr/>
          <a:lstStyle/>
          <a:p>
            <a:r>
              <a:rPr lang="en-US" dirty="0"/>
              <a:t>Example Code</a:t>
            </a:r>
          </a:p>
        </p:txBody>
      </p:sp>
      <p:sp>
        <p:nvSpPr>
          <p:cNvPr id="3" name="Content Placeholder 2">
            <a:extLst>
              <a:ext uri="{FF2B5EF4-FFF2-40B4-BE49-F238E27FC236}">
                <a16:creationId xmlns:a16="http://schemas.microsoft.com/office/drawing/2014/main" id="{B794B936-1021-4F9E-92C4-8531C3370706}"/>
              </a:ext>
            </a:extLst>
          </p:cNvPr>
          <p:cNvSpPr>
            <a:spLocks noGrp="1"/>
          </p:cNvSpPr>
          <p:nvPr>
            <p:ph idx="1"/>
          </p:nvPr>
        </p:nvSpPr>
        <p:spPr/>
        <p:txBody>
          <a:bodyPr>
            <a:normAutofit fontScale="55000" lnSpcReduction="20000"/>
          </a:bodyPr>
          <a:lstStyle/>
          <a:p>
            <a:pPr marL="0" indent="0">
              <a:buNone/>
            </a:pPr>
            <a:r>
              <a:rPr lang="en-US" dirty="0"/>
              <a:t>&lt;html&gt;</a:t>
            </a:r>
          </a:p>
          <a:p>
            <a:pPr marL="0" indent="0">
              <a:buNone/>
            </a:pPr>
            <a:r>
              <a:rPr lang="en-US" dirty="0"/>
              <a:t>&lt;head&gt;</a:t>
            </a:r>
          </a:p>
          <a:p>
            <a:pPr marL="400050" lvl="1" indent="0">
              <a:buNone/>
            </a:pPr>
            <a:r>
              <a:rPr lang="en-US" dirty="0"/>
              <a:t>&lt;script&gt; alert("head") &lt;/script&gt;</a:t>
            </a:r>
          </a:p>
          <a:p>
            <a:pPr marL="0" indent="0">
              <a:buNone/>
            </a:pPr>
            <a:r>
              <a:rPr lang="en-US" dirty="0"/>
              <a:t>&lt;/head&gt;</a:t>
            </a:r>
          </a:p>
          <a:p>
            <a:pPr marL="0" indent="0">
              <a:buNone/>
            </a:pPr>
            <a:r>
              <a:rPr lang="en-US" dirty="0"/>
              <a:t>&lt;body&gt;</a:t>
            </a:r>
          </a:p>
          <a:p>
            <a:pPr marL="400050" lvl="1" indent="0">
              <a:buNone/>
            </a:pPr>
            <a:r>
              <a:rPr lang="en-US" dirty="0"/>
              <a:t>		&lt;script&gt; alert("start"); &lt;/script&gt;</a:t>
            </a:r>
          </a:p>
          <a:p>
            <a:pPr marL="400050" lvl="1" indent="0">
              <a:buNone/>
            </a:pPr>
            <a:r>
              <a:rPr lang="en-US" dirty="0"/>
              <a:t>&lt;p&gt;This is text&lt;/p&gt;</a:t>
            </a:r>
          </a:p>
          <a:p>
            <a:pPr marL="400050" lvl="1" indent="0">
              <a:buNone/>
            </a:pPr>
            <a:r>
              <a:rPr lang="en-US" dirty="0"/>
              <a:t>&lt;p&gt;some what in middle 1&lt;/p&gt;</a:t>
            </a:r>
          </a:p>
          <a:p>
            <a:pPr marL="400050" lvl="1" indent="0">
              <a:buNone/>
            </a:pPr>
            <a:r>
              <a:rPr lang="en-US" dirty="0"/>
              <a:t>&lt;p&gt;some what in middle 2&lt;/p&gt;</a:t>
            </a:r>
          </a:p>
          <a:p>
            <a:pPr marL="400050" lvl="1" indent="0">
              <a:buNone/>
            </a:pPr>
            <a:r>
              <a:rPr lang="en-US" dirty="0"/>
              <a:t>		&lt;script&gt; alert("middle"); &lt;/script&gt;</a:t>
            </a:r>
          </a:p>
          <a:p>
            <a:pPr marL="400050" lvl="1" indent="0">
              <a:buNone/>
            </a:pPr>
            <a:r>
              <a:rPr lang="en-US" dirty="0"/>
              <a:t>&lt;p&gt;some what in middle 3&lt;/p&gt;</a:t>
            </a:r>
          </a:p>
          <a:p>
            <a:pPr marL="400050" lvl="1" indent="0">
              <a:buNone/>
            </a:pPr>
            <a:r>
              <a:rPr lang="en-US" dirty="0"/>
              <a:t>&lt;p&gt;some what in middle 4&lt;/p&gt;</a:t>
            </a:r>
          </a:p>
          <a:p>
            <a:pPr marL="400050" lvl="1" indent="0">
              <a:buNone/>
            </a:pPr>
            <a:r>
              <a:rPr lang="en-US" dirty="0"/>
              <a:t>&lt;p&gt;finally end&lt;/p&gt;</a:t>
            </a:r>
          </a:p>
          <a:p>
            <a:pPr marL="400050" lvl="1" indent="0">
              <a:buNone/>
            </a:pPr>
            <a:r>
              <a:rPr lang="en-US" dirty="0"/>
              <a:t>		&lt;script&gt;alert("end");&lt;/script&gt;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3912715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0910-457E-42EB-9A41-33EAF3FEB629}"/>
              </a:ext>
            </a:extLst>
          </p:cNvPr>
          <p:cNvSpPr>
            <a:spLocks noGrp="1"/>
          </p:cNvSpPr>
          <p:nvPr>
            <p:ph type="title"/>
          </p:nvPr>
        </p:nvSpPr>
        <p:spPr/>
        <p:txBody>
          <a:bodyPr/>
          <a:lstStyle/>
          <a:p>
            <a:r>
              <a:rPr lang="en-US" dirty="0"/>
              <a:t>REFERENCING AN EXTERNAL FILE</a:t>
            </a:r>
          </a:p>
        </p:txBody>
      </p:sp>
      <p:sp>
        <p:nvSpPr>
          <p:cNvPr id="10" name="Content Placeholder 9">
            <a:extLst>
              <a:ext uri="{FF2B5EF4-FFF2-40B4-BE49-F238E27FC236}">
                <a16:creationId xmlns:a16="http://schemas.microsoft.com/office/drawing/2014/main" id="{57235309-6F4D-43DF-8C82-EF767D482452}"/>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CA0A24BA-36DF-48EB-BAEC-D689F449111A}"/>
              </a:ext>
            </a:extLst>
          </p:cNvPr>
          <p:cNvPicPr>
            <a:picLocks noChangeAspect="1"/>
          </p:cNvPicPr>
          <p:nvPr/>
        </p:nvPicPr>
        <p:blipFill>
          <a:blip r:embed="rId2"/>
          <a:stretch>
            <a:fillRect/>
          </a:stretch>
        </p:blipFill>
        <p:spPr>
          <a:xfrm>
            <a:off x="677334" y="2076450"/>
            <a:ext cx="8464377" cy="4300537"/>
          </a:xfrm>
          <a:prstGeom prst="rect">
            <a:avLst/>
          </a:prstGeom>
        </p:spPr>
      </p:pic>
    </p:spTree>
    <p:extLst>
      <p:ext uri="{BB962C8B-B14F-4D97-AF65-F5344CB8AC3E}">
        <p14:creationId xmlns:p14="http://schemas.microsoft.com/office/powerpoint/2010/main" val="535112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03E41-9BA1-4C75-878C-098A20E1D928}"/>
              </a:ext>
            </a:extLst>
          </p:cNvPr>
          <p:cNvSpPr>
            <a:spLocks noGrp="1"/>
          </p:cNvSpPr>
          <p:nvPr>
            <p:ph type="title"/>
          </p:nvPr>
        </p:nvSpPr>
        <p:spPr/>
        <p:txBody>
          <a:bodyPr/>
          <a:lstStyle/>
          <a:p>
            <a:r>
              <a:rPr lang="en-US" dirty="0"/>
              <a:t>WHITESPACE AND LINE BREAKS</a:t>
            </a:r>
          </a:p>
        </p:txBody>
      </p:sp>
      <p:sp>
        <p:nvSpPr>
          <p:cNvPr id="3" name="Content Placeholder 2">
            <a:extLst>
              <a:ext uri="{FF2B5EF4-FFF2-40B4-BE49-F238E27FC236}">
                <a16:creationId xmlns:a16="http://schemas.microsoft.com/office/drawing/2014/main" id="{972524D4-BCAA-46FB-AB4A-93D4F72CCE0B}"/>
              </a:ext>
            </a:extLst>
          </p:cNvPr>
          <p:cNvSpPr>
            <a:spLocks noGrp="1"/>
          </p:cNvSpPr>
          <p:nvPr>
            <p:ph idx="1"/>
          </p:nvPr>
        </p:nvSpPr>
        <p:spPr/>
        <p:txBody>
          <a:bodyPr/>
          <a:lstStyle/>
          <a:p>
            <a:r>
              <a:rPr lang="en-US" dirty="0"/>
              <a:t>JavaScript ignores</a:t>
            </a:r>
          </a:p>
          <a:p>
            <a:pPr lvl="1"/>
            <a:r>
              <a:rPr lang="en-US" dirty="0"/>
              <a:t>spaces</a:t>
            </a:r>
          </a:p>
          <a:p>
            <a:pPr lvl="1"/>
            <a:r>
              <a:rPr lang="en-US" dirty="0"/>
              <a:t>tabs</a:t>
            </a:r>
          </a:p>
          <a:p>
            <a:pPr lvl="1"/>
            <a:r>
              <a:rPr lang="en-US" dirty="0"/>
              <a:t>newlines</a:t>
            </a:r>
          </a:p>
          <a:p>
            <a:r>
              <a:rPr lang="en-US" dirty="0"/>
              <a:t>So, you can use spaces, tabs, and newlines freely in your programs, you are free to format and indent your programs in a neat and consistent way that makes the code easy to read and understand.</a:t>
            </a:r>
          </a:p>
        </p:txBody>
      </p:sp>
    </p:spTree>
    <p:extLst>
      <p:ext uri="{BB962C8B-B14F-4D97-AF65-F5344CB8AC3E}">
        <p14:creationId xmlns:p14="http://schemas.microsoft.com/office/powerpoint/2010/main" val="2239451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3271-8AC1-43AA-B943-46815781FFCD}"/>
              </a:ext>
            </a:extLst>
          </p:cNvPr>
          <p:cNvSpPr>
            <a:spLocks noGrp="1"/>
          </p:cNvSpPr>
          <p:nvPr>
            <p:ph type="title"/>
          </p:nvPr>
        </p:nvSpPr>
        <p:spPr/>
        <p:txBody>
          <a:bodyPr/>
          <a:lstStyle/>
          <a:p>
            <a:r>
              <a:rPr lang="en-US" dirty="0"/>
              <a:t>OPTIONAL SEMILCOLONS</a:t>
            </a:r>
          </a:p>
        </p:txBody>
      </p:sp>
      <p:sp>
        <p:nvSpPr>
          <p:cNvPr id="3" name="Content Placeholder 2">
            <a:extLst>
              <a:ext uri="{FF2B5EF4-FFF2-40B4-BE49-F238E27FC236}">
                <a16:creationId xmlns:a16="http://schemas.microsoft.com/office/drawing/2014/main" id="{2BF7BE23-1701-4375-A32E-55589E755F9D}"/>
              </a:ext>
            </a:extLst>
          </p:cNvPr>
          <p:cNvSpPr>
            <a:spLocks noGrp="1"/>
          </p:cNvSpPr>
          <p:nvPr>
            <p:ph idx="1"/>
          </p:nvPr>
        </p:nvSpPr>
        <p:spPr/>
        <p:txBody>
          <a:bodyPr/>
          <a:lstStyle/>
          <a:p>
            <a:r>
              <a:rPr lang="en-US" dirty="0"/>
              <a:t>Simple statements in JavaScript are generally followed by semicolons (;), just as they are in C, C++, and Java.</a:t>
            </a:r>
          </a:p>
          <a:p>
            <a:r>
              <a:rPr lang="en-US" dirty="0"/>
              <a:t>The semicolon serves to separate statements from each other.</a:t>
            </a:r>
          </a:p>
          <a:p>
            <a:r>
              <a:rPr lang="en-US" dirty="0"/>
              <a:t>In JavaScript, however, you may omit the semicolon if each of your statements is placed on a separate line.</a:t>
            </a:r>
          </a:p>
          <a:p>
            <a:endParaRPr lang="en-US" dirty="0"/>
          </a:p>
          <a:p>
            <a:pPr marL="0" indent="0">
              <a:buNone/>
            </a:pPr>
            <a:r>
              <a:rPr lang="en-US" dirty="0"/>
              <a:t>&lt;script language="</a:t>
            </a:r>
            <a:r>
              <a:rPr lang="en-US" dirty="0" err="1"/>
              <a:t>javascript</a:t>
            </a:r>
            <a:r>
              <a:rPr lang="en-US" dirty="0"/>
              <a:t>" type="text/</a:t>
            </a:r>
            <a:r>
              <a:rPr lang="en-US" dirty="0" err="1"/>
              <a:t>javascript</a:t>
            </a:r>
            <a:r>
              <a:rPr lang="en-US" dirty="0"/>
              <a:t>"&gt;</a:t>
            </a:r>
          </a:p>
          <a:p>
            <a:pPr marL="0" indent="0">
              <a:buNone/>
            </a:pPr>
            <a:r>
              <a:rPr lang="en-US" dirty="0"/>
              <a:t>statement1</a:t>
            </a:r>
          </a:p>
          <a:p>
            <a:pPr marL="0" indent="0">
              <a:buNone/>
            </a:pPr>
            <a:r>
              <a:rPr lang="en-US" dirty="0"/>
              <a:t>statement2</a:t>
            </a:r>
          </a:p>
          <a:p>
            <a:pPr marL="0" indent="0">
              <a:buNone/>
            </a:pPr>
            <a:r>
              <a:rPr lang="en-US" dirty="0"/>
              <a:t>&lt;/script&gt;</a:t>
            </a:r>
          </a:p>
        </p:txBody>
      </p:sp>
    </p:spTree>
    <p:extLst>
      <p:ext uri="{BB962C8B-B14F-4D97-AF65-F5344CB8AC3E}">
        <p14:creationId xmlns:p14="http://schemas.microsoft.com/office/powerpoint/2010/main" val="1206411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239F-7E64-4E06-AE27-1B360C9087A2}"/>
              </a:ext>
            </a:extLst>
          </p:cNvPr>
          <p:cNvSpPr>
            <a:spLocks noGrp="1"/>
          </p:cNvSpPr>
          <p:nvPr>
            <p:ph type="title"/>
          </p:nvPr>
        </p:nvSpPr>
        <p:spPr/>
        <p:txBody>
          <a:bodyPr/>
          <a:lstStyle/>
          <a:p>
            <a:r>
              <a:rPr lang="en-US" dirty="0"/>
              <a:t>CASE SENSITIVITY</a:t>
            </a:r>
          </a:p>
        </p:txBody>
      </p:sp>
      <p:sp>
        <p:nvSpPr>
          <p:cNvPr id="3" name="Content Placeholder 2">
            <a:extLst>
              <a:ext uri="{FF2B5EF4-FFF2-40B4-BE49-F238E27FC236}">
                <a16:creationId xmlns:a16="http://schemas.microsoft.com/office/drawing/2014/main" id="{FA1A9320-1E82-49F5-8D9F-E3D5E44A5CC1}"/>
              </a:ext>
            </a:extLst>
          </p:cNvPr>
          <p:cNvSpPr>
            <a:spLocks noGrp="1"/>
          </p:cNvSpPr>
          <p:nvPr>
            <p:ph idx="1"/>
          </p:nvPr>
        </p:nvSpPr>
        <p:spPr/>
        <p:txBody>
          <a:bodyPr>
            <a:normAutofit/>
          </a:bodyPr>
          <a:lstStyle/>
          <a:p>
            <a:r>
              <a:rPr lang="en-US" dirty="0"/>
              <a:t>JavaScript is a case-sensitive language.</a:t>
            </a:r>
          </a:p>
          <a:p>
            <a:r>
              <a:rPr lang="en-US" dirty="0"/>
              <a:t>This means that</a:t>
            </a:r>
          </a:p>
          <a:p>
            <a:pPr lvl="1"/>
            <a:r>
              <a:rPr lang="en-US" dirty="0"/>
              <a:t>language keywords</a:t>
            </a:r>
          </a:p>
          <a:p>
            <a:pPr lvl="1"/>
            <a:r>
              <a:rPr lang="en-US" dirty="0"/>
              <a:t>variables</a:t>
            </a:r>
          </a:p>
          <a:p>
            <a:pPr lvl="1"/>
            <a:r>
              <a:rPr lang="en-US" dirty="0"/>
              <a:t>function names</a:t>
            </a:r>
          </a:p>
          <a:p>
            <a:pPr marL="0" indent="0">
              <a:buNone/>
            </a:pPr>
            <a:r>
              <a:rPr lang="en-US" dirty="0"/>
              <a:t>	must always be typed with a consistent capitalization of letters.</a:t>
            </a:r>
          </a:p>
          <a:p>
            <a:r>
              <a:rPr lang="en-US" dirty="0"/>
              <a:t>So identifiers Test, </a:t>
            </a:r>
            <a:r>
              <a:rPr lang="en-US" dirty="0" err="1"/>
              <a:t>TeSt</a:t>
            </a:r>
            <a:r>
              <a:rPr lang="en-US" dirty="0"/>
              <a:t> and TEST will have different meanings in JavaScript.</a:t>
            </a:r>
          </a:p>
          <a:p>
            <a:r>
              <a:rPr lang="en-US" dirty="0"/>
              <a:t>Proper Care should be taken while writing your variable and function names in JavaScript.</a:t>
            </a:r>
          </a:p>
        </p:txBody>
      </p:sp>
    </p:spTree>
    <p:extLst>
      <p:ext uri="{BB962C8B-B14F-4D97-AF65-F5344CB8AC3E}">
        <p14:creationId xmlns:p14="http://schemas.microsoft.com/office/powerpoint/2010/main" val="611772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C6DD6-7610-40D9-847C-6BEB2FF8F4F2}"/>
              </a:ext>
            </a:extLst>
          </p:cNvPr>
          <p:cNvSpPr>
            <a:spLocks noGrp="1"/>
          </p:cNvSpPr>
          <p:nvPr>
            <p:ph type="title"/>
          </p:nvPr>
        </p:nvSpPr>
        <p:spPr/>
        <p:txBody>
          <a:bodyPr/>
          <a:lstStyle/>
          <a:p>
            <a:r>
              <a:rPr lang="en-US" dirty="0"/>
              <a:t>COMMENTS IN JAVASCRIPT</a:t>
            </a:r>
          </a:p>
        </p:txBody>
      </p:sp>
      <p:sp>
        <p:nvSpPr>
          <p:cNvPr id="3" name="Content Placeholder 2">
            <a:extLst>
              <a:ext uri="{FF2B5EF4-FFF2-40B4-BE49-F238E27FC236}">
                <a16:creationId xmlns:a16="http://schemas.microsoft.com/office/drawing/2014/main" id="{635C1F2C-3D01-43E5-8820-2E8E49E805C9}"/>
              </a:ext>
            </a:extLst>
          </p:cNvPr>
          <p:cNvSpPr>
            <a:spLocks noGrp="1"/>
          </p:cNvSpPr>
          <p:nvPr>
            <p:ph idx="1"/>
          </p:nvPr>
        </p:nvSpPr>
        <p:spPr/>
        <p:txBody>
          <a:bodyPr>
            <a:normAutofit/>
          </a:bodyPr>
          <a:lstStyle/>
          <a:p>
            <a:r>
              <a:rPr lang="en-US" dirty="0"/>
              <a:t>JavaScript supports both C-style and C++ style comments</a:t>
            </a:r>
          </a:p>
          <a:p>
            <a:r>
              <a:rPr lang="en-US" dirty="0"/>
              <a:t>Any text between a // and the end of a line is treated as a comment and is ignored by JavaScript.</a:t>
            </a:r>
          </a:p>
          <a:p>
            <a:r>
              <a:rPr lang="en-US" dirty="0"/>
              <a:t>Any text between the characters /* and */ is treated as a comment. This may span multiple lines.</a:t>
            </a:r>
          </a:p>
          <a:p>
            <a:r>
              <a:rPr lang="en-US" dirty="0"/>
              <a:t>JavaScript also recognizes the HTML comment opening sequence</a:t>
            </a:r>
          </a:p>
          <a:p>
            <a:pPr lvl="1"/>
            <a:r>
              <a:rPr lang="en-US" dirty="0"/>
              <a:t>&lt;!-- JavaScript treats</a:t>
            </a:r>
          </a:p>
          <a:p>
            <a:pPr lvl="1"/>
            <a:r>
              <a:rPr lang="en-US" dirty="0"/>
              <a:t>This as a single-line comment, just as it does the // comment.</a:t>
            </a:r>
          </a:p>
          <a:p>
            <a:r>
              <a:rPr lang="en-US" dirty="0"/>
              <a:t>The HTML comment closing sequence --&gt; is not recognized by JavaScript so it should be written as //--&gt;.</a:t>
            </a:r>
          </a:p>
        </p:txBody>
      </p:sp>
    </p:spTree>
    <p:extLst>
      <p:ext uri="{BB962C8B-B14F-4D97-AF65-F5344CB8AC3E}">
        <p14:creationId xmlns:p14="http://schemas.microsoft.com/office/powerpoint/2010/main" val="1564119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8380-27AF-49E7-B76C-64F3A551F9A1}"/>
              </a:ext>
            </a:extLst>
          </p:cNvPr>
          <p:cNvSpPr>
            <a:spLocks noGrp="1"/>
          </p:cNvSpPr>
          <p:nvPr>
            <p:ph type="title"/>
          </p:nvPr>
        </p:nvSpPr>
        <p:spPr/>
        <p:txBody>
          <a:bodyPr/>
          <a:lstStyle/>
          <a:p>
            <a:r>
              <a:rPr lang="en-US" dirty="0"/>
              <a:t>NO SCRIPT TAG</a:t>
            </a:r>
          </a:p>
        </p:txBody>
      </p:sp>
      <p:sp>
        <p:nvSpPr>
          <p:cNvPr id="6" name="Content Placeholder 5">
            <a:extLst>
              <a:ext uri="{FF2B5EF4-FFF2-40B4-BE49-F238E27FC236}">
                <a16:creationId xmlns:a16="http://schemas.microsoft.com/office/drawing/2014/main" id="{11814A80-20F4-4486-BEBC-0A02DFD57E0D}"/>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7D0A71EE-74A2-4CC6-8376-D7EA1179239A}"/>
              </a:ext>
            </a:extLst>
          </p:cNvPr>
          <p:cNvPicPr>
            <a:picLocks noChangeAspect="1"/>
          </p:cNvPicPr>
          <p:nvPr/>
        </p:nvPicPr>
        <p:blipFill>
          <a:blip r:embed="rId2"/>
          <a:stretch>
            <a:fillRect/>
          </a:stretch>
        </p:blipFill>
        <p:spPr>
          <a:xfrm>
            <a:off x="677333" y="1635125"/>
            <a:ext cx="8596668" cy="4732337"/>
          </a:xfrm>
          <a:prstGeom prst="rect">
            <a:avLst/>
          </a:prstGeom>
        </p:spPr>
      </p:pic>
    </p:spTree>
    <p:extLst>
      <p:ext uri="{BB962C8B-B14F-4D97-AF65-F5344CB8AC3E}">
        <p14:creationId xmlns:p14="http://schemas.microsoft.com/office/powerpoint/2010/main" val="142020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ACC0-C9B3-446E-B994-6C4F2A6799AC}"/>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E2C0E413-B60A-4C01-818A-CF0D11A916D7}"/>
              </a:ext>
            </a:extLst>
          </p:cNvPr>
          <p:cNvSpPr>
            <a:spLocks noGrp="1"/>
          </p:cNvSpPr>
          <p:nvPr>
            <p:ph idx="1"/>
          </p:nvPr>
        </p:nvSpPr>
        <p:spPr/>
        <p:txBody>
          <a:bodyPr/>
          <a:lstStyle/>
          <a:p>
            <a:r>
              <a:rPr lang="en-US" dirty="0"/>
              <a:t>INTRODUCTION</a:t>
            </a:r>
          </a:p>
          <a:p>
            <a:r>
              <a:rPr lang="en-US" dirty="0"/>
              <a:t>What JS cant do?</a:t>
            </a:r>
          </a:p>
          <a:p>
            <a:r>
              <a:rPr lang="en-US" dirty="0"/>
              <a:t>Why JS?</a:t>
            </a:r>
          </a:p>
          <a:p>
            <a:r>
              <a:rPr lang="en-US" dirty="0"/>
              <a:t>What JS can do?</a:t>
            </a:r>
          </a:p>
          <a:p>
            <a:r>
              <a:rPr lang="en-US" dirty="0"/>
              <a:t>History</a:t>
            </a:r>
          </a:p>
          <a:p>
            <a:r>
              <a:rPr lang="en-US"/>
              <a:t>JS Syntax</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15282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F5F88-3979-4F18-845F-386BBF0BA3B8}"/>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210F90C1-52D7-49A2-BBA8-3FA68972F15C}"/>
              </a:ext>
            </a:extLst>
          </p:cNvPr>
          <p:cNvSpPr>
            <a:spLocks noGrp="1"/>
          </p:cNvSpPr>
          <p:nvPr>
            <p:ph idx="1"/>
          </p:nvPr>
        </p:nvSpPr>
        <p:spPr/>
        <p:txBody>
          <a:bodyPr>
            <a:normAutofit/>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r>
              <a:rPr lang="en-US" dirty="0"/>
              <a:t>&lt;script&gt; </a:t>
            </a:r>
            <a:r>
              <a:rPr lang="en-US" dirty="0" err="1"/>
              <a:t>document.write</a:t>
            </a:r>
            <a:r>
              <a:rPr lang="en-US" dirty="0"/>
              <a:t>("Hello World!") &lt;/script&gt;</a:t>
            </a:r>
          </a:p>
          <a:p>
            <a:pPr marL="0" indent="0">
              <a:buNone/>
            </a:pPr>
            <a:r>
              <a:rPr lang="en-US" dirty="0"/>
              <a:t>&lt;</a:t>
            </a:r>
            <a:r>
              <a:rPr lang="en-US" dirty="0" err="1"/>
              <a:t>noscript</a:t>
            </a:r>
            <a:r>
              <a:rPr lang="en-US" dirty="0"/>
              <a:t>&gt;Sorry, your browser does not support JavaScript!&lt;/</a:t>
            </a:r>
            <a:r>
              <a:rPr lang="en-US" dirty="0" err="1"/>
              <a:t>noscript</a:t>
            </a:r>
            <a:r>
              <a:rPr lang="en-US" dirty="0"/>
              <a:t>&gt;</a:t>
            </a:r>
          </a:p>
          <a:p>
            <a:pPr marL="0" indent="0">
              <a:buNone/>
            </a:pPr>
            <a:r>
              <a:rPr lang="en-US" dirty="0"/>
              <a:t>&lt;p&gt;A browser without support for JavaScript will show the text inside the </a:t>
            </a:r>
            <a:r>
              <a:rPr lang="en-US" dirty="0" err="1"/>
              <a:t>noscript</a:t>
            </a:r>
            <a:r>
              <a:rPr lang="en-US" dirty="0"/>
              <a:t> element.&lt;/p&gt;</a:t>
            </a:r>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2647711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E63FE-AB14-41EF-B21A-A7908637D3D6}"/>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E9D37125-F898-44A7-ADD1-B44DBEC26C7B}"/>
              </a:ext>
            </a:extLst>
          </p:cNvPr>
          <p:cNvSpPr>
            <a:spLocks noGrp="1"/>
          </p:cNvSpPr>
          <p:nvPr>
            <p:ph idx="1"/>
          </p:nvPr>
        </p:nvSpPr>
        <p:spPr/>
        <p:txBody>
          <a:bodyPr/>
          <a:lstStyle/>
          <a:p>
            <a:r>
              <a:rPr lang="en-US" dirty="0"/>
              <a:t>In all programs we need to keep track of all kinds of data as email, date of birth and etc.</a:t>
            </a:r>
          </a:p>
          <a:p>
            <a:r>
              <a:rPr lang="en-US" dirty="0"/>
              <a:t>We create variables for the above purpose.</a:t>
            </a:r>
          </a:p>
          <a:p>
            <a:r>
              <a:rPr lang="en-US" dirty="0"/>
              <a:t>Variable is a container grabbing a piece of memory and giving it a name so we can use it in </a:t>
            </a:r>
            <a:r>
              <a:rPr lang="en-US" dirty="0" err="1"/>
              <a:t>javascript</a:t>
            </a:r>
            <a:r>
              <a:rPr lang="en-US" dirty="0"/>
              <a:t>.</a:t>
            </a:r>
          </a:p>
          <a:p>
            <a:r>
              <a:rPr lang="en-US" dirty="0"/>
              <a:t>We create variable with the word var. For example:</a:t>
            </a:r>
          </a:p>
          <a:p>
            <a:pPr lvl="1"/>
            <a:r>
              <a:rPr lang="en-US" dirty="0"/>
              <a:t>var value;</a:t>
            </a:r>
          </a:p>
          <a:p>
            <a:pPr lvl="1"/>
            <a:r>
              <a:rPr lang="en-US" dirty="0"/>
              <a:t>var name;</a:t>
            </a:r>
          </a:p>
          <a:p>
            <a:pPr lvl="1"/>
            <a:r>
              <a:rPr lang="en-US" dirty="0"/>
              <a:t>var x, y;          // How to declare variables</a:t>
            </a:r>
            <a:br>
              <a:rPr lang="en-US" dirty="0"/>
            </a:br>
            <a:r>
              <a:rPr lang="en-US" dirty="0"/>
              <a:t>x = 5; y = 6;      // How to assign values</a:t>
            </a:r>
            <a:br>
              <a:rPr lang="en-US" dirty="0"/>
            </a:br>
            <a:r>
              <a:rPr lang="en-US" dirty="0"/>
              <a:t>z = x + y;         // How to compute values</a:t>
            </a:r>
          </a:p>
        </p:txBody>
      </p:sp>
    </p:spTree>
    <p:extLst>
      <p:ext uri="{BB962C8B-B14F-4D97-AF65-F5344CB8AC3E}">
        <p14:creationId xmlns:p14="http://schemas.microsoft.com/office/powerpoint/2010/main" val="4086100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508A9-5AFA-4BE4-B7EF-A9AFD6DF4E6D}"/>
              </a:ext>
            </a:extLst>
          </p:cNvPr>
          <p:cNvSpPr>
            <a:spLocks noGrp="1"/>
          </p:cNvSpPr>
          <p:nvPr>
            <p:ph type="title"/>
          </p:nvPr>
        </p:nvSpPr>
        <p:spPr/>
        <p:txBody>
          <a:bodyPr/>
          <a:lstStyle/>
          <a:p>
            <a:r>
              <a:rPr lang="en-US" dirty="0"/>
              <a:t>JAVASCRIPT VARIABLE SCOPE</a:t>
            </a:r>
          </a:p>
        </p:txBody>
      </p:sp>
      <p:sp>
        <p:nvSpPr>
          <p:cNvPr id="3" name="Content Placeholder 2">
            <a:extLst>
              <a:ext uri="{FF2B5EF4-FFF2-40B4-BE49-F238E27FC236}">
                <a16:creationId xmlns:a16="http://schemas.microsoft.com/office/drawing/2014/main" id="{A7D8D5D0-C621-4977-82C6-6DA8ED29FFD1}"/>
              </a:ext>
            </a:extLst>
          </p:cNvPr>
          <p:cNvSpPr>
            <a:spLocks noGrp="1"/>
          </p:cNvSpPr>
          <p:nvPr>
            <p:ph idx="1"/>
          </p:nvPr>
        </p:nvSpPr>
        <p:spPr/>
        <p:txBody>
          <a:bodyPr/>
          <a:lstStyle/>
          <a:p>
            <a:r>
              <a:rPr lang="en-US" dirty="0"/>
              <a:t>The scope of a variable is the region of your program in which it is defined. JavaScript variable will have only two scopes.</a:t>
            </a:r>
          </a:p>
          <a:p>
            <a:r>
              <a:rPr lang="en-US" b="1" dirty="0"/>
              <a:t>Global Variables</a:t>
            </a:r>
            <a:r>
              <a:rPr lang="en-US" dirty="0"/>
              <a:t>: </a:t>
            </a:r>
          </a:p>
          <a:p>
            <a:pPr lvl="1"/>
            <a:r>
              <a:rPr lang="en-US" dirty="0"/>
              <a:t>A global variable has global scope which means it is defined everywhere in your JavaScript code.</a:t>
            </a:r>
          </a:p>
          <a:p>
            <a:r>
              <a:rPr lang="en-US" b="1" dirty="0"/>
              <a:t>Local Variables</a:t>
            </a:r>
          </a:p>
          <a:p>
            <a:pPr lvl="1"/>
            <a:r>
              <a:rPr lang="en-US" dirty="0"/>
              <a:t>A local variable will be visible only within a function where it is defined. Function parameters are always local to that function.</a:t>
            </a:r>
          </a:p>
        </p:txBody>
      </p:sp>
    </p:spTree>
    <p:extLst>
      <p:ext uri="{BB962C8B-B14F-4D97-AF65-F5344CB8AC3E}">
        <p14:creationId xmlns:p14="http://schemas.microsoft.com/office/powerpoint/2010/main" val="4238773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303D2-C12D-4781-9A1F-54365E7677FA}"/>
              </a:ext>
            </a:extLst>
          </p:cNvPr>
          <p:cNvSpPr>
            <a:spLocks noGrp="1"/>
          </p:cNvSpPr>
          <p:nvPr>
            <p:ph type="title"/>
          </p:nvPr>
        </p:nvSpPr>
        <p:spPr/>
        <p:txBody>
          <a:bodyPr/>
          <a:lstStyle/>
          <a:p>
            <a:r>
              <a:rPr lang="en-US" dirty="0"/>
              <a:t>JAVASCRIPT VARIABLE NAMES</a:t>
            </a:r>
          </a:p>
        </p:txBody>
      </p:sp>
      <p:sp>
        <p:nvSpPr>
          <p:cNvPr id="3" name="Content Placeholder 2">
            <a:extLst>
              <a:ext uri="{FF2B5EF4-FFF2-40B4-BE49-F238E27FC236}">
                <a16:creationId xmlns:a16="http://schemas.microsoft.com/office/drawing/2014/main" id="{CC1C3964-A1DE-4036-A12C-BE99EC5094A7}"/>
              </a:ext>
            </a:extLst>
          </p:cNvPr>
          <p:cNvSpPr>
            <a:spLocks noGrp="1"/>
          </p:cNvSpPr>
          <p:nvPr>
            <p:ph idx="1"/>
          </p:nvPr>
        </p:nvSpPr>
        <p:spPr/>
        <p:txBody>
          <a:bodyPr>
            <a:normAutofit/>
          </a:bodyPr>
          <a:lstStyle/>
          <a:p>
            <a:r>
              <a:rPr lang="en-US" dirty="0"/>
              <a:t>While naming your variables in JavaScript keep following rules</a:t>
            </a:r>
          </a:p>
          <a:p>
            <a:r>
              <a:rPr lang="en-US" dirty="0"/>
              <a:t>You should not use any of the JavaScript reserved keyword as variable name.</a:t>
            </a:r>
          </a:p>
          <a:p>
            <a:pPr lvl="1"/>
            <a:r>
              <a:rPr lang="en-US" dirty="0"/>
              <a:t>For example, break or </a:t>
            </a:r>
            <a:r>
              <a:rPr lang="en-US" dirty="0" err="1"/>
              <a:t>boolean</a:t>
            </a:r>
            <a:r>
              <a:rPr lang="en-US" dirty="0"/>
              <a:t> variable names are not valid.</a:t>
            </a:r>
          </a:p>
          <a:p>
            <a:r>
              <a:rPr lang="en-US" dirty="0"/>
              <a:t>JavaScript variable names should not start with a numeral (0-9). They must begin with A letter or the underscore character.</a:t>
            </a:r>
          </a:p>
          <a:p>
            <a:pPr lvl="1"/>
            <a:r>
              <a:rPr lang="en-US" dirty="0"/>
              <a:t>For example, 123test is an invalid variable name but _123test is a valid one.</a:t>
            </a:r>
          </a:p>
          <a:p>
            <a:r>
              <a:rPr lang="en-US" dirty="0"/>
              <a:t>JavaScript variable names are case sensitive. </a:t>
            </a:r>
          </a:p>
          <a:p>
            <a:pPr lvl="1"/>
            <a:r>
              <a:rPr lang="en-US" dirty="0"/>
              <a:t>For example, Name and name are two different variables.</a:t>
            </a:r>
          </a:p>
        </p:txBody>
      </p:sp>
    </p:spTree>
    <p:extLst>
      <p:ext uri="{BB962C8B-B14F-4D97-AF65-F5344CB8AC3E}">
        <p14:creationId xmlns:p14="http://schemas.microsoft.com/office/powerpoint/2010/main" val="3793711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B1FF-7752-48AE-800D-20E637EF750B}"/>
              </a:ext>
            </a:extLst>
          </p:cNvPr>
          <p:cNvSpPr>
            <a:spLocks noGrp="1"/>
          </p:cNvSpPr>
          <p:nvPr>
            <p:ph type="title"/>
          </p:nvPr>
        </p:nvSpPr>
        <p:spPr/>
        <p:txBody>
          <a:bodyPr/>
          <a:lstStyle/>
          <a:p>
            <a:r>
              <a:rPr lang="en-US" dirty="0"/>
              <a:t>JAVASCRIPT DATATYPES	</a:t>
            </a:r>
          </a:p>
        </p:txBody>
      </p:sp>
      <p:sp>
        <p:nvSpPr>
          <p:cNvPr id="3" name="Content Placeholder 2">
            <a:extLst>
              <a:ext uri="{FF2B5EF4-FFF2-40B4-BE49-F238E27FC236}">
                <a16:creationId xmlns:a16="http://schemas.microsoft.com/office/drawing/2014/main" id="{386D8209-772C-4479-9421-2606A103D3A9}"/>
              </a:ext>
            </a:extLst>
          </p:cNvPr>
          <p:cNvSpPr>
            <a:spLocks noGrp="1"/>
          </p:cNvSpPr>
          <p:nvPr>
            <p:ph idx="1"/>
          </p:nvPr>
        </p:nvSpPr>
        <p:spPr/>
        <p:txBody>
          <a:bodyPr>
            <a:normAutofit fontScale="92500" lnSpcReduction="10000"/>
          </a:bodyPr>
          <a:lstStyle/>
          <a:p>
            <a:r>
              <a:rPr lang="en-US" dirty="0"/>
              <a:t>One of the most fundamental characteristics of a programming language is the set of data types it supports.</a:t>
            </a:r>
          </a:p>
          <a:p>
            <a:r>
              <a:rPr lang="en-US" dirty="0"/>
              <a:t>JavaScript allows you to work with three primitive data types:</a:t>
            </a:r>
          </a:p>
          <a:p>
            <a:pPr lvl="1"/>
            <a:r>
              <a:rPr lang="nb-NO" dirty="0"/>
              <a:t>Numbers eg. 123, 120.50 etc. (</a:t>
            </a:r>
            <a:r>
              <a:rPr lang="en-US" dirty="0"/>
              <a:t>Number can be written with or without decimals</a:t>
            </a:r>
            <a:r>
              <a:rPr lang="nb-NO" dirty="0"/>
              <a:t>)</a:t>
            </a:r>
          </a:p>
          <a:p>
            <a:pPr lvl="1"/>
            <a:r>
              <a:rPr lang="en-US" dirty="0"/>
              <a:t>Strings of text e.g. "This text string" etc. (Strings can be written with double or single quotes)</a:t>
            </a:r>
          </a:p>
          <a:p>
            <a:pPr lvl="2"/>
            <a:r>
              <a:rPr lang="en-US" dirty="0"/>
              <a:t>"John" + " " + "Doe“ (allows)</a:t>
            </a:r>
          </a:p>
          <a:p>
            <a:pPr lvl="1"/>
            <a:r>
              <a:rPr lang="en-US" dirty="0"/>
              <a:t>Boolean e.g. true or false.</a:t>
            </a:r>
          </a:p>
          <a:p>
            <a:r>
              <a:rPr lang="en-US" dirty="0"/>
              <a:t>JavaScript also defines two trivial data types, </a:t>
            </a:r>
            <a:r>
              <a:rPr lang="en-US" i="1" dirty="0"/>
              <a:t>null </a:t>
            </a:r>
            <a:r>
              <a:rPr lang="en-US" dirty="0"/>
              <a:t>and </a:t>
            </a:r>
            <a:r>
              <a:rPr lang="en-US" i="1" dirty="0"/>
              <a:t>undefined</a:t>
            </a:r>
            <a:r>
              <a:rPr lang="en-US" dirty="0"/>
              <a:t>, each of which defines only a single value.</a:t>
            </a:r>
          </a:p>
          <a:p>
            <a:r>
              <a:rPr lang="en-US" dirty="0"/>
              <a:t>In addition to these primitive data types, JavaScript supports a composite data type known as </a:t>
            </a:r>
            <a:r>
              <a:rPr lang="en-US" i="1" dirty="0"/>
              <a:t>object</a:t>
            </a:r>
            <a:r>
              <a:rPr lang="en-US" dirty="0"/>
              <a:t>.</a:t>
            </a:r>
          </a:p>
        </p:txBody>
      </p:sp>
    </p:spTree>
    <p:extLst>
      <p:ext uri="{BB962C8B-B14F-4D97-AF65-F5344CB8AC3E}">
        <p14:creationId xmlns:p14="http://schemas.microsoft.com/office/powerpoint/2010/main" val="3961770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C2564-A06D-40D1-9FA5-B5E83370FBB5}"/>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7C3351F8-040A-42C2-8F1A-537A434A3B67}"/>
              </a:ext>
            </a:extLst>
          </p:cNvPr>
          <p:cNvSpPr>
            <a:spLocks noGrp="1"/>
          </p:cNvSpPr>
          <p:nvPr>
            <p:ph idx="1"/>
          </p:nvPr>
        </p:nvSpPr>
        <p:spPr/>
        <p:txBody>
          <a:bodyPr/>
          <a:lstStyle/>
          <a:p>
            <a:r>
              <a:rPr lang="en-US" dirty="0"/>
              <a:t>var length = 16;                               			// Number</a:t>
            </a:r>
            <a:br>
              <a:rPr lang="en-US" dirty="0"/>
            </a:br>
            <a:r>
              <a:rPr lang="en-US" dirty="0"/>
              <a:t>var </a:t>
            </a:r>
            <a:r>
              <a:rPr lang="en-US" dirty="0" err="1"/>
              <a:t>lastName</a:t>
            </a:r>
            <a:r>
              <a:rPr lang="en-US" dirty="0"/>
              <a:t> = "Johnson";                      		// String</a:t>
            </a:r>
            <a:br>
              <a:rPr lang="en-US" dirty="0"/>
            </a:br>
            <a:r>
              <a:rPr lang="en-US" dirty="0"/>
              <a:t>var x = {</a:t>
            </a:r>
            <a:r>
              <a:rPr lang="en-US" dirty="0" err="1"/>
              <a:t>firstName</a:t>
            </a:r>
            <a:r>
              <a:rPr lang="en-US" dirty="0"/>
              <a:t>:"John", </a:t>
            </a:r>
            <a:r>
              <a:rPr lang="en-US" dirty="0" err="1"/>
              <a:t>lastName</a:t>
            </a:r>
            <a:r>
              <a:rPr lang="en-US" dirty="0"/>
              <a:t>:"Doe"};    // Object</a:t>
            </a:r>
          </a:p>
          <a:p>
            <a:r>
              <a:rPr lang="en-US" dirty="0"/>
              <a:t>var x = 16 + "Volvo"; converted into var x = "16" + "Volvo"; </a:t>
            </a:r>
          </a:p>
          <a:p>
            <a:pPr marL="0" indent="0">
              <a:buNone/>
            </a:pPr>
            <a:r>
              <a:rPr lang="en-US" dirty="0"/>
              <a:t>When adding a number and a string, JavaScript will treat the number as a string.</a:t>
            </a:r>
          </a:p>
          <a:p>
            <a:r>
              <a:rPr lang="en-US" dirty="0"/>
              <a:t>JavaScript evaluates expressions from left to right. Different sequences can produce different results:</a:t>
            </a:r>
          </a:p>
          <a:p>
            <a:pPr lvl="1"/>
            <a:r>
              <a:rPr lang="en-US" dirty="0"/>
              <a:t>var x = 16 + 4 + "Volvo"; Result: 20Volvo</a:t>
            </a:r>
          </a:p>
          <a:p>
            <a:pPr lvl="1"/>
            <a:r>
              <a:rPr lang="en-US" dirty="0"/>
              <a:t>var x = "Volvo" + 16 + 4; Result: Volvo164</a:t>
            </a:r>
          </a:p>
          <a:p>
            <a:endParaRPr lang="en-US" dirty="0"/>
          </a:p>
          <a:p>
            <a:endParaRPr lang="en-US" dirty="0"/>
          </a:p>
        </p:txBody>
      </p:sp>
    </p:spTree>
    <p:extLst>
      <p:ext uri="{BB962C8B-B14F-4D97-AF65-F5344CB8AC3E}">
        <p14:creationId xmlns:p14="http://schemas.microsoft.com/office/powerpoint/2010/main" val="12172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C9FF8-040E-47E0-B274-C8AE9EBB265D}"/>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E746DF98-5C7E-410A-B6BC-C38653EBFE91}"/>
              </a:ext>
            </a:extLst>
          </p:cNvPr>
          <p:cNvSpPr>
            <a:spLocks noGrp="1"/>
          </p:cNvSpPr>
          <p:nvPr>
            <p:ph idx="1"/>
          </p:nvPr>
        </p:nvSpPr>
        <p:spPr/>
        <p:txBody>
          <a:bodyPr/>
          <a:lstStyle/>
          <a:p>
            <a:r>
              <a:rPr lang="en-US" dirty="0"/>
              <a:t>Using expression </a:t>
            </a:r>
            <a:r>
              <a:rPr lang="en-US" i="1" dirty="0"/>
              <a:t>4 + 5 is equal to 9</a:t>
            </a:r>
            <a:r>
              <a:rPr lang="en-US" dirty="0"/>
              <a:t>.</a:t>
            </a:r>
          </a:p>
          <a:p>
            <a:r>
              <a:rPr lang="en-US" dirty="0"/>
              <a:t>Here 4 and 5 are called operands and + is called operator.</a:t>
            </a:r>
          </a:p>
          <a:p>
            <a:r>
              <a:rPr lang="en-US" dirty="0"/>
              <a:t>JavaScript language supports following type of operators.</a:t>
            </a:r>
          </a:p>
          <a:p>
            <a:pPr lvl="1"/>
            <a:r>
              <a:rPr lang="en-US" dirty="0"/>
              <a:t>Arithmetic Operators (+, -, *, /, %, ++, --)</a:t>
            </a:r>
          </a:p>
          <a:p>
            <a:pPr lvl="1"/>
            <a:r>
              <a:rPr lang="en-US" dirty="0"/>
              <a:t>Comparison Operators (==, !=, &gt;, &lt;, &gt;=, &lt;=)</a:t>
            </a:r>
          </a:p>
          <a:p>
            <a:pPr lvl="1"/>
            <a:r>
              <a:rPr lang="en-US" dirty="0"/>
              <a:t>Logical (or Relational) Operators (&amp;&amp;, ||, !)</a:t>
            </a:r>
          </a:p>
          <a:p>
            <a:pPr lvl="1"/>
            <a:r>
              <a:rPr lang="en-US" dirty="0"/>
              <a:t>Assignment Operators (=, +=, -=, *=, /=, %=)</a:t>
            </a:r>
          </a:p>
          <a:p>
            <a:pPr lvl="1"/>
            <a:r>
              <a:rPr lang="en-US" dirty="0"/>
              <a:t>Conditional (or ternary) Operators (?:)</a:t>
            </a:r>
          </a:p>
          <a:p>
            <a:pPr lvl="2"/>
            <a:r>
              <a:rPr lang="en-US" dirty="0"/>
              <a:t>If Condition is true ? Then value X : Otherwise value Y</a:t>
            </a:r>
          </a:p>
        </p:txBody>
      </p:sp>
    </p:spTree>
    <p:extLst>
      <p:ext uri="{BB962C8B-B14F-4D97-AF65-F5344CB8AC3E}">
        <p14:creationId xmlns:p14="http://schemas.microsoft.com/office/powerpoint/2010/main" val="1600007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9A7EC-BB97-4623-93AA-1261744206F7}"/>
              </a:ext>
            </a:extLst>
          </p:cNvPr>
          <p:cNvSpPr>
            <a:spLocks noGrp="1"/>
          </p:cNvSpPr>
          <p:nvPr>
            <p:ph type="title"/>
          </p:nvPr>
        </p:nvSpPr>
        <p:spPr/>
        <p:txBody>
          <a:bodyPr/>
          <a:lstStyle/>
          <a:p>
            <a:r>
              <a:rPr lang="en-US" dirty="0"/>
              <a:t>More..</a:t>
            </a:r>
          </a:p>
        </p:txBody>
      </p:sp>
      <p:sp>
        <p:nvSpPr>
          <p:cNvPr id="3" name="Content Placeholder 2">
            <a:extLst>
              <a:ext uri="{FF2B5EF4-FFF2-40B4-BE49-F238E27FC236}">
                <a16:creationId xmlns:a16="http://schemas.microsoft.com/office/drawing/2014/main" id="{BB9C9968-7A09-4869-AD24-04D0E73B06EF}"/>
              </a:ext>
            </a:extLst>
          </p:cNvPr>
          <p:cNvSpPr>
            <a:spLocks noGrp="1"/>
          </p:cNvSpPr>
          <p:nvPr>
            <p:ph idx="1"/>
          </p:nvPr>
        </p:nvSpPr>
        <p:spPr/>
        <p:txBody>
          <a:bodyPr>
            <a:normAutofit/>
          </a:bodyPr>
          <a:lstStyle/>
          <a:p>
            <a:r>
              <a:rPr lang="en-US" dirty="0"/>
              <a:t>Conditional Statements</a:t>
            </a:r>
          </a:p>
          <a:p>
            <a:pPr lvl="1"/>
            <a:r>
              <a:rPr lang="en-US" dirty="0"/>
              <a:t>if statement</a:t>
            </a:r>
          </a:p>
          <a:p>
            <a:pPr lvl="1"/>
            <a:r>
              <a:rPr lang="en-US" dirty="0"/>
              <a:t>if...else statement</a:t>
            </a:r>
          </a:p>
          <a:p>
            <a:pPr lvl="1"/>
            <a:r>
              <a:rPr lang="en-US" dirty="0"/>
              <a:t>if...else if... Statement</a:t>
            </a:r>
          </a:p>
          <a:p>
            <a:r>
              <a:rPr lang="en-US" dirty="0"/>
              <a:t>Switch</a:t>
            </a:r>
          </a:p>
          <a:p>
            <a:r>
              <a:rPr lang="en-US" dirty="0"/>
              <a:t>Loops</a:t>
            </a:r>
          </a:p>
          <a:p>
            <a:pPr lvl="1"/>
            <a:r>
              <a:rPr lang="en-US" dirty="0"/>
              <a:t>while</a:t>
            </a:r>
          </a:p>
          <a:p>
            <a:pPr lvl="1"/>
            <a:r>
              <a:rPr lang="en-US" dirty="0"/>
              <a:t>do/while</a:t>
            </a:r>
          </a:p>
          <a:p>
            <a:pPr lvl="1"/>
            <a:r>
              <a:rPr lang="en-US" dirty="0"/>
              <a:t>for</a:t>
            </a:r>
          </a:p>
          <a:p>
            <a:pPr lvl="1"/>
            <a:r>
              <a:rPr lang="en-US" dirty="0"/>
              <a:t>for/in.</a:t>
            </a:r>
          </a:p>
          <a:p>
            <a:endParaRPr lang="en-US" dirty="0"/>
          </a:p>
        </p:txBody>
      </p:sp>
    </p:spTree>
    <p:extLst>
      <p:ext uri="{BB962C8B-B14F-4D97-AF65-F5344CB8AC3E}">
        <p14:creationId xmlns:p14="http://schemas.microsoft.com/office/powerpoint/2010/main" val="3534685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9B08-C6AD-408A-8EA7-BFBC1DB66D8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78345F6-C3FE-4835-BEA3-430989ECFE71}"/>
              </a:ext>
            </a:extLst>
          </p:cNvPr>
          <p:cNvSpPr>
            <a:spLocks noGrp="1"/>
          </p:cNvSpPr>
          <p:nvPr>
            <p:ph idx="1"/>
          </p:nvPr>
        </p:nvSpPr>
        <p:spPr/>
        <p:txBody>
          <a:bodyPr/>
          <a:lstStyle/>
          <a:p>
            <a:r>
              <a:rPr lang="en-US" dirty="0"/>
              <a:t>JavaScript is the programming language of HTML and the Web.</a:t>
            </a:r>
          </a:p>
          <a:p>
            <a:r>
              <a:rPr lang="en-US" dirty="0"/>
              <a:t>JavaScript is one of the </a:t>
            </a:r>
            <a:r>
              <a:rPr lang="en-US" b="1" dirty="0"/>
              <a:t>3 languages</a:t>
            </a:r>
            <a:r>
              <a:rPr lang="en-US" dirty="0"/>
              <a:t> all web developers </a:t>
            </a:r>
            <a:r>
              <a:rPr lang="en-US" b="1" dirty="0"/>
              <a:t>must</a:t>
            </a:r>
            <a:r>
              <a:rPr lang="en-US" dirty="0"/>
              <a:t> learn:</a:t>
            </a:r>
          </a:p>
          <a:p>
            <a:pPr lvl="1"/>
            <a:r>
              <a:rPr lang="en-US" b="1" dirty="0"/>
              <a:t>HTML</a:t>
            </a:r>
            <a:r>
              <a:rPr lang="en-US" dirty="0"/>
              <a:t> to define the content of web pages</a:t>
            </a:r>
          </a:p>
          <a:p>
            <a:pPr lvl="1"/>
            <a:r>
              <a:rPr lang="en-US" b="1" dirty="0"/>
              <a:t>CSS</a:t>
            </a:r>
            <a:r>
              <a:rPr lang="en-US" dirty="0"/>
              <a:t> to specify the layout of web pages</a:t>
            </a:r>
          </a:p>
          <a:p>
            <a:pPr lvl="1"/>
            <a:r>
              <a:rPr lang="en-US" b="1" dirty="0"/>
              <a:t>JavaScript</a:t>
            </a:r>
            <a:r>
              <a:rPr lang="en-US" dirty="0"/>
              <a:t> to program the behavior of web pages</a:t>
            </a:r>
          </a:p>
          <a:p>
            <a:r>
              <a:rPr lang="en-US" dirty="0"/>
              <a:t>Web pages are not the only place where JavaScript is used. Many desktop and server programs use JavaScript. Node.js is the best known. Some databases, like MongoDB and CouchDB, also use JavaScript as their programming language</a:t>
            </a:r>
          </a:p>
          <a:p>
            <a:endParaRPr lang="en-US" dirty="0"/>
          </a:p>
        </p:txBody>
      </p:sp>
    </p:spTree>
    <p:extLst>
      <p:ext uri="{BB962C8B-B14F-4D97-AF65-F5344CB8AC3E}">
        <p14:creationId xmlns:p14="http://schemas.microsoft.com/office/powerpoint/2010/main" val="3221716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7EB8-6E8C-4D15-A637-C0204B7E6D03}"/>
              </a:ext>
            </a:extLst>
          </p:cNvPr>
          <p:cNvSpPr>
            <a:spLocks noGrp="1"/>
          </p:cNvSpPr>
          <p:nvPr>
            <p:ph type="title"/>
          </p:nvPr>
        </p:nvSpPr>
        <p:spPr/>
        <p:txBody>
          <a:bodyPr/>
          <a:lstStyle/>
          <a:p>
            <a:r>
              <a:rPr lang="en-US" dirty="0"/>
              <a:t>Introduction Contd.</a:t>
            </a:r>
          </a:p>
        </p:txBody>
      </p:sp>
      <p:sp>
        <p:nvSpPr>
          <p:cNvPr id="3" name="Content Placeholder 2">
            <a:extLst>
              <a:ext uri="{FF2B5EF4-FFF2-40B4-BE49-F238E27FC236}">
                <a16:creationId xmlns:a16="http://schemas.microsoft.com/office/drawing/2014/main" id="{E5A6ECEE-48A0-437B-BC24-B0DF91E4A221}"/>
              </a:ext>
            </a:extLst>
          </p:cNvPr>
          <p:cNvSpPr>
            <a:spLocks noGrp="1"/>
          </p:cNvSpPr>
          <p:nvPr>
            <p:ph idx="1"/>
          </p:nvPr>
        </p:nvSpPr>
        <p:spPr/>
        <p:txBody>
          <a:bodyPr>
            <a:normAutofit fontScale="85000" lnSpcReduction="10000"/>
          </a:bodyPr>
          <a:lstStyle/>
          <a:p>
            <a:r>
              <a:rPr lang="en-US" dirty="0"/>
              <a:t>JavaScript is an interpreted programming language with object- oriented (OO) capabilities.</a:t>
            </a:r>
          </a:p>
          <a:p>
            <a:r>
              <a:rPr lang="en-US" dirty="0"/>
              <a:t>JavaScript is a scripting language you can use — in conjunction with HTML — to create interactive Web pages.</a:t>
            </a:r>
          </a:p>
          <a:p>
            <a:r>
              <a:rPr lang="en-US" dirty="0"/>
              <a:t>A scripting language is a programming language that’s designed to give folks easy access to prebuilt components.</a:t>
            </a:r>
          </a:p>
          <a:p>
            <a:r>
              <a:rPr lang="en-US" dirty="0"/>
              <a:t>In the case of JavaScript, those prebuilt components are the building blocks that make up a Web page (links, images, HTML form elements, browser configuration details, and so on).</a:t>
            </a:r>
          </a:p>
          <a:p>
            <a:r>
              <a:rPr lang="en-US" dirty="0"/>
              <a:t>Syntactically, the core JavaScript language resembles C, C++, and Java, with programming constructs such as the if statement, the while loop, and the &amp;&amp; operator.</a:t>
            </a:r>
          </a:p>
          <a:p>
            <a:r>
              <a:rPr lang="en-US" dirty="0"/>
              <a:t>JavaScript is a loosely typed language, which means that variables do not need to have a type specified.</a:t>
            </a:r>
          </a:p>
          <a:p>
            <a:r>
              <a:rPr lang="en-US" dirty="0"/>
              <a:t>It is commonly called client-side JavaScript to emphasize that scripts are run by the client computer rather than the web server.</a:t>
            </a:r>
          </a:p>
        </p:txBody>
      </p:sp>
    </p:spTree>
    <p:extLst>
      <p:ext uri="{BB962C8B-B14F-4D97-AF65-F5344CB8AC3E}">
        <p14:creationId xmlns:p14="http://schemas.microsoft.com/office/powerpoint/2010/main" val="3164401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405FF-EC63-436C-AA78-01A46540F743}"/>
              </a:ext>
            </a:extLst>
          </p:cNvPr>
          <p:cNvSpPr>
            <a:spLocks noGrp="1"/>
          </p:cNvSpPr>
          <p:nvPr>
            <p:ph type="title"/>
          </p:nvPr>
        </p:nvSpPr>
        <p:spPr/>
        <p:txBody>
          <a:bodyPr/>
          <a:lstStyle/>
          <a:p>
            <a:r>
              <a:rPr lang="en-US" dirty="0"/>
              <a:t>What JS cant do?</a:t>
            </a:r>
          </a:p>
        </p:txBody>
      </p:sp>
      <p:sp>
        <p:nvSpPr>
          <p:cNvPr id="3" name="Content Placeholder 2">
            <a:extLst>
              <a:ext uri="{FF2B5EF4-FFF2-40B4-BE49-F238E27FC236}">
                <a16:creationId xmlns:a16="http://schemas.microsoft.com/office/drawing/2014/main" id="{5CDAF022-6396-4EBF-BF72-72EEA76075A9}"/>
              </a:ext>
            </a:extLst>
          </p:cNvPr>
          <p:cNvSpPr>
            <a:spLocks noGrp="1"/>
          </p:cNvSpPr>
          <p:nvPr>
            <p:ph idx="1"/>
          </p:nvPr>
        </p:nvSpPr>
        <p:spPr/>
        <p:txBody>
          <a:bodyPr/>
          <a:lstStyle/>
          <a:p>
            <a:r>
              <a:rPr lang="en-US" dirty="0"/>
              <a:t>JavaScript is simply a scripting language.</a:t>
            </a:r>
          </a:p>
          <a:p>
            <a:r>
              <a:rPr lang="en-US" dirty="0"/>
              <a:t>Cannot write a desktop application</a:t>
            </a:r>
          </a:p>
          <a:p>
            <a:r>
              <a:rPr lang="en-US" dirty="0"/>
              <a:t>JavaScript is limited</a:t>
            </a:r>
          </a:p>
          <a:p>
            <a:r>
              <a:rPr lang="en-US" dirty="0"/>
              <a:t>Cannot access local files directly</a:t>
            </a:r>
          </a:p>
          <a:p>
            <a:r>
              <a:rPr lang="en-US" dirty="0"/>
              <a:t>Cannot directly access database</a:t>
            </a:r>
          </a:p>
          <a:p>
            <a:r>
              <a:rPr lang="en-US" dirty="0"/>
              <a:t>Cannot access hardware (As </a:t>
            </a:r>
            <a:r>
              <a:rPr lang="en-US" dirty="0" err="1"/>
              <a:t>Usb</a:t>
            </a:r>
            <a:r>
              <a:rPr lang="en-US" dirty="0"/>
              <a:t>, </a:t>
            </a:r>
            <a:r>
              <a:rPr lang="en-US" dirty="0" err="1"/>
              <a:t>etc</a:t>
            </a:r>
            <a:r>
              <a:rPr lang="en-US" dirty="0"/>
              <a:t>)</a:t>
            </a:r>
          </a:p>
        </p:txBody>
      </p:sp>
    </p:spTree>
    <p:extLst>
      <p:ext uri="{BB962C8B-B14F-4D97-AF65-F5344CB8AC3E}">
        <p14:creationId xmlns:p14="http://schemas.microsoft.com/office/powerpoint/2010/main" val="70107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BE05-C671-4DCC-9892-49D3A8A7DFEA}"/>
              </a:ext>
            </a:extLst>
          </p:cNvPr>
          <p:cNvSpPr>
            <a:spLocks noGrp="1"/>
          </p:cNvSpPr>
          <p:nvPr>
            <p:ph type="title"/>
          </p:nvPr>
        </p:nvSpPr>
        <p:spPr/>
        <p:txBody>
          <a:bodyPr/>
          <a:lstStyle/>
          <a:p>
            <a:r>
              <a:rPr lang="en-US" dirty="0"/>
              <a:t>Why JS?</a:t>
            </a:r>
          </a:p>
        </p:txBody>
      </p:sp>
      <p:sp>
        <p:nvSpPr>
          <p:cNvPr id="3" name="Content Placeholder 2">
            <a:extLst>
              <a:ext uri="{FF2B5EF4-FFF2-40B4-BE49-F238E27FC236}">
                <a16:creationId xmlns:a16="http://schemas.microsoft.com/office/drawing/2014/main" id="{F4E04CF6-5F5F-49B7-B700-D180EB737B14}"/>
              </a:ext>
            </a:extLst>
          </p:cNvPr>
          <p:cNvSpPr>
            <a:spLocks noGrp="1"/>
          </p:cNvSpPr>
          <p:nvPr>
            <p:ph idx="1"/>
          </p:nvPr>
        </p:nvSpPr>
        <p:spPr/>
        <p:txBody>
          <a:bodyPr/>
          <a:lstStyle/>
          <a:p>
            <a:r>
              <a:rPr lang="en-US" dirty="0"/>
              <a:t>JavaScript was designed to manipulate webpages</a:t>
            </a:r>
          </a:p>
          <a:p>
            <a:r>
              <a:rPr lang="en-US" dirty="0"/>
              <a:t>A Programming Language, Behavior and Interactivity with the page. </a:t>
            </a:r>
          </a:p>
          <a:p>
            <a:r>
              <a:rPr lang="en-US" dirty="0"/>
              <a:t>What happens when you move mouse over menu.</a:t>
            </a:r>
          </a:p>
          <a:p>
            <a:r>
              <a:rPr lang="en-US" dirty="0"/>
              <a:t>What happens when a user types in an invalid or wrong value in </a:t>
            </a:r>
            <a:r>
              <a:rPr lang="en-US" dirty="0" err="1"/>
              <a:t>textfield</a:t>
            </a:r>
            <a:r>
              <a:rPr lang="en-US" dirty="0"/>
              <a:t>.</a:t>
            </a:r>
          </a:p>
          <a:p>
            <a:r>
              <a:rPr lang="en-US" dirty="0"/>
              <a:t>How Long a photo Slide Show takes to move from one image to other. </a:t>
            </a:r>
          </a:p>
          <a:p>
            <a:endParaRPr lang="en-US" dirty="0"/>
          </a:p>
          <a:p>
            <a:pPr marL="0" indent="0" algn="ctr">
              <a:buNone/>
            </a:pPr>
            <a:r>
              <a:rPr lang="en-US" dirty="0"/>
              <a:t>ANSWER IS JAVASCRIPT!</a:t>
            </a:r>
          </a:p>
        </p:txBody>
      </p:sp>
    </p:spTree>
    <p:extLst>
      <p:ext uri="{BB962C8B-B14F-4D97-AF65-F5344CB8AC3E}">
        <p14:creationId xmlns:p14="http://schemas.microsoft.com/office/powerpoint/2010/main" val="2347738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B33A-7493-497F-98CE-604318A4F6DB}"/>
              </a:ext>
            </a:extLst>
          </p:cNvPr>
          <p:cNvSpPr>
            <a:spLocks noGrp="1"/>
          </p:cNvSpPr>
          <p:nvPr>
            <p:ph type="title"/>
          </p:nvPr>
        </p:nvSpPr>
        <p:spPr/>
        <p:txBody>
          <a:bodyPr/>
          <a:lstStyle/>
          <a:p>
            <a:r>
              <a:rPr lang="en-US" dirty="0"/>
              <a:t>WHAT JAVASCRIPT CAN DO?</a:t>
            </a:r>
          </a:p>
        </p:txBody>
      </p:sp>
      <p:sp>
        <p:nvSpPr>
          <p:cNvPr id="3" name="Content Placeholder 2">
            <a:extLst>
              <a:ext uri="{FF2B5EF4-FFF2-40B4-BE49-F238E27FC236}">
                <a16:creationId xmlns:a16="http://schemas.microsoft.com/office/drawing/2014/main" id="{765E1AE0-B50D-4532-A99E-FFF758426A01}"/>
              </a:ext>
            </a:extLst>
          </p:cNvPr>
          <p:cNvSpPr>
            <a:spLocks noGrp="1"/>
          </p:cNvSpPr>
          <p:nvPr>
            <p:ph idx="1"/>
          </p:nvPr>
        </p:nvSpPr>
        <p:spPr/>
        <p:txBody>
          <a:bodyPr/>
          <a:lstStyle/>
          <a:p>
            <a:r>
              <a:rPr lang="en-US" dirty="0"/>
              <a:t>JavaScript gives HTML designers a programming tool </a:t>
            </a:r>
          </a:p>
          <a:p>
            <a:r>
              <a:rPr lang="en-US" dirty="0"/>
              <a:t>JavaScript can put dynamic text into an HTML page </a:t>
            </a:r>
          </a:p>
          <a:p>
            <a:r>
              <a:rPr lang="en-US" dirty="0"/>
              <a:t>JavaScript can react to events </a:t>
            </a:r>
          </a:p>
          <a:p>
            <a:r>
              <a:rPr lang="en-US" dirty="0"/>
              <a:t>JavaScript can read and write HTML elements </a:t>
            </a:r>
          </a:p>
          <a:p>
            <a:r>
              <a:rPr lang="en-US" dirty="0"/>
              <a:t>JavaScript can be used to validate input data </a:t>
            </a:r>
          </a:p>
          <a:p>
            <a:r>
              <a:rPr lang="en-US" dirty="0"/>
              <a:t>JavaScript can be used to detect the visitor's browser </a:t>
            </a:r>
          </a:p>
          <a:p>
            <a:r>
              <a:rPr lang="en-US" dirty="0"/>
              <a:t>JavaScript can be used to create cookies</a:t>
            </a:r>
          </a:p>
        </p:txBody>
      </p:sp>
    </p:spTree>
    <p:extLst>
      <p:ext uri="{BB962C8B-B14F-4D97-AF65-F5344CB8AC3E}">
        <p14:creationId xmlns:p14="http://schemas.microsoft.com/office/powerpoint/2010/main" val="97313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FB55-2794-4313-823C-4E5994B3473D}"/>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906555D9-2EB8-440E-A6C2-E42AC2357CF3}"/>
              </a:ext>
            </a:extLst>
          </p:cNvPr>
          <p:cNvSpPr>
            <a:spLocks noGrp="1"/>
          </p:cNvSpPr>
          <p:nvPr>
            <p:ph idx="1"/>
          </p:nvPr>
        </p:nvSpPr>
        <p:spPr/>
        <p:txBody>
          <a:bodyPr/>
          <a:lstStyle/>
          <a:p>
            <a:r>
              <a:rPr lang="en-US" dirty="0"/>
              <a:t>JavaScript can change all the HTML elements in the page</a:t>
            </a:r>
          </a:p>
          <a:p>
            <a:r>
              <a:rPr lang="en-US" dirty="0"/>
              <a:t>JavaScript can change all the HTML attributes in the page</a:t>
            </a:r>
          </a:p>
          <a:p>
            <a:r>
              <a:rPr lang="en-US" dirty="0"/>
              <a:t>JavaScript can change all the CSS styles in the page</a:t>
            </a:r>
          </a:p>
          <a:p>
            <a:r>
              <a:rPr lang="en-US" dirty="0"/>
              <a:t>JavaScript can remove existing HTML elements and attributes</a:t>
            </a:r>
          </a:p>
          <a:p>
            <a:r>
              <a:rPr lang="en-US" dirty="0"/>
              <a:t>JavaScript can add new HTML elements and attributes</a:t>
            </a:r>
          </a:p>
          <a:p>
            <a:r>
              <a:rPr lang="en-US" dirty="0"/>
              <a:t>JavaScript can react to all existing HTML events in the page</a:t>
            </a:r>
          </a:p>
          <a:p>
            <a:r>
              <a:rPr lang="en-US" dirty="0"/>
              <a:t>JavaScript can create new HTML events in the page</a:t>
            </a:r>
          </a:p>
          <a:p>
            <a:endParaRPr lang="en-US" dirty="0"/>
          </a:p>
        </p:txBody>
      </p:sp>
    </p:spTree>
    <p:extLst>
      <p:ext uri="{BB962C8B-B14F-4D97-AF65-F5344CB8AC3E}">
        <p14:creationId xmlns:p14="http://schemas.microsoft.com/office/powerpoint/2010/main" val="226594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9385-91DF-4EFF-B6F7-6DC5763FDD17}"/>
              </a:ext>
            </a:extLst>
          </p:cNvPr>
          <p:cNvSpPr>
            <a:spLocks noGrp="1"/>
          </p:cNvSpPr>
          <p:nvPr>
            <p:ph type="title"/>
          </p:nvPr>
        </p:nvSpPr>
        <p:spPr/>
        <p:txBody>
          <a:bodyPr/>
          <a:lstStyle/>
          <a:p>
            <a:r>
              <a:rPr lang="en-US" dirty="0"/>
              <a:t>History </a:t>
            </a:r>
          </a:p>
        </p:txBody>
      </p:sp>
      <p:sp>
        <p:nvSpPr>
          <p:cNvPr id="3" name="Content Placeholder 2">
            <a:extLst>
              <a:ext uri="{FF2B5EF4-FFF2-40B4-BE49-F238E27FC236}">
                <a16:creationId xmlns:a16="http://schemas.microsoft.com/office/drawing/2014/main" id="{3FFF3F30-44E9-4563-BFB9-E8D31807C599}"/>
              </a:ext>
            </a:extLst>
          </p:cNvPr>
          <p:cNvSpPr>
            <a:spLocks noGrp="1"/>
          </p:cNvSpPr>
          <p:nvPr>
            <p:ph idx="1"/>
          </p:nvPr>
        </p:nvSpPr>
        <p:spPr/>
        <p:txBody>
          <a:bodyPr>
            <a:normAutofit/>
          </a:bodyPr>
          <a:lstStyle/>
          <a:p>
            <a:r>
              <a:rPr lang="en-US" dirty="0"/>
              <a:t>JavaScript was originally developed by </a:t>
            </a:r>
            <a:r>
              <a:rPr lang="en-US" b="1" i="1" dirty="0"/>
              <a:t>Brendan </a:t>
            </a:r>
            <a:r>
              <a:rPr lang="en-US" b="1" i="1" dirty="0" err="1"/>
              <a:t>Eich</a:t>
            </a:r>
            <a:r>
              <a:rPr lang="en-US" b="1" i="1" dirty="0"/>
              <a:t> </a:t>
            </a:r>
            <a:r>
              <a:rPr lang="en-US" dirty="0"/>
              <a:t>of Netscape under the name </a:t>
            </a:r>
            <a:r>
              <a:rPr lang="en-US" i="1" dirty="0"/>
              <a:t>Mocha.</a:t>
            </a:r>
          </a:p>
          <a:p>
            <a:r>
              <a:rPr lang="en-US" dirty="0"/>
              <a:t>Later renamed to </a:t>
            </a:r>
            <a:r>
              <a:rPr lang="en-US" b="1" i="1" dirty="0" err="1"/>
              <a:t>LiveScript</a:t>
            </a:r>
            <a:r>
              <a:rPr lang="en-US" dirty="0"/>
              <a:t>.</a:t>
            </a:r>
          </a:p>
          <a:p>
            <a:r>
              <a:rPr lang="en-US" dirty="0"/>
              <a:t>Finally to JavaScript mainly because it was more influenced by the </a:t>
            </a:r>
            <a:r>
              <a:rPr lang="en-US" b="1" dirty="0"/>
              <a:t>Java programming language</a:t>
            </a:r>
            <a:r>
              <a:rPr lang="en-US" dirty="0"/>
              <a:t>.</a:t>
            </a:r>
          </a:p>
          <a:p>
            <a:r>
              <a:rPr lang="en-US" dirty="0"/>
              <a:t>JavaScript very quickly gained widespread success as a client-side scripting language for web pages.</a:t>
            </a:r>
          </a:p>
          <a:p>
            <a:r>
              <a:rPr lang="en-US" dirty="0"/>
              <a:t>As a consequence, </a:t>
            </a:r>
            <a:r>
              <a:rPr lang="en-US" b="1" dirty="0"/>
              <a:t>Microsoft </a:t>
            </a:r>
            <a:r>
              <a:rPr lang="en-US" dirty="0"/>
              <a:t>named its implementation </a:t>
            </a:r>
            <a:r>
              <a:rPr lang="en-US" b="1" dirty="0"/>
              <a:t>JScript </a:t>
            </a:r>
            <a:r>
              <a:rPr lang="en-US" dirty="0"/>
              <a:t>to avoid trademark issues. (</a:t>
            </a:r>
            <a:r>
              <a:rPr lang="en-US" b="1" dirty="0"/>
              <a:t>JScript</a:t>
            </a:r>
            <a:r>
              <a:rPr lang="en-US" dirty="0"/>
              <a:t> is Microsoft's dialect of the ECMAScript standard that is used in Microsoft's Internet Explorer.)</a:t>
            </a:r>
          </a:p>
          <a:p>
            <a:r>
              <a:rPr lang="en-US" dirty="0"/>
              <a:t>JScript was included in Internet Explorer 3.0, released in August 1996.</a:t>
            </a:r>
          </a:p>
        </p:txBody>
      </p:sp>
    </p:spTree>
    <p:extLst>
      <p:ext uri="{BB962C8B-B14F-4D97-AF65-F5344CB8AC3E}">
        <p14:creationId xmlns:p14="http://schemas.microsoft.com/office/powerpoint/2010/main" val="39893127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1538</Words>
  <Application>Microsoft Office PowerPoint</Application>
  <PresentationFormat>Widescreen</PresentationFormat>
  <Paragraphs>230</Paragraphs>
  <Slides>27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Trebuchet MS</vt:lpstr>
      <vt:lpstr>Wingdings 3</vt:lpstr>
      <vt:lpstr>Facet</vt:lpstr>
      <vt:lpstr>JavaScript Basics</vt:lpstr>
      <vt:lpstr>Contents</vt:lpstr>
      <vt:lpstr>Introduction</vt:lpstr>
      <vt:lpstr>Introduction Contd.</vt:lpstr>
      <vt:lpstr>What JS cant do?</vt:lpstr>
      <vt:lpstr>Why JS?</vt:lpstr>
      <vt:lpstr>WHAT JAVASCRIPT CAN DO?</vt:lpstr>
      <vt:lpstr>Contd.</vt:lpstr>
      <vt:lpstr>History </vt:lpstr>
      <vt:lpstr>WHAT NEEDED TO WRITE A JAVASCRIPT</vt:lpstr>
      <vt:lpstr>HOW AND WHERE TO PLACE JAVASCRIPT</vt:lpstr>
      <vt:lpstr>Contd.</vt:lpstr>
      <vt:lpstr>Example Code</vt:lpstr>
      <vt:lpstr>REFERENCING AN EXTERNAL FILE</vt:lpstr>
      <vt:lpstr>WHITESPACE AND LINE BREAKS</vt:lpstr>
      <vt:lpstr>OPTIONAL SEMILCOLONS</vt:lpstr>
      <vt:lpstr>CASE SENSITIVITY</vt:lpstr>
      <vt:lpstr>COMMENTS IN JAVASCRIPT</vt:lpstr>
      <vt:lpstr>NO SCRIPT TAG</vt:lpstr>
      <vt:lpstr>Contd.</vt:lpstr>
      <vt:lpstr>VARIABLES</vt:lpstr>
      <vt:lpstr>JAVASCRIPT VARIABLE SCOPE</vt:lpstr>
      <vt:lpstr>JAVASCRIPT VARIABLE NAMES</vt:lpstr>
      <vt:lpstr>JAVASCRIPT DATATYPES </vt:lpstr>
      <vt:lpstr>Contd.</vt:lpstr>
      <vt:lpstr>Operators</vt:lpstr>
      <vt:lpstr>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Durr-e-Shahwar</dc:creator>
  <cp:lastModifiedBy>Durr-e-Shahwar</cp:lastModifiedBy>
  <cp:revision>20</cp:revision>
  <dcterms:created xsi:type="dcterms:W3CDTF">2018-09-23T03:30:06Z</dcterms:created>
  <dcterms:modified xsi:type="dcterms:W3CDTF">2019-01-11T05:06:11Z</dcterms:modified>
</cp:coreProperties>
</file>