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09" autoAdjust="0"/>
  </p:normalViewPr>
  <p:slideViewPr>
    <p:cSldViewPr snapToGrid="0">
      <p:cViewPr varScale="1">
        <p:scale>
          <a:sx n="67" d="100"/>
          <a:sy n="67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49B78-BE7F-4423-AA46-4916795E1D6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04DC-BE69-4D0B-907C-35745E61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0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jQuery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fadeToggle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 toggles between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fadeOut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elements are faded out,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fadeToggle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will fade them in.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elements are faded 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fadeToggle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will fade them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3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required speed parameter specifies the duration of the effect. It can take the following values: "slow", "fast", or milliseconds.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required opacity parameter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 specifies fading to a given opacity (value between 0 and 1).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optional speed parameter specifies the duration of the effect. It can take the following values: "slow", "fast", or milliseconds.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optional callback parameter is a function to be executed after the sliding completes.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58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click it , it will hide and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6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Firstly it will make height 300px, opacity 0.4, and slow and then width will change to 300px, opacity to 0.8 </a:t>
            </a:r>
            <a:r>
              <a:rPr lang="en-US" dirty="0" err="1"/>
              <a:t>etc</a:t>
            </a:r>
            <a:r>
              <a:rPr lang="en-US" dirty="0"/>
              <a:t> and so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means completely delete, empty means it will empty the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4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wonder why we do not have type="text/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inside the &lt;script&gt; tag?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not required in HTML5. JavaScript is the default scripting language in HTML5 and in all modern browsers!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content delivery network or content distribution network is a geographically distributed network of proxy servers and their data centers. The goal is to distribute service spatially relative to end-users to provide high availability and high performance.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big advantage of using the hosted jQuery from Google or Microsoft: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users already have downloaded jQuery from Google or Microsoft when visiting another site. As a result, it will be loaded from cache when they visit your site, which leads to faster loading time. Also, most CDN's will make sure that once a user requests a file from it, it will be served from the server closest to them, which also leads to faster loading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3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blur event occurs when an element loses focus.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6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switch between hide and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7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jQuery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 is used to fade in a hidden element.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optional speed parameter specifies the duration of the effect. It can take the following values: "slow", "fast", or milliseconds.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jQuery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fadeOut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 is used to fade out a visible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04DC-BE69-4D0B-907C-35745E61B7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9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67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54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09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10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4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0E93-FB1C-4988-BA7B-60FE3B19415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FB5583-5CDB-4F23-95B3-454BC8C5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3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query/tryit.asp?filename=tryjquery_sel_hrefattr" TargetMode="External"/><Relationship Id="rId3" Type="http://schemas.openxmlformats.org/officeDocument/2006/relationships/hyperlink" Target="https://www.w3schools.com/jquery/tryit.asp?filename=tryjquery_sel_this" TargetMode="External"/><Relationship Id="rId7" Type="http://schemas.openxmlformats.org/officeDocument/2006/relationships/hyperlink" Target="https://www.w3schools.com/jquery/tryit.asp?filename=tryjquery_sel_ullifirstchild" TargetMode="External"/><Relationship Id="rId12" Type="http://schemas.openxmlformats.org/officeDocument/2006/relationships/hyperlink" Target="https://www.w3schools.com/jquery/tryit.asp?filename=tryjquery_sel_even" TargetMode="External"/><Relationship Id="rId2" Type="http://schemas.openxmlformats.org/officeDocument/2006/relationships/hyperlink" Target="https://www.w3schools.com/jquery/tryit.asp?filename=tryjquery_sel_all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tryit.asp?filename=tryjquery_sel_ullifirst" TargetMode="External"/><Relationship Id="rId11" Type="http://schemas.openxmlformats.org/officeDocument/2006/relationships/hyperlink" Target="https://www.w3schools.com/jquery/tryit.asp?filename=tryjquery_sel_button2" TargetMode="External"/><Relationship Id="rId5" Type="http://schemas.openxmlformats.org/officeDocument/2006/relationships/hyperlink" Target="https://www.w3schools.com/jquery/tryit.asp?filename=tryjquery_sel_pfirst" TargetMode="External"/><Relationship Id="rId10" Type="http://schemas.openxmlformats.org/officeDocument/2006/relationships/hyperlink" Target="https://www.w3schools.com/jquery/tryit.asp?filename=tryjquery_sel_hrefattrnotblank" TargetMode="External"/><Relationship Id="rId4" Type="http://schemas.openxmlformats.org/officeDocument/2006/relationships/hyperlink" Target="https://www.w3schools.com/jquery/tryit.asp?filename=tryjquery_sel_pclass" TargetMode="External"/><Relationship Id="rId9" Type="http://schemas.openxmlformats.org/officeDocument/2006/relationships/hyperlink" Target="https://www.w3schools.com/jquery/tryit.asp?filename=tryjquery_sel_hrefattrblan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ECCD-FFEA-42FB-9BDA-1A2C98D56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FB6D3-89B0-41A4-838C-CC9ED2D7E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8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C835-632B-4246-AA60-6857F045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D452-FF42-4B99-9A34-9043718C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jQuery syntax is tailor-made for </a:t>
            </a:r>
            <a:r>
              <a:rPr lang="en-US" b="1" dirty="0"/>
              <a:t>selecting</a:t>
            </a:r>
            <a:r>
              <a:rPr lang="en-US" dirty="0"/>
              <a:t> HTML elements and performing some </a:t>
            </a:r>
            <a:r>
              <a:rPr lang="en-US" b="1" dirty="0"/>
              <a:t>action</a:t>
            </a:r>
            <a:r>
              <a:rPr lang="en-US" dirty="0"/>
              <a:t> on the element(s).</a:t>
            </a:r>
          </a:p>
          <a:p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$ sign to define/access jQuery</a:t>
            </a:r>
          </a:p>
          <a:p>
            <a:pPr marL="0" indent="0">
              <a:buNone/>
            </a:pPr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pPr marL="0" indent="0">
              <a:buNone/>
            </a:pPr>
            <a:r>
              <a:rPr lang="en-US" dirty="0"/>
              <a:t>A jQuery </a:t>
            </a:r>
            <a:r>
              <a:rPr lang="en-US" i="1" dirty="0"/>
              <a:t>action</a:t>
            </a:r>
            <a:r>
              <a:rPr lang="en-US" dirty="0"/>
              <a:t>() to be performed on the element(s)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D841-7B37-405F-9A6C-7C39854E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BCE9-A641-49CE-9C72-BDD5F507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$(this).hide() - hides the current element.</a:t>
            </a:r>
          </a:p>
          <a:p>
            <a:r>
              <a:rPr lang="en-US" dirty="0"/>
              <a:t>$("p").hide() - hides all &lt;p&gt; elements.</a:t>
            </a:r>
          </a:p>
          <a:p>
            <a:r>
              <a:rPr lang="en-US" dirty="0"/>
              <a:t>$(".test").hide() - hides all elements with class="test".</a:t>
            </a:r>
          </a:p>
          <a:p>
            <a:r>
              <a:rPr lang="en-US" dirty="0"/>
              <a:t>$("#test").hide() - hides the element with id="test".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7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0059-B821-4EA3-B35A-B962F44B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Ready Event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531D-4D3D-4091-BD32-F57710DA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have noticed that all jQuery methods in our examples, are inside a document ready event: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$(document).ready(function(){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</a:t>
            </a:r>
            <a:r>
              <a:rPr lang="en-US" i="1" dirty="0"/>
              <a:t>// jQuery methods go here...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9BD4-B46B-4E05-9DF4-00DA0431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D85B-C002-42E8-8B45-658A21A4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to prevent any jQuery code from running before the document is finished loading (is ready).</a:t>
            </a:r>
          </a:p>
          <a:p>
            <a:r>
              <a:rPr lang="en-US" dirty="0"/>
              <a:t>It is good practice to wait for the document to be fully loaded and ready before working with it. </a:t>
            </a:r>
          </a:p>
          <a:p>
            <a:r>
              <a:rPr lang="en-US" dirty="0"/>
              <a:t>Here are some examples of actions that can fail if methods are run before the document is fully loaded:</a:t>
            </a:r>
          </a:p>
          <a:p>
            <a:pPr lvl="1"/>
            <a:r>
              <a:rPr lang="en-US" dirty="0"/>
              <a:t>Trying to hide an element that is not created yet</a:t>
            </a:r>
          </a:p>
          <a:p>
            <a:pPr lvl="1"/>
            <a:r>
              <a:rPr lang="en-US" dirty="0"/>
              <a:t>Trying to get the size of an image that is not loaded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2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9202-B3FB-4D53-A2A6-C4AE710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6CA2-2B7B-4322-AF40-6199060F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$(function(){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</a:t>
            </a:r>
            <a:r>
              <a:rPr lang="en-US" i="1" dirty="0"/>
              <a:t>// jQuery methods go here...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8207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04A4-625B-4342-9CFD-D4CE6BDD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 Selectors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27A7-1948-49E8-B8C5-E85B72FA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 Selector</a:t>
            </a:r>
          </a:p>
          <a:p>
            <a:r>
              <a:rPr lang="en-US" dirty="0"/>
              <a:t>The #id Selector</a:t>
            </a:r>
          </a:p>
          <a:p>
            <a:r>
              <a:rPr lang="en-US" dirty="0"/>
              <a:t>The .class Selector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1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CCDB-F8EB-4276-9539-C6159611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E2018-D3CE-4738-A4DF-88A39FA9A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761068"/>
            <a:ext cx="8596312" cy="406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DF25-9270-4FB3-B966-831E40E7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#id Selector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FA425C-8DF8-4300-8B79-1B292FA88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020711"/>
            <a:ext cx="8596312" cy="37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1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D47C-1A5D-40FE-B47B-F53AAF3D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.class Selector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242916-336B-4E7D-A33C-BDE136BC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772356"/>
            <a:ext cx="8596312" cy="40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3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246C-5AA0-4198-84FC-46BB2A82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79FAF3-2465-4C0E-9B91-11357AF62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073663"/>
              </p:ext>
            </p:extLst>
          </p:nvPr>
        </p:nvGraphicFramePr>
        <p:xfrm>
          <a:off x="2712983" y="609600"/>
          <a:ext cx="5189238" cy="5496691"/>
        </p:xfrm>
        <a:graphic>
          <a:graphicData uri="http://schemas.openxmlformats.org/drawingml/2006/table">
            <a:tbl>
              <a:tblPr/>
              <a:tblGrid>
                <a:gridCol w="1729746">
                  <a:extLst>
                    <a:ext uri="{9D8B030D-6E8A-4147-A177-3AD203B41FA5}">
                      <a16:colId xmlns:a16="http://schemas.microsoft.com/office/drawing/2014/main" val="3351187329"/>
                    </a:ext>
                  </a:extLst>
                </a:gridCol>
                <a:gridCol w="1729746">
                  <a:extLst>
                    <a:ext uri="{9D8B030D-6E8A-4147-A177-3AD203B41FA5}">
                      <a16:colId xmlns:a16="http://schemas.microsoft.com/office/drawing/2014/main" val="1844086401"/>
                    </a:ext>
                  </a:extLst>
                </a:gridCol>
                <a:gridCol w="1729746">
                  <a:extLst>
                    <a:ext uri="{9D8B030D-6E8A-4147-A177-3AD203B41FA5}">
                      <a16:colId xmlns:a16="http://schemas.microsoft.com/office/drawing/2014/main" val="3608569979"/>
                    </a:ext>
                  </a:extLst>
                </a:gridCol>
              </a:tblGrid>
              <a:tr h="28222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$("*")</a:t>
                      </a:r>
                    </a:p>
                  </a:txBody>
                  <a:tcPr marL="53353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Selects all elements</a:t>
                      </a: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Try it</a:t>
                      </a:r>
                      <a:endParaRPr lang="en-US" sz="800">
                        <a:effectLst/>
                      </a:endParaRP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284124"/>
                  </a:ext>
                </a:extLst>
              </a:tr>
              <a:tr h="41250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$(this)</a:t>
                      </a:r>
                    </a:p>
                  </a:txBody>
                  <a:tcPr marL="53353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Selects the current HTML element</a:t>
                      </a: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FFFF"/>
                          </a:solidFill>
                          <a:effectLst/>
                          <a:hlinkClick r:id="rId3"/>
                        </a:rPr>
                        <a:t>Try it</a:t>
                      </a:r>
                      <a:endParaRPr lang="en-US" sz="800">
                        <a:effectLst/>
                      </a:endParaRP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98362"/>
                  </a:ext>
                </a:extLst>
              </a:tr>
              <a:tr h="41250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$("p.intro")</a:t>
                      </a:r>
                    </a:p>
                  </a:txBody>
                  <a:tcPr marL="53353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Selects all &lt;p&gt; elements with class="intro"</a:t>
                      </a: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FFFF"/>
                          </a:solidFill>
                          <a:effectLst/>
                          <a:hlinkClick r:id="rId4"/>
                        </a:rPr>
                        <a:t>Try it</a:t>
                      </a:r>
                      <a:endParaRPr lang="en-US" sz="800">
                        <a:effectLst/>
                      </a:endParaRP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455215"/>
                  </a:ext>
                </a:extLst>
              </a:tr>
              <a:tr h="41250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$("p:first")</a:t>
                      </a:r>
                    </a:p>
                  </a:txBody>
                  <a:tcPr marL="53353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Selects the first &lt;p&gt; element</a:t>
                      </a: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solidFill>
                            <a:srgbClr val="FFFFFF"/>
                          </a:solidFill>
                          <a:effectLst/>
                          <a:hlinkClick r:id="rId5"/>
                        </a:rPr>
                        <a:t>Try it</a:t>
                      </a:r>
                      <a:endParaRPr lang="en-US" sz="800" dirty="0">
                        <a:effectLst/>
                      </a:endParaRP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21429"/>
                  </a:ext>
                </a:extLst>
              </a:tr>
              <a:tr h="41250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$("ul li:first")</a:t>
                      </a:r>
                    </a:p>
                  </a:txBody>
                  <a:tcPr marL="53353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Selects the first &lt;li&gt; element of the first &lt;ul&gt;</a:t>
                      </a: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FFFF"/>
                          </a:solidFill>
                          <a:effectLst/>
                          <a:hlinkClick r:id="rId6"/>
                        </a:rPr>
                        <a:t>Try it</a:t>
                      </a:r>
                      <a:endParaRPr lang="en-US" sz="800">
                        <a:effectLst/>
                      </a:endParaRP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92564"/>
                  </a:ext>
                </a:extLst>
              </a:tr>
              <a:tr h="41250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$("ul li:first-child")</a:t>
                      </a:r>
                    </a:p>
                  </a:txBody>
                  <a:tcPr marL="53353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Selects the first &lt;li&gt; element of every &lt;ul&gt;</a:t>
                      </a: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FFFF"/>
                          </a:solidFill>
                          <a:effectLst/>
                          <a:hlinkClick r:id="rId7"/>
                        </a:rPr>
                        <a:t>Try it</a:t>
                      </a:r>
                      <a:endParaRPr lang="en-US" sz="800">
                        <a:effectLst/>
                      </a:endParaRP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8527"/>
                  </a:ext>
                </a:extLst>
              </a:tr>
              <a:tr h="41250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$("[href]")</a:t>
                      </a:r>
                    </a:p>
                  </a:txBody>
                  <a:tcPr marL="53353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Selects all elements with an href attribute</a:t>
                      </a: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FFFF"/>
                          </a:solidFill>
                          <a:effectLst/>
                          <a:hlinkClick r:id="rId8"/>
                        </a:rPr>
                        <a:t>Try it</a:t>
                      </a:r>
                      <a:endParaRPr lang="en-US" sz="800">
                        <a:effectLst/>
                      </a:endParaRP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257638"/>
                  </a:ext>
                </a:extLst>
              </a:tr>
              <a:tr h="58173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$("a[target='_blank']")</a:t>
                      </a:r>
                    </a:p>
                  </a:txBody>
                  <a:tcPr marL="53353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Selects all &lt;a&gt; elements with a target attribute value equal to "_blank"</a:t>
                      </a: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FFFF"/>
                          </a:solidFill>
                          <a:effectLst/>
                          <a:hlinkClick r:id="rId9"/>
                        </a:rPr>
                        <a:t>Try it</a:t>
                      </a:r>
                      <a:endParaRPr lang="en-US" sz="800">
                        <a:effectLst/>
                      </a:endParaRP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676467"/>
                  </a:ext>
                </a:extLst>
              </a:tr>
              <a:tr h="75095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$("a[target!='_blank']")</a:t>
                      </a:r>
                    </a:p>
                  </a:txBody>
                  <a:tcPr marL="53353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Selects all &lt;a&gt; elements with a target attribute value NOT equal to "_blank"</a:t>
                      </a: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FFFF"/>
                          </a:solidFill>
                          <a:effectLst/>
                          <a:hlinkClick r:id="rId10"/>
                        </a:rPr>
                        <a:t>Try it</a:t>
                      </a:r>
                      <a:endParaRPr lang="en-US" sz="800">
                        <a:effectLst/>
                      </a:endParaRP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42623"/>
                  </a:ext>
                </a:extLst>
              </a:tr>
              <a:tr h="58173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$(":button")</a:t>
                      </a:r>
                    </a:p>
                  </a:txBody>
                  <a:tcPr marL="53353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Selects all &lt;button&gt; elements and &lt;input&gt; elements of type="button"</a:t>
                      </a: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FFFF"/>
                          </a:solidFill>
                          <a:effectLst/>
                          <a:hlinkClick r:id="rId11"/>
                        </a:rPr>
                        <a:t>Try it</a:t>
                      </a:r>
                      <a:endParaRPr lang="en-US" sz="800">
                        <a:effectLst/>
                      </a:endParaRP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36729"/>
                  </a:ext>
                </a:extLst>
              </a:tr>
              <a:tr h="41250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$("tr:even")</a:t>
                      </a:r>
                    </a:p>
                  </a:txBody>
                  <a:tcPr marL="53353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Selects all even &lt;tr&gt; elements</a:t>
                      </a: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FFFF"/>
                          </a:solidFill>
                          <a:effectLst/>
                          <a:hlinkClick r:id="rId12"/>
                        </a:rPr>
                        <a:t>Try it</a:t>
                      </a:r>
                      <a:endParaRPr lang="en-US" sz="800">
                        <a:effectLst/>
                      </a:endParaRP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127131"/>
                  </a:ext>
                </a:extLst>
              </a:tr>
              <a:tr h="41250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$("tr:odd")</a:t>
                      </a:r>
                    </a:p>
                  </a:txBody>
                  <a:tcPr marL="53353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Selects all odd &lt;tr&gt; elements</a:t>
                      </a:r>
                    </a:p>
                  </a:txBody>
                  <a:tcPr marL="26677" marR="26677" marT="26677" marB="266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015" marR="40015" marT="20007" marB="2000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3765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69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AA74-24D2-4F57-9100-3654546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9AC2-47DB-4B10-9081-196C0C83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Selectors</a:t>
            </a:r>
          </a:p>
          <a:p>
            <a:r>
              <a:rPr lang="en-US" dirty="0"/>
              <a:t>Events</a:t>
            </a:r>
          </a:p>
          <a:p>
            <a:r>
              <a:rPr lang="en-US" dirty="0" err="1"/>
              <a:t>Jquery</a:t>
            </a:r>
            <a:r>
              <a:rPr lang="en-US" dirty="0"/>
              <a:t> effects</a:t>
            </a:r>
          </a:p>
          <a:p>
            <a:r>
              <a:rPr lang="en-US" dirty="0"/>
              <a:t>jQuery - HTML (Get Content and </a:t>
            </a:r>
            <a:r>
              <a:rPr lang="en-US"/>
              <a:t>Attributes)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1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C218-72D9-4D6E-9B54-1818A751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 Event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E33A-DC66-4400-B302-C272FDE7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Click</a:t>
            </a:r>
          </a:p>
          <a:p>
            <a:pPr marL="0" indent="0">
              <a:buNone/>
            </a:pPr>
            <a:r>
              <a:rPr lang="en-US" dirty="0"/>
              <a:t>$("p").click(function(){</a:t>
            </a:r>
            <a:br>
              <a:rPr lang="en-US" dirty="0"/>
            </a:br>
            <a:r>
              <a:rPr lang="en-US" dirty="0"/>
              <a:t>    $(this).hide();</a:t>
            </a:r>
            <a:br>
              <a:rPr lang="en-US" dirty="0"/>
            </a:br>
            <a:r>
              <a:rPr lang="en-US" dirty="0"/>
              <a:t>});</a:t>
            </a:r>
          </a:p>
          <a:p>
            <a:r>
              <a:rPr lang="en-US" dirty="0"/>
              <a:t>Double click</a:t>
            </a:r>
          </a:p>
          <a:p>
            <a:pPr marL="0" indent="0">
              <a:buNone/>
            </a:pPr>
            <a:r>
              <a:rPr lang="en-US" dirty="0"/>
              <a:t>$("p").</a:t>
            </a:r>
            <a:r>
              <a:rPr lang="en-US" dirty="0" err="1"/>
              <a:t>dblclick</a:t>
            </a:r>
            <a:r>
              <a:rPr lang="en-US" dirty="0"/>
              <a:t>(function(){</a:t>
            </a:r>
            <a:br>
              <a:rPr lang="en-US" dirty="0"/>
            </a:br>
            <a:r>
              <a:rPr lang="en-US" dirty="0"/>
              <a:t>    $(this).hide();</a:t>
            </a:r>
            <a:br>
              <a:rPr lang="en-US" dirty="0"/>
            </a:br>
            <a:r>
              <a:rPr lang="en-US" dirty="0"/>
              <a:t>});</a:t>
            </a:r>
          </a:p>
          <a:p>
            <a:r>
              <a:rPr lang="en-US" dirty="0"/>
              <a:t>Mouse Enter (The function is executed when the mouse pointer enters the HTML element)</a:t>
            </a:r>
          </a:p>
          <a:p>
            <a:pPr marL="0" indent="0">
              <a:buNone/>
            </a:pPr>
            <a:r>
              <a:rPr lang="en-US" dirty="0"/>
              <a:t>$("#p1").</a:t>
            </a:r>
            <a:r>
              <a:rPr lang="en-US" dirty="0" err="1"/>
              <a:t>mouseenter</a:t>
            </a:r>
            <a:r>
              <a:rPr lang="en-US" dirty="0"/>
              <a:t>(function(){</a:t>
            </a:r>
            <a:br>
              <a:rPr lang="en-US" dirty="0"/>
            </a:br>
            <a:r>
              <a:rPr lang="en-US" dirty="0"/>
              <a:t>    alert("You entered p1!");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97947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0408-84D9-4C98-8EA2-00DEE806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EBF7-15A3-4D14-9ECD-FAB694F0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Mouse Leave (The function is executed when the mouse pointer leaves the HTML element)</a:t>
            </a:r>
          </a:p>
          <a:p>
            <a:pPr marL="0" indent="0">
              <a:buNone/>
            </a:pPr>
            <a:r>
              <a:rPr lang="en-US" dirty="0"/>
              <a:t>$("#p1").</a:t>
            </a:r>
            <a:r>
              <a:rPr lang="en-US" dirty="0" err="1"/>
              <a:t>mouseleave</a:t>
            </a:r>
            <a:r>
              <a:rPr lang="en-US" dirty="0"/>
              <a:t>(function(){</a:t>
            </a:r>
            <a:br>
              <a:rPr lang="en-US" dirty="0"/>
            </a:br>
            <a:r>
              <a:rPr lang="en-US" dirty="0"/>
              <a:t>    alert("Bye! You now leave p1!");</a:t>
            </a:r>
            <a:br>
              <a:rPr lang="en-US" dirty="0"/>
            </a:br>
            <a:r>
              <a:rPr lang="en-US" dirty="0"/>
              <a:t>});</a:t>
            </a:r>
          </a:p>
          <a:p>
            <a:r>
              <a:rPr lang="en-US" dirty="0" err="1"/>
              <a:t>mousedown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The function is executed, when the left, middle or right mouse button is pressed down, while the mouse is over the HTML element</a:t>
            </a:r>
          </a:p>
          <a:p>
            <a:r>
              <a:rPr lang="en-US" dirty="0" err="1"/>
              <a:t>mouseup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The function is executed, when the left, middle or right mouse button is released, while the mouse is over the HTML element.</a:t>
            </a:r>
          </a:p>
          <a:p>
            <a:r>
              <a:rPr lang="en-US" dirty="0"/>
              <a:t>Hover()</a:t>
            </a:r>
          </a:p>
          <a:p>
            <a:pPr marL="0" indent="0">
              <a:buNone/>
            </a:pPr>
            <a:r>
              <a:rPr lang="en-US" dirty="0"/>
              <a:t>This function is executed when we put mouse over the HTML element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6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497C-5631-47D4-A841-7DEDA902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1017-758B-45F2-A60C-B73902C5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and blur</a:t>
            </a:r>
          </a:p>
          <a:p>
            <a:pPr marL="0" indent="0">
              <a:buNone/>
            </a:pPr>
            <a:r>
              <a:rPr lang="en-US" dirty="0"/>
              <a:t>The focus() method attaches an event handler function to an HTML form field.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D2FA7-CB99-43B7-BC46-2EEB4AA91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94756"/>
            <a:ext cx="9158464" cy="32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2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897-61E6-4391-8CB7-8DB57657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B664-0A2F-475C-A81B-6890484D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on() method attaches one or more event handlers for the selected elements.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1DB34-65EC-44D4-83A9-ABFC2BB1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65" y="2845775"/>
            <a:ext cx="8252537" cy="35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02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1E9B-7C36-48B2-BB60-C2B0B17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 - Hide and Show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89D55-6ECA-4C58-8819-A1C08B32F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690" y="1954875"/>
            <a:ext cx="8596312" cy="3758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971F3B-F3A0-4587-BA7E-E166AEE5546A}"/>
              </a:ext>
            </a:extLst>
          </p:cNvPr>
          <p:cNvSpPr/>
          <p:nvPr/>
        </p:nvSpPr>
        <p:spPr>
          <a:xfrm>
            <a:off x="6965245" y="3663077"/>
            <a:ext cx="37080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$(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).hide(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r>
              <a:rPr lang="en-US" dirty="0"/>
              <a:t> </a:t>
            </a:r>
          </a:p>
          <a:p>
            <a:r>
              <a:rPr lang="en-US" dirty="0"/>
              <a:t>The optional speed parameter specifies the speed of the hiding/showing, and can take the following values: "slow", "fast", or milliseconds.</a:t>
            </a:r>
          </a:p>
        </p:txBody>
      </p:sp>
    </p:spTree>
    <p:extLst>
      <p:ext uri="{BB962C8B-B14F-4D97-AF65-F5344CB8AC3E}">
        <p14:creationId xmlns:p14="http://schemas.microsoft.com/office/powerpoint/2010/main" val="18628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ABD-7F9B-4A8B-956D-503651EB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D5B078-4ED1-4CD6-8BBC-914CB87A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043290"/>
            <a:ext cx="8596312" cy="34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2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31C9-B382-45AD-83D3-7FED7637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 - Fading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CD52-0ED0-4E12-89A9-5246D454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jQuery you can fade an element in and out of visibility.</a:t>
            </a:r>
          </a:p>
          <a:p>
            <a:r>
              <a:rPr lang="en-US" dirty="0"/>
              <a:t>jQuery has the following fade methods:</a:t>
            </a:r>
          </a:p>
          <a:p>
            <a:pPr lvl="1"/>
            <a:r>
              <a:rPr lang="en-US" dirty="0" err="1"/>
              <a:t>fadeIn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fadeOut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fadeToggle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fadeTo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22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BD40-E6D2-474C-844E-1E456358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524C4-54FD-41BE-B81E-2C698F8EE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1930401"/>
            <a:ext cx="8596312" cy="3900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842CB6-5342-4647-A242-0EC3CED61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176" y="3546345"/>
            <a:ext cx="2198515" cy="23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17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51A6-2D93-42B3-89C9-2F0D0CCA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FD7B0-9132-4C08-B39F-4495C7C41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1738489"/>
            <a:ext cx="8596312" cy="4108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136A10-A0B5-4B36-9F3F-5B2808C0A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773" y="5102931"/>
            <a:ext cx="2787827" cy="7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38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8090-5924-4996-8BF1-DCC76FA8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Toggle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77B0A-F4D6-49C0-AB45-A10703539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1738490"/>
            <a:ext cx="8596312" cy="40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1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78EA-B7CF-4750-BAA5-0137EE91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5220-815E-4E0A-A2B2-748C37D7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JavaScript Library.</a:t>
            </a:r>
          </a:p>
          <a:p>
            <a:r>
              <a:rPr lang="en-US" dirty="0"/>
              <a:t>jQuery greatly simplifies JavaScript programming.</a:t>
            </a:r>
          </a:p>
          <a:p>
            <a:r>
              <a:rPr lang="en-US" dirty="0"/>
              <a:t>jQuery is easy to learn.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15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501A-C944-4D0F-8AB8-67BCC00A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DEA3B-F578-4512-A535-877EBCD8F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1749778"/>
            <a:ext cx="8596312" cy="413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00FF3-F995-4DF3-AC16-3A850D2F4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13" y="2810228"/>
            <a:ext cx="2612144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06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E152-9534-4041-BA2D-E0E73883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 - Sliding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A45F-1401-4614-95F2-CAC20004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jQuery you can create a sliding effect on elements.</a:t>
            </a:r>
          </a:p>
          <a:p>
            <a:r>
              <a:rPr lang="en-US" dirty="0"/>
              <a:t>jQuery has the following slide methods:</a:t>
            </a:r>
          </a:p>
          <a:p>
            <a:pPr lvl="1"/>
            <a:r>
              <a:rPr lang="en-US" dirty="0" err="1"/>
              <a:t>slideDown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slideUp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slideToggle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2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621D-4B3E-47AB-9A1B-03F8CD98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</a:t>
            </a:r>
            <a:r>
              <a:rPr lang="en-US" dirty="0" err="1"/>
              <a:t>slideDown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26BD1-19FA-4AC8-ABD6-53719C925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190045"/>
            <a:ext cx="8596312" cy="3487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D2CCA-CF09-4F7C-B9A0-6A929E860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979" y="4525103"/>
            <a:ext cx="4383440" cy="14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65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9565-77CB-4809-B58E-5E45CF2A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 - Sliding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879A-F32A-42B5-8B7D-9CDDF152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</a:t>
            </a:r>
            <a:r>
              <a:rPr lang="en-US" dirty="0" err="1"/>
              <a:t>slideUp</a:t>
            </a:r>
            <a:r>
              <a:rPr lang="en-US" dirty="0"/>
              <a:t>() Method</a:t>
            </a:r>
          </a:p>
          <a:p>
            <a:pPr marL="0" indent="0">
              <a:buNone/>
            </a:pPr>
            <a:r>
              <a:rPr lang="en-US" dirty="0"/>
              <a:t>$("#flip").click(function(){</a:t>
            </a:r>
            <a:br>
              <a:rPr lang="en-US" dirty="0"/>
            </a:br>
            <a:r>
              <a:rPr lang="en-US" dirty="0"/>
              <a:t>    $("#panel").</a:t>
            </a:r>
            <a:r>
              <a:rPr lang="en-US" dirty="0" err="1"/>
              <a:t>slideUp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});</a:t>
            </a:r>
          </a:p>
          <a:p>
            <a:r>
              <a:rPr lang="en-US" dirty="0"/>
              <a:t>jQuery </a:t>
            </a:r>
            <a:r>
              <a:rPr lang="en-US" dirty="0" err="1"/>
              <a:t>slideToggle</a:t>
            </a:r>
            <a:r>
              <a:rPr lang="en-US" dirty="0"/>
              <a:t>() Method</a:t>
            </a:r>
          </a:p>
          <a:p>
            <a:pPr marL="0" indent="0">
              <a:buNone/>
            </a:pPr>
            <a:r>
              <a:rPr lang="en-US" dirty="0"/>
              <a:t>$("#flip").click(function(){</a:t>
            </a:r>
            <a:br>
              <a:rPr lang="en-US" dirty="0"/>
            </a:br>
            <a:r>
              <a:rPr lang="en-US" dirty="0"/>
              <a:t>    $("#panel").</a:t>
            </a:r>
            <a:r>
              <a:rPr lang="en-US" dirty="0" err="1"/>
              <a:t>slideToggle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40292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C53E-49F2-422C-93B9-E90A2D0D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 - Animation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4532-71FB-4134-9B8B-ECA1365D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jQuery animate() method lets you create custom animations.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).animate({</a:t>
            </a:r>
            <a:r>
              <a:rPr lang="en-US" i="1" dirty="0"/>
              <a:t>params</a:t>
            </a:r>
            <a:r>
              <a:rPr lang="en-US" dirty="0"/>
              <a:t>}</a:t>
            </a:r>
            <a:r>
              <a:rPr lang="en-US" i="1" dirty="0"/>
              <a:t>,speed)</a:t>
            </a:r>
          </a:p>
          <a:p>
            <a:r>
              <a:rPr lang="en-US" dirty="0"/>
              <a:t>The required params parameter defines the CSS properties to be animated.</a:t>
            </a:r>
          </a:p>
          <a:p>
            <a:r>
              <a:rPr lang="en-US" dirty="0"/>
              <a:t>The optional speed parameter specifies the duration of the effect. It can take the following values: "slow", "fast", or milliseconds.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37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F1C8-771F-4426-88DF-029838E4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 Animations - The animate() Method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C991B6-3E42-4252-97AF-E6AE6F094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930401"/>
            <a:ext cx="8596312" cy="329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6347A7-35DE-4C73-BBCF-8B085EF1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941" y="4100505"/>
            <a:ext cx="4491038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5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1165-8BC7-4EB5-9C07-E900E28E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 animate() - Manipulate Multiple Properties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947286-FDE9-430A-9580-27589310A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930400"/>
            <a:ext cx="8596312" cy="3517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61AC3B-B2E2-4B32-B3A7-FBEEBEEF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93" y="4354689"/>
            <a:ext cx="4424363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89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5A18-695E-459B-90E9-792AA60B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 animate() - Using Pre-defined Values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10119-37FC-44A4-92B2-ED797042F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077156"/>
            <a:ext cx="8596312" cy="33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9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30FB-1AD9-414B-9211-A9F2F6F4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 animate() - Uses Queue Functionality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FBC7-CF58-411D-B096-7C34E834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   var div = $("div");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div.animate</a:t>
            </a:r>
            <a:r>
              <a:rPr lang="en-US" dirty="0"/>
              <a:t>({height: '300px', opacity: '0.4'}, "slow");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div.animate</a:t>
            </a:r>
            <a:r>
              <a:rPr lang="en-US" dirty="0"/>
              <a:t>({width: '300px', opacity: '0.8'}, "slow");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div.animate</a:t>
            </a:r>
            <a:r>
              <a:rPr lang="en-US" dirty="0"/>
              <a:t>({height: '100px', opacity: '0.4'}, "slow");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div.animate</a:t>
            </a:r>
            <a:r>
              <a:rPr lang="en-US" dirty="0"/>
              <a:t>({width: '100px', opacity: '0.8'}, "slow");</a:t>
            </a:r>
            <a:br>
              <a:rPr lang="en-US" dirty="0"/>
            </a:br>
            <a:r>
              <a:rPr lang="en-US" dirty="0"/>
              <a:t>}); 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5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7CCA-3054-4E99-845B-2E41FFF2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functionalities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C1F6-700F-43AE-AF14-B5511CA1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Stop() </a:t>
            </a:r>
          </a:p>
          <a:p>
            <a:pPr marL="0" indent="0">
              <a:buNone/>
            </a:pPr>
            <a:r>
              <a:rPr lang="en-US" dirty="0"/>
              <a:t>$("#stop").click(function(){</a:t>
            </a:r>
            <a:br>
              <a:rPr lang="en-US" dirty="0"/>
            </a:br>
            <a:r>
              <a:rPr lang="en-US" dirty="0"/>
              <a:t>    $("#panel").stop();</a:t>
            </a:r>
            <a:br>
              <a:rPr lang="en-US" dirty="0"/>
            </a:b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It will stop any ongoing animations.</a:t>
            </a:r>
          </a:p>
        </p:txBody>
      </p:sp>
    </p:spTree>
    <p:extLst>
      <p:ext uri="{BB962C8B-B14F-4D97-AF65-F5344CB8AC3E}">
        <p14:creationId xmlns:p14="http://schemas.microsoft.com/office/powerpoint/2010/main" val="336002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6FCD-D974-433A-AD11-85411DF6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62EC-8A1A-4FB8-B6D3-EFBDC32B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jQuery is a lightweight, "write less, do more", JavaScript library.</a:t>
            </a:r>
          </a:p>
          <a:p>
            <a:r>
              <a:rPr lang="en-US" dirty="0"/>
              <a:t>The purpose of jQuery is to make it much easier to use JavaScript on your website.</a:t>
            </a:r>
          </a:p>
          <a:p>
            <a:r>
              <a:rPr lang="en-US" dirty="0"/>
              <a:t>jQuery takes a lot of common tasks that require many lines of JavaScript code to accomplish, and wraps them into methods that you can call with a single line of code.</a:t>
            </a:r>
          </a:p>
          <a:p>
            <a:r>
              <a:rPr lang="en-US" dirty="0"/>
              <a:t>The jQuery 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manipulation</a:t>
            </a:r>
          </a:p>
          <a:p>
            <a:pPr lvl="1"/>
            <a:r>
              <a:rPr lang="en-US" dirty="0"/>
              <a:t>HTML event methods</a:t>
            </a:r>
          </a:p>
          <a:p>
            <a:pPr lvl="1"/>
            <a:r>
              <a:rPr lang="en-US" dirty="0"/>
              <a:t>Effects and animations</a:t>
            </a:r>
          </a:p>
          <a:p>
            <a:pPr lvl="1"/>
            <a:r>
              <a:rPr lang="en-US" dirty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48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8F89-7B2F-4879-88B6-D904FBF4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 - HTML (Get Content and Attributes)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FCDB-4FF6-4175-9130-0ABF89317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contains powerful methods for changing and manipulating HTML elements and attributes.</a:t>
            </a:r>
          </a:p>
          <a:p>
            <a:r>
              <a:rPr lang="en-US" dirty="0"/>
              <a:t>jQuery DOM Manipulation</a:t>
            </a:r>
          </a:p>
          <a:p>
            <a:pPr lvl="1"/>
            <a:r>
              <a:rPr lang="en-US" dirty="0"/>
              <a:t>One very important part of jQuery is the possibility to manipulate the DOM.</a:t>
            </a:r>
          </a:p>
          <a:p>
            <a:pPr lvl="1"/>
            <a:r>
              <a:rPr lang="en-US" dirty="0"/>
              <a:t>jQuery comes with a bunch of DOM related methods that make it easy to access and manipulate elements and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57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0218-7B5D-4F28-A62B-B8F56395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Content - text(), html(), and </a:t>
            </a:r>
            <a:r>
              <a:rPr lang="en-US" dirty="0" err="1"/>
              <a:t>val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9E53-AE31-428D-9194-4CFFD3F4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1878"/>
            <a:ext cx="8596668" cy="3880773"/>
          </a:xfrm>
        </p:spPr>
        <p:txBody>
          <a:bodyPr/>
          <a:lstStyle/>
          <a:p>
            <a:r>
              <a:rPr lang="en-US" dirty="0"/>
              <a:t>Three simple, but useful, jQuery methods for DOM manipulation are:</a:t>
            </a:r>
          </a:p>
          <a:p>
            <a:pPr lvl="1"/>
            <a:r>
              <a:rPr lang="en-US" dirty="0"/>
              <a:t>text() - Sets or returns the text content of selected elements</a:t>
            </a:r>
          </a:p>
          <a:p>
            <a:pPr lvl="1"/>
            <a:r>
              <a:rPr lang="en-US" dirty="0"/>
              <a:t>html() - Sets or returns the content of selected elements (including HTML markup)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() - Sets or returns the value of form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6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43FD-586C-43BF-8DDF-49F0AA99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129FB-1F2A-4AA2-ABFF-4A8BA30A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33601"/>
            <a:ext cx="8596312" cy="3664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1CA6A-7200-458F-89C8-F9E4E3E8C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804" y="3429000"/>
            <a:ext cx="3552395" cy="1014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C46CA-0E7F-46BD-AC7B-B24E3CCA2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803" y="4601745"/>
            <a:ext cx="3552395" cy="10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55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60BE-8D07-4DE4-9AED-C0AB55C7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E53A9C-5FFD-48DC-9A94-D1DA46BAA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2160588"/>
            <a:ext cx="84612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85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2529-9141-4376-B5E7-5A11A214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Set Content and Attributes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0EC6F7-B962-481B-92E3-E556F79BB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796" y="2160588"/>
            <a:ext cx="8220848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B4717-A8E3-455E-8D13-49BD8727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93" y="4394200"/>
            <a:ext cx="2417698" cy="140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00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0A33-FB67-45EB-A291-918776F5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Add/Remove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FADB-D881-4FBD-8664-9D9369A2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$("p").append("Some appended text.");</a:t>
            </a:r>
          </a:p>
          <a:p>
            <a:pPr marL="0" indent="0">
              <a:buNone/>
            </a:pPr>
            <a:r>
              <a:rPr lang="en-US" dirty="0"/>
              <a:t>It will append at the end</a:t>
            </a:r>
          </a:p>
          <a:p>
            <a:r>
              <a:rPr lang="en-US" dirty="0"/>
              <a:t>$("p").prepend("Some prepended text.");</a:t>
            </a:r>
          </a:p>
          <a:p>
            <a:pPr marL="0" indent="0">
              <a:buNone/>
            </a:pPr>
            <a:r>
              <a:rPr lang="en-US" dirty="0"/>
              <a:t>It will append at the 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$("#div1").remove();</a:t>
            </a:r>
          </a:p>
          <a:p>
            <a:pPr marL="0" indent="0">
              <a:buNone/>
            </a:pPr>
            <a:r>
              <a:rPr lang="en-US" dirty="0"/>
              <a:t> Removes the selected element (and its child elements)</a:t>
            </a:r>
          </a:p>
          <a:p>
            <a:pPr marL="0" indent="0">
              <a:buNone/>
            </a:pPr>
            <a:r>
              <a:rPr lang="en-US" dirty="0"/>
              <a:t>$("#div1").empty();</a:t>
            </a:r>
          </a:p>
          <a:p>
            <a:pPr marL="0" indent="0">
              <a:buNone/>
            </a:pPr>
            <a:r>
              <a:rPr lang="en-US" dirty="0"/>
              <a:t>empty() - Removes the child elements from the selected element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1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E224-52A9-4ACD-AF09-F08C4CE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jQuery?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E07B-CCEE-4A05-B73D-346E8210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other JavaScript frameworks out there, but jQuery seems to be the most popular, and also the most extendable.</a:t>
            </a:r>
          </a:p>
          <a:p>
            <a:r>
              <a:rPr lang="en-US" dirty="0"/>
              <a:t>Many of the biggest companies on the Web use jQuery, such as: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IBM</a:t>
            </a:r>
          </a:p>
          <a:p>
            <a:pPr lvl="1"/>
            <a:r>
              <a:rPr lang="en-US" dirty="0"/>
              <a:t>Netflix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5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702B-9EB8-409C-A9E7-D1A5C4F9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F85D2F-EC3A-440C-AD45-B844F64E8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855178"/>
            <a:ext cx="8596312" cy="37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0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40EC-1970-4A8F-999C-ECB3CCFF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 Get Started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1A71-448E-4CE4-B94B-F7DA82DA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jQuery to Your Web Pages</a:t>
            </a:r>
          </a:p>
          <a:p>
            <a:pPr marL="0" indent="0">
              <a:buNone/>
            </a:pPr>
            <a:r>
              <a:rPr lang="en-US" dirty="0"/>
              <a:t>There are several ways to start using jQuery on your web site. You can:</a:t>
            </a:r>
          </a:p>
          <a:p>
            <a:pPr lvl="1"/>
            <a:r>
              <a:rPr lang="en-US" dirty="0"/>
              <a:t>Download the jQuery library from jQuery.com</a:t>
            </a:r>
          </a:p>
          <a:p>
            <a:pPr lvl="1"/>
            <a:r>
              <a:rPr lang="en-US" dirty="0"/>
              <a:t>Include jQuery from a CDN, like Google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8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0DAD-FFF1-41CF-A043-FB1D3810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jQuery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B961-CDC6-4C34-8B4A-96AA43B2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versions of jQuery available for downloading:</a:t>
            </a:r>
          </a:p>
          <a:p>
            <a:r>
              <a:rPr lang="en-US" dirty="0"/>
              <a:t>Production version - this is for your live website because it has been minified and compressed</a:t>
            </a:r>
          </a:p>
          <a:p>
            <a:r>
              <a:rPr lang="en-US" dirty="0"/>
              <a:t>Development version - this is for testing and development (uncompressed and readable code)</a:t>
            </a:r>
          </a:p>
          <a:p>
            <a:r>
              <a:rPr lang="en-US" dirty="0"/>
              <a:t>Both versions can be downloaded from </a:t>
            </a:r>
            <a:r>
              <a:rPr lang="en-US" dirty="0">
                <a:hlinkClick r:id="rId3"/>
              </a:rPr>
              <a:t>jQuery.com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="jquery-3.3.1.min.js"&gt;&lt;/script&gt;</a:t>
            </a:r>
            <a:br>
              <a:rPr lang="en-US" dirty="0"/>
            </a:b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Place the downloaded file in the same directory as the pages where you wish to use it.</a:t>
            </a:r>
          </a:p>
        </p:txBody>
      </p:sp>
    </p:spTree>
    <p:extLst>
      <p:ext uri="{BB962C8B-B14F-4D97-AF65-F5344CB8AC3E}">
        <p14:creationId xmlns:p14="http://schemas.microsoft.com/office/powerpoint/2010/main" val="43971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E946-0D06-471B-8BF4-4AB06137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CDN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791C-92A5-4047-A1DA-4DFD3537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don't want to download and host jQuery yourself, you can include it from a CDN (Content Delivery Network). Both Google and Microsoft host jQuery.</a:t>
            </a:r>
          </a:p>
          <a:p>
            <a:r>
              <a:rPr lang="nl-NL" dirty="0"/>
              <a:t>Google CDN:</a:t>
            </a:r>
          </a:p>
          <a:p>
            <a:pPr marL="0" indent="0">
              <a:buNone/>
            </a:pPr>
            <a:r>
              <a:rPr lang="nl-NL" dirty="0"/>
              <a:t>&lt;head&gt;</a:t>
            </a:r>
            <a:br>
              <a:rPr lang="nl-NL" dirty="0"/>
            </a:br>
            <a:r>
              <a:rPr lang="nl-NL" dirty="0"/>
              <a:t>&lt;script src="https://ajax.googleapis.com/ajax/libs/jquery/3.3.1/jquery.min.js"&gt;&lt;/script&gt;</a:t>
            </a:r>
            <a:br>
              <a:rPr lang="nl-NL" dirty="0"/>
            </a:br>
            <a:r>
              <a:rPr lang="nl-NL" dirty="0"/>
              <a:t>&lt;/head&gt;</a:t>
            </a:r>
          </a:p>
          <a:p>
            <a:r>
              <a:rPr lang="nn-NO" dirty="0"/>
              <a:t>Microsoft CDN:</a:t>
            </a:r>
          </a:p>
          <a:p>
            <a:pPr marL="0" indent="0">
              <a:buNone/>
            </a:pPr>
            <a:r>
              <a:rPr lang="nn-NO" dirty="0"/>
              <a:t>&lt;head&gt;</a:t>
            </a:r>
            <a:br>
              <a:rPr lang="nn-NO" dirty="0"/>
            </a:br>
            <a:r>
              <a:rPr lang="nn-NO" dirty="0"/>
              <a:t>&lt;script src="https://ajax.aspnetcdn.com/ajax/jQuery/jquery-3.3.1.min.js"&gt;&lt;/script&gt;</a:t>
            </a:r>
            <a:br>
              <a:rPr lang="nn-NO" dirty="0"/>
            </a:br>
            <a:r>
              <a:rPr lang="nn-NO" dirty="0"/>
              <a:t>&lt;/head&gt;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5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1469</Words>
  <Application>Microsoft Office PowerPoint</Application>
  <PresentationFormat>Widescreen</PresentationFormat>
  <Paragraphs>239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Trebuchet MS</vt:lpstr>
      <vt:lpstr>Wingdings 3</vt:lpstr>
      <vt:lpstr>Facet</vt:lpstr>
      <vt:lpstr>JQuery</vt:lpstr>
      <vt:lpstr>Contents</vt:lpstr>
      <vt:lpstr>Introduction</vt:lpstr>
      <vt:lpstr>Contd.</vt:lpstr>
      <vt:lpstr>Why jQuery? </vt:lpstr>
      <vt:lpstr>Example</vt:lpstr>
      <vt:lpstr>jQuery Get Started </vt:lpstr>
      <vt:lpstr>Downloading jQuery </vt:lpstr>
      <vt:lpstr>jQuery CDN </vt:lpstr>
      <vt:lpstr>jQuery Syntax </vt:lpstr>
      <vt:lpstr>Examples</vt:lpstr>
      <vt:lpstr>The Document Ready Event </vt:lpstr>
      <vt:lpstr>Why ?</vt:lpstr>
      <vt:lpstr>Another Syntax</vt:lpstr>
      <vt:lpstr>jQuery Selectors  </vt:lpstr>
      <vt:lpstr>Element Selector</vt:lpstr>
      <vt:lpstr>The #id Selector </vt:lpstr>
      <vt:lpstr>The .class Selector </vt:lpstr>
      <vt:lpstr>PowerPoint Presentation</vt:lpstr>
      <vt:lpstr>jQuery Event Methods </vt:lpstr>
      <vt:lpstr>Contd.</vt:lpstr>
      <vt:lpstr>Contd.</vt:lpstr>
      <vt:lpstr>Contd.</vt:lpstr>
      <vt:lpstr>jQuery Effects - Hide and Show </vt:lpstr>
      <vt:lpstr>Contd.</vt:lpstr>
      <vt:lpstr>jQuery Effects - Fading </vt:lpstr>
      <vt:lpstr>Fade in</vt:lpstr>
      <vt:lpstr>Fade Out</vt:lpstr>
      <vt:lpstr>Fade Toggle</vt:lpstr>
      <vt:lpstr>Fade To</vt:lpstr>
      <vt:lpstr>jQuery Effects - Sliding</vt:lpstr>
      <vt:lpstr>jQuery slideDown() Method </vt:lpstr>
      <vt:lpstr>jQuery Effects - Sliding</vt:lpstr>
      <vt:lpstr>jQuery Effects - Animation </vt:lpstr>
      <vt:lpstr>jQuery Animations - The animate() Method </vt:lpstr>
      <vt:lpstr>JQuery animate() - Manipulate Multiple Properties </vt:lpstr>
      <vt:lpstr>jQuery animate() - Using Pre-defined Values </vt:lpstr>
      <vt:lpstr>jQuery animate() - Uses Queue Functionality </vt:lpstr>
      <vt:lpstr>More functionalities </vt:lpstr>
      <vt:lpstr>jQuery - HTML (Get Content and Attributes) </vt:lpstr>
      <vt:lpstr>Get Content - text(), html(), and val() </vt:lpstr>
      <vt:lpstr>Methods</vt:lpstr>
      <vt:lpstr>Contd. </vt:lpstr>
      <vt:lpstr>jQuery - Set Content and Attributes </vt:lpstr>
      <vt:lpstr>jQuery - Add/Remove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Durr-e-Shahwar</dc:creator>
  <cp:lastModifiedBy>Durr-e-Shahwar</cp:lastModifiedBy>
  <cp:revision>22</cp:revision>
  <dcterms:created xsi:type="dcterms:W3CDTF">2018-09-25T07:59:11Z</dcterms:created>
  <dcterms:modified xsi:type="dcterms:W3CDTF">2019-01-11T05:06:35Z</dcterms:modified>
</cp:coreProperties>
</file>