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6075" y="424541"/>
            <a:ext cx="8001000" cy="2971801"/>
          </a:xfrm>
        </p:spPr>
        <p:txBody>
          <a:bodyPr/>
          <a:lstStyle/>
          <a:p>
            <a:r>
              <a:rPr lang="en-AU" dirty="0" smtClean="0"/>
              <a:t>Html	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13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59674"/>
          </a:xfrm>
        </p:spPr>
        <p:txBody>
          <a:bodyPr/>
          <a:lstStyle/>
          <a:p>
            <a:r>
              <a:rPr lang="en-US" b="1" dirty="0"/>
              <a:t>HTML Table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037806"/>
            <a:ext cx="10654348" cy="39565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&lt;table style="width:100%"&gt;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&lt;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  &lt;td&gt;Jill&lt;/td&gt;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 &lt;td&gt;Smith&lt;/td&gt;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 &lt;td&gt;50&lt;/td&gt;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&lt;/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&lt;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 &lt;td&gt;Eve&lt;/td&gt;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 &lt;td&gt;Jackson&lt;/td&gt;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 &lt;td&gt;94&lt;/td&gt;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&lt;/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&lt;/table&gt; </a:t>
            </a:r>
          </a:p>
        </p:txBody>
      </p:sp>
    </p:spTree>
    <p:extLst>
      <p:ext uri="{BB962C8B-B14F-4D97-AF65-F5344CB8AC3E}">
        <p14:creationId xmlns="" xmlns:p14="http://schemas.microsoft.com/office/powerpoint/2010/main" val="211846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51114"/>
          </a:xfrm>
        </p:spPr>
        <p:txBody>
          <a:bodyPr/>
          <a:lstStyle/>
          <a:p>
            <a:r>
              <a:rPr lang="en-AU" dirty="0" smtClean="0"/>
              <a:t>Html table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828800"/>
            <a:ext cx="10058401" cy="416560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Tables are defined with the </a:t>
            </a:r>
            <a:r>
              <a:rPr lang="en-AU" b="1" dirty="0">
                <a:solidFill>
                  <a:schemeClr val="tx1"/>
                </a:solidFill>
              </a:rPr>
              <a:t>&lt;table&gt;</a:t>
            </a:r>
            <a:r>
              <a:rPr lang="en-AU" dirty="0">
                <a:solidFill>
                  <a:schemeClr val="tx1"/>
                </a:solidFill>
              </a:rPr>
              <a:t> tag.</a:t>
            </a:r>
          </a:p>
          <a:p>
            <a:r>
              <a:rPr lang="en-AU" dirty="0">
                <a:solidFill>
                  <a:schemeClr val="tx1"/>
                </a:solidFill>
              </a:rPr>
              <a:t>Tables are divided into </a:t>
            </a:r>
            <a:r>
              <a:rPr lang="en-AU" b="1" dirty="0">
                <a:solidFill>
                  <a:schemeClr val="tx1"/>
                </a:solidFill>
              </a:rPr>
              <a:t>table rows</a:t>
            </a:r>
            <a:r>
              <a:rPr lang="en-AU" dirty="0">
                <a:solidFill>
                  <a:schemeClr val="tx1"/>
                </a:solidFill>
              </a:rPr>
              <a:t> with the </a:t>
            </a:r>
            <a:r>
              <a:rPr lang="en-AU" b="1" dirty="0">
                <a:solidFill>
                  <a:schemeClr val="tx1"/>
                </a:solidFill>
              </a:rPr>
              <a:t>&lt;</a:t>
            </a:r>
            <a:r>
              <a:rPr lang="en-AU" b="1" dirty="0" err="1">
                <a:solidFill>
                  <a:schemeClr val="tx1"/>
                </a:solidFill>
              </a:rPr>
              <a:t>tr</a:t>
            </a:r>
            <a:r>
              <a:rPr lang="en-AU" b="1" dirty="0">
                <a:solidFill>
                  <a:schemeClr val="tx1"/>
                </a:solidFill>
              </a:rPr>
              <a:t>&gt;</a:t>
            </a:r>
            <a:r>
              <a:rPr lang="en-AU" dirty="0">
                <a:solidFill>
                  <a:schemeClr val="tx1"/>
                </a:solidFill>
              </a:rPr>
              <a:t> tag.</a:t>
            </a:r>
          </a:p>
          <a:p>
            <a:r>
              <a:rPr lang="en-AU" dirty="0">
                <a:solidFill>
                  <a:schemeClr val="tx1"/>
                </a:solidFill>
              </a:rPr>
              <a:t>Table rows are divided into </a:t>
            </a:r>
            <a:r>
              <a:rPr lang="en-AU" b="1" dirty="0">
                <a:solidFill>
                  <a:schemeClr val="tx1"/>
                </a:solidFill>
              </a:rPr>
              <a:t>table data</a:t>
            </a:r>
            <a:r>
              <a:rPr lang="en-AU" dirty="0">
                <a:solidFill>
                  <a:schemeClr val="tx1"/>
                </a:solidFill>
              </a:rPr>
              <a:t> with the </a:t>
            </a:r>
            <a:r>
              <a:rPr lang="en-AU" b="1" dirty="0">
                <a:solidFill>
                  <a:schemeClr val="tx1"/>
                </a:solidFill>
              </a:rPr>
              <a:t>&lt;td&gt;</a:t>
            </a:r>
            <a:r>
              <a:rPr lang="en-AU" dirty="0">
                <a:solidFill>
                  <a:schemeClr val="tx1"/>
                </a:solidFill>
              </a:rPr>
              <a:t> tag.</a:t>
            </a:r>
          </a:p>
          <a:p>
            <a:r>
              <a:rPr lang="en-AU" dirty="0">
                <a:solidFill>
                  <a:schemeClr val="tx1"/>
                </a:solidFill>
              </a:rPr>
              <a:t>A table row can also be divided into </a:t>
            </a:r>
            <a:r>
              <a:rPr lang="en-AU" b="1" dirty="0">
                <a:solidFill>
                  <a:schemeClr val="tx1"/>
                </a:solidFill>
              </a:rPr>
              <a:t>table headings</a:t>
            </a:r>
            <a:r>
              <a:rPr lang="en-AU" dirty="0">
                <a:solidFill>
                  <a:schemeClr val="tx1"/>
                </a:solidFill>
              </a:rPr>
              <a:t> with the </a:t>
            </a:r>
            <a:r>
              <a:rPr lang="en-AU" b="1" dirty="0">
                <a:solidFill>
                  <a:schemeClr val="tx1"/>
                </a:solidFill>
              </a:rPr>
              <a:t>&lt;</a:t>
            </a:r>
            <a:r>
              <a:rPr lang="en-AU" b="1" dirty="0" err="1">
                <a:solidFill>
                  <a:schemeClr val="tx1"/>
                </a:solidFill>
              </a:rPr>
              <a:t>th</a:t>
            </a:r>
            <a:r>
              <a:rPr lang="en-AU" b="1" dirty="0">
                <a:solidFill>
                  <a:schemeClr val="tx1"/>
                </a:solidFill>
              </a:rPr>
              <a:t>&gt;</a:t>
            </a:r>
            <a:r>
              <a:rPr lang="en-AU" dirty="0">
                <a:solidFill>
                  <a:schemeClr val="tx1"/>
                </a:solidFill>
              </a:rPr>
              <a:t> tag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658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2847702"/>
            <a:ext cx="9544004" cy="35792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An unordered list starts with the </a:t>
            </a:r>
            <a:r>
              <a:rPr lang="en-AU" b="1" dirty="0">
                <a:solidFill>
                  <a:schemeClr val="tx1"/>
                </a:solidFill>
              </a:rPr>
              <a:t>&lt;</a:t>
            </a:r>
            <a:r>
              <a:rPr lang="en-AU" b="1" dirty="0" err="1">
                <a:solidFill>
                  <a:schemeClr val="tx1"/>
                </a:solidFill>
              </a:rPr>
              <a:t>ul</a:t>
            </a:r>
            <a:r>
              <a:rPr lang="en-AU" b="1" dirty="0">
                <a:solidFill>
                  <a:schemeClr val="tx1"/>
                </a:solidFill>
              </a:rPr>
              <a:t>&gt;</a:t>
            </a:r>
            <a:r>
              <a:rPr lang="en-AU" dirty="0">
                <a:solidFill>
                  <a:schemeClr val="tx1"/>
                </a:solidFill>
              </a:rPr>
              <a:t> tag</a:t>
            </a:r>
            <a:r>
              <a:rPr lang="en-AU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Each </a:t>
            </a:r>
            <a:r>
              <a:rPr lang="en-AU" dirty="0">
                <a:solidFill>
                  <a:schemeClr val="tx1"/>
                </a:solidFill>
              </a:rPr>
              <a:t>list item starts with the </a:t>
            </a:r>
            <a:r>
              <a:rPr lang="en-AU" b="1" dirty="0">
                <a:solidFill>
                  <a:schemeClr val="tx1"/>
                </a:solidFill>
              </a:rPr>
              <a:t>&lt;li&gt;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smtClean="0">
                <a:solidFill>
                  <a:schemeClr val="tx1"/>
                </a:solidFill>
              </a:rPr>
              <a:t>tag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&lt;ul&gt;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 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 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 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&lt;/ul&gt;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175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94806"/>
          </a:xfrm>
        </p:spPr>
        <p:txBody>
          <a:bodyPr/>
          <a:lstStyle/>
          <a:p>
            <a:r>
              <a:rPr lang="en-US" b="1" dirty="0"/>
              <a:t>HTML </a:t>
            </a:r>
            <a:r>
              <a:rPr lang="en-US" b="1" dirty="0" smtClean="0"/>
              <a:t>Lists-ordered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815737"/>
            <a:ext cx="9831387" cy="42323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An ordered list starts with the </a:t>
            </a:r>
            <a:r>
              <a:rPr lang="en-AU" b="1" dirty="0">
                <a:solidFill>
                  <a:schemeClr val="tx1"/>
                </a:solidFill>
              </a:rPr>
              <a:t>&lt;</a:t>
            </a:r>
            <a:r>
              <a:rPr lang="en-AU" b="1" dirty="0" err="1">
                <a:solidFill>
                  <a:schemeClr val="tx1"/>
                </a:solidFill>
              </a:rPr>
              <a:t>ol</a:t>
            </a:r>
            <a:r>
              <a:rPr lang="en-AU" b="1" dirty="0">
                <a:solidFill>
                  <a:schemeClr val="tx1"/>
                </a:solidFill>
              </a:rPr>
              <a:t>&gt;</a:t>
            </a:r>
            <a:r>
              <a:rPr lang="en-AU" dirty="0">
                <a:solidFill>
                  <a:schemeClr val="tx1"/>
                </a:solidFill>
              </a:rPr>
              <a:t> tag. </a:t>
            </a:r>
            <a:endParaRPr lang="en-AU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Each </a:t>
            </a:r>
            <a:r>
              <a:rPr lang="en-AU" dirty="0">
                <a:solidFill>
                  <a:schemeClr val="tx1"/>
                </a:solidFill>
              </a:rPr>
              <a:t>list item starts with the </a:t>
            </a:r>
            <a:r>
              <a:rPr lang="en-AU" b="1" dirty="0">
                <a:solidFill>
                  <a:schemeClr val="tx1"/>
                </a:solidFill>
              </a:rPr>
              <a:t>&lt;li&gt;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smtClean="0">
                <a:solidFill>
                  <a:schemeClr val="tx1"/>
                </a:solidFill>
              </a:rPr>
              <a:t>tag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&lt;ol&gt;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 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 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 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&lt;/ol&gt;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1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5537"/>
            <a:ext cx="10058400" cy="672737"/>
          </a:xfrm>
        </p:spPr>
        <p:txBody>
          <a:bodyPr/>
          <a:lstStyle/>
          <a:p>
            <a:r>
              <a:rPr lang="en-AU" b="1" dirty="0"/>
              <a:t>Ordered HTML Lists - The Type Attribute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520" y="1287417"/>
            <a:ext cx="8535988" cy="1050834"/>
          </a:xfrm>
        </p:spPr>
        <p:txBody>
          <a:bodyPr/>
          <a:lstStyle/>
          <a:p>
            <a:r>
              <a:rPr lang="en-AU" dirty="0"/>
              <a:t>A </a:t>
            </a:r>
            <a:r>
              <a:rPr lang="en-AU" b="1" dirty="0"/>
              <a:t>type</a:t>
            </a:r>
            <a:r>
              <a:rPr lang="en-AU" dirty="0"/>
              <a:t> attribute can be added to an </a:t>
            </a:r>
            <a:r>
              <a:rPr lang="en-AU" b="1" dirty="0"/>
              <a:t>ordered list</a:t>
            </a:r>
            <a:r>
              <a:rPr lang="en-AU" dirty="0"/>
              <a:t>, to define the type of the </a:t>
            </a:r>
            <a:r>
              <a:rPr lang="en-AU" dirty="0" smtClean="0"/>
              <a:t>marker</a:t>
            </a:r>
          </a:p>
          <a:p>
            <a:endParaRPr lang="en-AU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00306022"/>
              </p:ext>
            </p:extLst>
          </p:nvPr>
        </p:nvGraphicFramePr>
        <p:xfrm>
          <a:off x="542108" y="2206171"/>
          <a:ext cx="8534400" cy="3566160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="" xmlns:a16="http://schemas.microsoft.com/office/drawing/2014/main" val="866943635"/>
                    </a:ext>
                  </a:extLst>
                </a:gridCol>
                <a:gridCol w="4267200">
                  <a:extLst>
                    <a:ext uri="{9D8B030D-6E8A-4147-A177-3AD203B41FA5}">
                      <a16:colId xmlns="" xmlns:a16="http://schemas.microsoft.com/office/drawing/2014/main" val="32926051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91881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type="1"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The list items will be numbered with numbers (default)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06051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type="A"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The list items will be numbered with uppercase letters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43785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type="a"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The list items will be numbered with lowercase letters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89057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type="I"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The list items will be numbered with uppercase roman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34642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type="i"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The list items will be numbered with lowercase roman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51420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3854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64177"/>
          </a:xfrm>
        </p:spPr>
        <p:txBody>
          <a:bodyPr/>
          <a:lstStyle/>
          <a:p>
            <a:r>
              <a:rPr lang="en-AU" b="1" dirty="0"/>
              <a:t>Ordered HTML Lists - The Type Attribute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325187"/>
            <a:ext cx="9622381" cy="3971109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&lt;ol type="1"&gt;</a:t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dirty="0" smtClean="0">
                <a:solidFill>
                  <a:schemeClr val="tx1"/>
                </a:solidFill>
              </a:rPr>
              <a:t>  &lt;li&gt;Coffee&lt;/li&gt;</a:t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dirty="0" smtClean="0">
                <a:solidFill>
                  <a:schemeClr val="tx1"/>
                </a:solidFill>
              </a:rPr>
              <a:t>  &lt;li&gt;Tea&lt;/li&gt;</a:t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dirty="0" smtClean="0">
                <a:solidFill>
                  <a:schemeClr val="tx1"/>
                </a:solidFill>
              </a:rPr>
              <a:t>  &lt;li&gt;Milk&lt;/li&gt;</a:t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dirty="0" smtClean="0">
                <a:solidFill>
                  <a:schemeClr val="tx1"/>
                </a:solidFill>
              </a:rPr>
              <a:t>&lt;/ol&gt; </a:t>
            </a:r>
          </a:p>
          <a:p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&lt;ol type="A"&gt;</a:t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dirty="0" smtClean="0">
                <a:solidFill>
                  <a:schemeClr val="tx1"/>
                </a:solidFill>
              </a:rPr>
              <a:t>  &lt;li&gt;Coffee&lt;/li&gt;</a:t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dirty="0" smtClean="0">
                <a:solidFill>
                  <a:schemeClr val="tx1"/>
                </a:solidFill>
              </a:rPr>
              <a:t>  &lt;li&gt;Tea&lt;/li&gt;</a:t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dirty="0" smtClean="0">
                <a:solidFill>
                  <a:schemeClr val="tx1"/>
                </a:solidFill>
              </a:rPr>
              <a:t>  &lt;li&gt;Milk&lt;/li&gt;</a:t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dirty="0" smtClean="0">
                <a:solidFill>
                  <a:schemeClr val="tx1"/>
                </a:solidFill>
              </a:rPr>
              <a:t>&lt;/ol&gt;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426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24097"/>
            <a:ext cx="10058400" cy="594360"/>
          </a:xfrm>
        </p:spPr>
        <p:txBody>
          <a:bodyPr/>
          <a:lstStyle/>
          <a:p>
            <a:r>
              <a:rPr lang="en-US" b="1" dirty="0"/>
              <a:t>HTML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914399"/>
            <a:ext cx="10615160" cy="5498011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>
                <a:solidFill>
                  <a:schemeClr val="tx1"/>
                </a:solidFill>
              </a:rPr>
              <a:t>&lt;</a:t>
            </a:r>
            <a:r>
              <a:rPr lang="en-AU" dirty="0">
                <a:solidFill>
                  <a:schemeClr val="tx1"/>
                </a:solidFill>
              </a:rPr>
              <a:t>html&gt;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&lt;head&gt;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&lt;style&gt;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 err="1">
                <a:solidFill>
                  <a:schemeClr val="tx1"/>
                </a:solidFill>
              </a:rPr>
              <a:t>div.cities</a:t>
            </a:r>
            <a:r>
              <a:rPr lang="en-AU" dirty="0">
                <a:solidFill>
                  <a:schemeClr val="tx1"/>
                </a:solidFill>
              </a:rPr>
              <a:t> {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    </a:t>
            </a:r>
            <a:r>
              <a:rPr lang="en-AU" dirty="0" err="1">
                <a:solidFill>
                  <a:schemeClr val="tx1"/>
                </a:solidFill>
              </a:rPr>
              <a:t>background-color:black</a:t>
            </a:r>
            <a:r>
              <a:rPr lang="en-AU" dirty="0">
                <a:solidFill>
                  <a:schemeClr val="tx1"/>
                </a:solidFill>
              </a:rPr>
              <a:t>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    </a:t>
            </a:r>
            <a:r>
              <a:rPr lang="en-AU" dirty="0" err="1">
                <a:solidFill>
                  <a:schemeClr val="tx1"/>
                </a:solidFill>
              </a:rPr>
              <a:t>color:white</a:t>
            </a:r>
            <a:r>
              <a:rPr lang="en-AU" dirty="0">
                <a:solidFill>
                  <a:schemeClr val="tx1"/>
                </a:solidFill>
              </a:rPr>
              <a:t>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    margin:20px;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    padding:20px;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} 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&lt;/style&gt;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&lt;/head&gt;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&lt;body&gt;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/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&lt;div class="cities"&gt;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&lt;h2&gt;London&lt;/h2&gt;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&lt;p&gt;London is the capital city of England. It is the most populous city in the United Kingdom, with a metropolitan area of over 13 million inhabitants.&lt;/p&gt;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&lt;/div&gt;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/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&lt;div class="cities"&gt;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&lt;h2&gt;Paris&lt;/h2&gt;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&lt;p&gt;Paris is the capital and most populous city of France.&lt;/p&gt;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&lt;/div</a:t>
            </a:r>
            <a:r>
              <a:rPr lang="en-AU" dirty="0" smtClean="0">
                <a:solidFill>
                  <a:schemeClr val="tx1"/>
                </a:solidFill>
              </a:rPr>
              <a:t>&gt;</a:t>
            </a:r>
            <a:r>
              <a:rPr lang="en-AU" dirty="0">
                <a:solidFill>
                  <a:schemeClr val="tx1"/>
                </a:solidFill>
              </a:rPr>
              <a:t/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/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&lt;/body&gt;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&lt;/html&gt;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37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0223"/>
            <a:ext cx="10058400" cy="803366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HTML Layout Using &lt;div&gt; Elements</a:t>
            </a:r>
            <a:br>
              <a:rPr lang="en-AU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59289"/>
            <a:ext cx="10928668" cy="6028894"/>
          </a:xfrm>
        </p:spPr>
        <p:txBody>
          <a:bodyPr>
            <a:normAutofit/>
          </a:bodyPr>
          <a:lstStyle/>
          <a:p>
            <a:r>
              <a:rPr lang="en-AU" dirty="0"/>
              <a:t>The &lt;div&gt; element is often used as a layout tool</a:t>
            </a:r>
          </a:p>
          <a:p>
            <a:r>
              <a:rPr lang="en-AU" dirty="0"/>
              <a:t>&lt;body&gt;</a:t>
            </a:r>
            <a:br>
              <a:rPr lang="en-AU" dirty="0"/>
            </a:br>
            <a:r>
              <a:rPr lang="en-AU" dirty="0" smtClean="0"/>
              <a:t>&lt;</a:t>
            </a:r>
            <a:r>
              <a:rPr lang="en-AU" dirty="0"/>
              <a:t>div id="header"&gt;</a:t>
            </a:r>
            <a:br>
              <a:rPr lang="en-AU" dirty="0"/>
            </a:br>
            <a:r>
              <a:rPr lang="en-AU" dirty="0"/>
              <a:t>&lt;h1&gt;City Gallery&lt;/h1&gt;</a:t>
            </a:r>
            <a:br>
              <a:rPr lang="en-AU" dirty="0"/>
            </a:br>
            <a:r>
              <a:rPr lang="en-AU" dirty="0"/>
              <a:t>&lt;/div&gt;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&lt;div id="</a:t>
            </a:r>
            <a:r>
              <a:rPr lang="en-AU" dirty="0" err="1"/>
              <a:t>nav</a:t>
            </a:r>
            <a:r>
              <a:rPr lang="en-AU" dirty="0"/>
              <a:t>"&gt;</a:t>
            </a:r>
            <a:br>
              <a:rPr lang="en-AU" dirty="0"/>
            </a:br>
            <a:r>
              <a:rPr lang="en-AU" dirty="0"/>
              <a:t>London&lt;</a:t>
            </a:r>
            <a:r>
              <a:rPr lang="en-AU" dirty="0" err="1"/>
              <a:t>br</a:t>
            </a:r>
            <a:r>
              <a:rPr lang="en-AU" dirty="0"/>
              <a:t>&gt;</a:t>
            </a:r>
            <a:br>
              <a:rPr lang="en-AU" dirty="0"/>
            </a:br>
            <a:r>
              <a:rPr lang="en-AU" dirty="0"/>
              <a:t>Paris&lt;</a:t>
            </a:r>
            <a:r>
              <a:rPr lang="en-AU" dirty="0" err="1"/>
              <a:t>br</a:t>
            </a:r>
            <a:r>
              <a:rPr lang="en-AU" dirty="0"/>
              <a:t>&gt;</a:t>
            </a:r>
            <a:br>
              <a:rPr lang="en-AU" dirty="0"/>
            </a:br>
            <a:r>
              <a:rPr lang="en-AU" dirty="0"/>
              <a:t>Tokyo</a:t>
            </a:r>
            <a:br>
              <a:rPr lang="en-AU" dirty="0"/>
            </a:br>
            <a:r>
              <a:rPr lang="en-AU" dirty="0"/>
              <a:t>&lt;/div&gt;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&lt;div id="section"&gt;</a:t>
            </a:r>
            <a:br>
              <a:rPr lang="en-AU" dirty="0"/>
            </a:br>
            <a:r>
              <a:rPr lang="en-AU" dirty="0"/>
              <a:t>&lt;h1&gt;Lahore &lt;/h1&gt;</a:t>
            </a:r>
            <a:br>
              <a:rPr lang="en-AU" dirty="0"/>
            </a:br>
            <a:r>
              <a:rPr lang="en-AU" dirty="0"/>
              <a:t>&lt;</a:t>
            </a:r>
            <a:r>
              <a:rPr lang="en-AU" dirty="0" smtClean="0"/>
              <a:t>p&gt;Lahore is </a:t>
            </a:r>
            <a:r>
              <a:rPr lang="en-AU" dirty="0"/>
              <a:t>the capital city of the province of Punjab, the second largest metropolitan area in Pakistan.&lt;/p&gt;</a:t>
            </a:r>
            <a:br>
              <a:rPr lang="en-AU" dirty="0"/>
            </a:br>
            <a:r>
              <a:rPr lang="en-AU" dirty="0" smtClean="0"/>
              <a:t>&lt;/</a:t>
            </a:r>
            <a:r>
              <a:rPr lang="en-AU" dirty="0"/>
              <a:t>div</a:t>
            </a:r>
            <a:r>
              <a:rPr lang="en-AU" dirty="0" smtClean="0"/>
              <a:t>&gt;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&lt;/body&gt;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19271" y="2173129"/>
          <a:ext cx="3664283" cy="365760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="" xmlns:a16="http://schemas.microsoft.com/office/drawing/2014/main" val="3149160475"/>
                    </a:ext>
                  </a:extLst>
                </a:gridCol>
                <a:gridCol w="3340433">
                  <a:extLst>
                    <a:ext uri="{9D8B030D-6E8A-4147-A177-3AD203B41FA5}">
                      <a16:colId xmlns="" xmlns:a16="http://schemas.microsoft.com/office/drawing/2014/main" val="436282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72189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8752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208314"/>
          </a:xfrm>
        </p:spPr>
        <p:txBody>
          <a:bodyPr/>
          <a:lstStyle/>
          <a:p>
            <a:r>
              <a:rPr lang="en-US" b="1" dirty="0"/>
              <a:t>The HTML &lt;head&gt; Element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894114"/>
            <a:ext cx="10058401" cy="410028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&lt;head&gt; element is a container for metadata (data about data).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HTML metadata is data about the HTML document. Metadata is not displayed.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Metadata typically define document title, styles, links, scripts, and other meta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4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45066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HTML &lt;title&gt; Element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495006"/>
            <a:ext cx="8535988" cy="34993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The &lt;title&gt; element defines the title of the document.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The &lt;title&gt; element is required in all HTML/XHTML documents.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The &lt;title&gt; element: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defines a title in the browser tab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provides a title for the page when it is added to </a:t>
            </a:r>
            <a:r>
              <a:rPr lang="en-AU" dirty="0" smtClean="0">
                <a:solidFill>
                  <a:schemeClr val="tx1"/>
                </a:solidFill>
              </a:rPr>
              <a:t>favourites</a:t>
            </a:r>
            <a:endParaRPr lang="en-AU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displays a title for the page in search engine results</a:t>
            </a:r>
          </a:p>
        </p:txBody>
      </p:sp>
    </p:spTree>
    <p:extLst>
      <p:ext uri="{BB962C8B-B14F-4D97-AF65-F5344CB8AC3E}">
        <p14:creationId xmlns="" xmlns:p14="http://schemas.microsoft.com/office/powerpoint/2010/main" val="96041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html?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325189"/>
            <a:ext cx="9674634" cy="36692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HTML is a </a:t>
            </a:r>
            <a:r>
              <a:rPr lang="en-US" b="1" dirty="0">
                <a:solidFill>
                  <a:schemeClr val="tx1"/>
                </a:solidFill>
              </a:rPr>
              <a:t>markup</a:t>
            </a:r>
            <a:r>
              <a:rPr lang="en-US" dirty="0">
                <a:solidFill>
                  <a:schemeClr val="tx1"/>
                </a:solidFill>
              </a:rPr>
              <a:t> language for </a:t>
            </a:r>
            <a:r>
              <a:rPr lang="en-US" b="1" dirty="0">
                <a:solidFill>
                  <a:schemeClr val="tx1"/>
                </a:solidFill>
              </a:rPr>
              <a:t>describing</a:t>
            </a:r>
            <a:r>
              <a:rPr lang="en-US" dirty="0">
                <a:solidFill>
                  <a:schemeClr val="tx1"/>
                </a:solidFill>
              </a:rPr>
              <a:t> web documents (web pages).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HTML stands for </a:t>
            </a:r>
            <a:r>
              <a:rPr lang="en-US" b="1" dirty="0"/>
              <a:t>H</a:t>
            </a:r>
            <a:r>
              <a:rPr lang="en-US" dirty="0"/>
              <a:t>yper </a:t>
            </a:r>
            <a:r>
              <a:rPr lang="en-US" b="1" dirty="0"/>
              <a:t>T</a:t>
            </a:r>
            <a:r>
              <a:rPr lang="en-US" dirty="0"/>
              <a:t>ext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 markup language is a set of </a:t>
            </a:r>
            <a:r>
              <a:rPr lang="en-US" b="1" dirty="0"/>
              <a:t>markup tags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HTML documents are described by </a:t>
            </a:r>
            <a:r>
              <a:rPr lang="en-US" b="1" dirty="0"/>
              <a:t>HTML tags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Each HTML tag </a:t>
            </a:r>
            <a:r>
              <a:rPr lang="en-US" b="1" dirty="0"/>
              <a:t>describes</a:t>
            </a:r>
            <a:r>
              <a:rPr lang="en-US" dirty="0"/>
              <a:t> different document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750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999309"/>
          </a:xfrm>
        </p:spPr>
        <p:txBody>
          <a:bodyPr/>
          <a:lstStyle/>
          <a:p>
            <a:r>
              <a:rPr lang="en-US" b="1" dirty="0"/>
              <a:t>The HTML &lt;meta&gt; Element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338251"/>
            <a:ext cx="8535988" cy="365614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The &lt;meta&gt; element is used to specify page description, keywords, author, and other metadata.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Metadata is used by browsers (how to display content), by search engines (keywords), and other web </a:t>
            </a:r>
            <a:r>
              <a:rPr lang="en-AU" dirty="0" smtClean="0">
                <a:solidFill>
                  <a:schemeClr val="tx1"/>
                </a:solidFill>
              </a:rPr>
              <a:t>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&lt;meta name="keywords" content="HTML, CSS, XML, XHTML, JavaScript"&gt;</a:t>
            </a:r>
            <a:endParaRPr lang="en-AU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706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26141"/>
          </a:xfrm>
        </p:spPr>
        <p:txBody>
          <a:bodyPr/>
          <a:lstStyle/>
          <a:p>
            <a:r>
              <a:rPr lang="en-AU" dirty="0" smtClean="0"/>
              <a:t>Html 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070847"/>
            <a:ext cx="9777600" cy="392355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HTML forms are used to collect user </a:t>
            </a:r>
            <a:r>
              <a:rPr lang="en-AU" dirty="0" smtClean="0">
                <a:solidFill>
                  <a:schemeClr val="tx1"/>
                </a:solidFill>
              </a:rPr>
              <a:t>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HTML forms contain </a:t>
            </a:r>
            <a:r>
              <a:rPr lang="en-AU" b="1" dirty="0">
                <a:solidFill>
                  <a:schemeClr val="tx1"/>
                </a:solidFill>
              </a:rPr>
              <a:t>form </a:t>
            </a:r>
            <a:r>
              <a:rPr lang="en-AU" b="1" dirty="0" smtClean="0">
                <a:solidFill>
                  <a:schemeClr val="tx1"/>
                </a:solidFill>
              </a:rPr>
              <a:t>elements</a:t>
            </a:r>
          </a:p>
          <a:p>
            <a:endParaRPr lang="en-AU" b="1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&lt;form&gt;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  First name:&lt;</a:t>
            </a:r>
            <a:r>
              <a:rPr lang="en-AU" dirty="0" err="1">
                <a:solidFill>
                  <a:schemeClr val="tx1"/>
                </a:solidFill>
              </a:rPr>
              <a:t>br</a:t>
            </a:r>
            <a:r>
              <a:rPr lang="en-AU" dirty="0">
                <a:solidFill>
                  <a:schemeClr val="tx1"/>
                </a:solidFill>
              </a:rPr>
              <a:t>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  &lt;input type="text" name="</a:t>
            </a:r>
            <a:r>
              <a:rPr lang="en-AU" dirty="0" err="1">
                <a:solidFill>
                  <a:schemeClr val="tx1"/>
                </a:solidFill>
              </a:rPr>
              <a:t>firstname</a:t>
            </a:r>
            <a:r>
              <a:rPr lang="en-AU" dirty="0">
                <a:solidFill>
                  <a:schemeClr val="tx1"/>
                </a:solidFill>
              </a:rPr>
              <a:t>"&gt;&lt;</a:t>
            </a:r>
            <a:r>
              <a:rPr lang="en-AU" dirty="0" err="1">
                <a:solidFill>
                  <a:schemeClr val="tx1"/>
                </a:solidFill>
              </a:rPr>
              <a:t>br</a:t>
            </a:r>
            <a:r>
              <a:rPr lang="en-AU" dirty="0">
                <a:solidFill>
                  <a:schemeClr val="tx1"/>
                </a:solidFill>
              </a:rPr>
              <a:t>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  Last name:&lt;</a:t>
            </a:r>
            <a:r>
              <a:rPr lang="en-AU" dirty="0" err="1">
                <a:solidFill>
                  <a:schemeClr val="tx1"/>
                </a:solidFill>
              </a:rPr>
              <a:t>br</a:t>
            </a:r>
            <a:r>
              <a:rPr lang="en-AU" dirty="0">
                <a:solidFill>
                  <a:schemeClr val="tx1"/>
                </a:solidFill>
              </a:rPr>
              <a:t>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  &lt;input type="text" name="</a:t>
            </a:r>
            <a:r>
              <a:rPr lang="en-AU" dirty="0" err="1">
                <a:solidFill>
                  <a:schemeClr val="tx1"/>
                </a:solidFill>
              </a:rPr>
              <a:t>lastname</a:t>
            </a:r>
            <a:r>
              <a:rPr lang="en-AU" dirty="0">
                <a:solidFill>
                  <a:schemeClr val="tx1"/>
                </a:solidFill>
              </a:rPr>
              <a:t>"&gt;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&lt;/form&gt;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327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93376"/>
          </a:xfrm>
        </p:spPr>
        <p:txBody>
          <a:bodyPr/>
          <a:lstStyle/>
          <a:p>
            <a:r>
              <a:rPr lang="en-AU" dirty="0" smtClean="0"/>
              <a:t>Radio button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2030506"/>
            <a:ext cx="10058401" cy="3963894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chemeClr val="tx1"/>
                </a:solidFill>
              </a:rPr>
              <a:t>&lt;input type="radio"&gt;</a:t>
            </a:r>
            <a:r>
              <a:rPr lang="en-AU" dirty="0">
                <a:solidFill>
                  <a:schemeClr val="tx1"/>
                </a:solidFill>
              </a:rPr>
              <a:t> defines a </a:t>
            </a:r>
            <a:r>
              <a:rPr lang="en-AU" b="1" dirty="0">
                <a:solidFill>
                  <a:schemeClr val="tx1"/>
                </a:solidFill>
              </a:rPr>
              <a:t>radio button</a:t>
            </a:r>
            <a:r>
              <a:rPr lang="en-AU" dirty="0">
                <a:solidFill>
                  <a:schemeClr val="tx1"/>
                </a:solidFill>
              </a:rPr>
              <a:t>.</a:t>
            </a:r>
          </a:p>
          <a:p>
            <a:r>
              <a:rPr lang="en-AU" dirty="0">
                <a:solidFill>
                  <a:schemeClr val="tx1"/>
                </a:solidFill>
              </a:rPr>
              <a:t>Radio buttons let a user select ONE of a limited number of choices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form&gt;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&lt;input type="radio" name="gender" value="male" checked&gt; Male&lt;</a:t>
            </a:r>
            <a:r>
              <a:rPr lang="en-US" dirty="0" err="1">
                <a:solidFill>
                  <a:schemeClr val="tx1"/>
                </a:solidFill>
              </a:rPr>
              <a:t>br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&lt;input type="radio" name="gender" value="female"&gt; Female&lt;</a:t>
            </a:r>
            <a:r>
              <a:rPr lang="en-US" dirty="0" err="1">
                <a:solidFill>
                  <a:schemeClr val="tx1"/>
                </a:solidFill>
              </a:rPr>
              <a:t>br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&lt;/form&gt;</a:t>
            </a:r>
          </a:p>
        </p:txBody>
      </p:sp>
    </p:spTree>
    <p:extLst>
      <p:ext uri="{BB962C8B-B14F-4D97-AF65-F5344CB8AC3E}">
        <p14:creationId xmlns="" xmlns:p14="http://schemas.microsoft.com/office/powerpoint/2010/main" val="19090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57822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Submit Button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2097740"/>
            <a:ext cx="10154116" cy="4101353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chemeClr val="tx1"/>
                </a:solidFill>
              </a:rPr>
              <a:t>&lt;input type="submit"&gt;</a:t>
            </a:r>
            <a:r>
              <a:rPr lang="en-AU" dirty="0">
                <a:solidFill>
                  <a:schemeClr val="tx1"/>
                </a:solidFill>
              </a:rPr>
              <a:t> defines a button for </a:t>
            </a:r>
            <a:r>
              <a:rPr lang="en-AU" b="1" dirty="0">
                <a:solidFill>
                  <a:schemeClr val="tx1"/>
                </a:solidFill>
              </a:rPr>
              <a:t>submitting</a:t>
            </a:r>
            <a:r>
              <a:rPr lang="en-AU" dirty="0">
                <a:solidFill>
                  <a:schemeClr val="tx1"/>
                </a:solidFill>
              </a:rPr>
              <a:t> a form to a </a:t>
            </a:r>
            <a:r>
              <a:rPr lang="en-AU" b="1" dirty="0" smtClean="0">
                <a:solidFill>
                  <a:schemeClr val="tx1"/>
                </a:solidFill>
              </a:rPr>
              <a:t>form-handler</a:t>
            </a:r>
          </a:p>
          <a:p>
            <a:endParaRPr lang="en-AU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&lt;form action="</a:t>
            </a:r>
            <a:r>
              <a:rPr lang="en-US" dirty="0" err="1">
                <a:solidFill>
                  <a:schemeClr val="tx1"/>
                </a:solidFill>
              </a:rPr>
              <a:t>action_page.php</a:t>
            </a:r>
            <a:r>
              <a:rPr lang="en-US" dirty="0">
                <a:solidFill>
                  <a:schemeClr val="tx1"/>
                </a:solidFill>
              </a:rPr>
              <a:t>"&gt;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First name:&lt;</a:t>
            </a:r>
            <a:r>
              <a:rPr lang="en-US" dirty="0" err="1">
                <a:solidFill>
                  <a:schemeClr val="tx1"/>
                </a:solidFill>
              </a:rPr>
              <a:t>br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&lt;input type="text" name="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 value="Mickey"&gt;&lt;</a:t>
            </a:r>
            <a:r>
              <a:rPr lang="en-US" dirty="0" err="1">
                <a:solidFill>
                  <a:schemeClr val="tx1"/>
                </a:solidFill>
              </a:rPr>
              <a:t>br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Last name:&lt;</a:t>
            </a:r>
            <a:r>
              <a:rPr lang="en-US" dirty="0" err="1">
                <a:solidFill>
                  <a:schemeClr val="tx1"/>
                </a:solidFill>
              </a:rPr>
              <a:t>br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&lt;input type="text" name="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 value="Mouse"&gt;&lt;</a:t>
            </a:r>
            <a:r>
              <a:rPr lang="en-US" dirty="0" err="1">
                <a:solidFill>
                  <a:schemeClr val="tx1"/>
                </a:solidFill>
              </a:rPr>
              <a:t>br</a:t>
            </a:r>
            <a:r>
              <a:rPr lang="en-US" dirty="0">
                <a:solidFill>
                  <a:schemeClr val="tx1"/>
                </a:solidFill>
              </a:rPr>
              <a:t>&gt;&lt;</a:t>
            </a:r>
            <a:r>
              <a:rPr lang="en-US" dirty="0" err="1">
                <a:solidFill>
                  <a:schemeClr val="tx1"/>
                </a:solidFill>
              </a:rPr>
              <a:t>br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&lt;input type="submit" value="Submit"&gt;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&lt;/form&gt;</a:t>
            </a:r>
          </a:p>
        </p:txBody>
      </p:sp>
    </p:spTree>
    <p:extLst>
      <p:ext uri="{BB962C8B-B14F-4D97-AF65-F5344CB8AC3E}">
        <p14:creationId xmlns="" xmlns:p14="http://schemas.microsoft.com/office/powerpoint/2010/main" val="10128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53035"/>
          </a:xfrm>
        </p:spPr>
        <p:txBody>
          <a:bodyPr/>
          <a:lstStyle/>
          <a:p>
            <a:r>
              <a:rPr lang="en-US" b="1" dirty="0"/>
              <a:t>The Method Attribute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909482"/>
            <a:ext cx="10423059" cy="4084918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The </a:t>
            </a:r>
            <a:r>
              <a:rPr lang="en-AU" b="1" dirty="0">
                <a:solidFill>
                  <a:schemeClr val="tx1"/>
                </a:solidFill>
              </a:rPr>
              <a:t>method attribute</a:t>
            </a:r>
            <a:r>
              <a:rPr lang="en-AU" dirty="0">
                <a:solidFill>
                  <a:schemeClr val="tx1"/>
                </a:solidFill>
              </a:rPr>
              <a:t> specifies the HTTP method (</a:t>
            </a:r>
            <a:r>
              <a:rPr lang="en-AU" b="1" dirty="0">
                <a:solidFill>
                  <a:schemeClr val="tx1"/>
                </a:solidFill>
              </a:rPr>
              <a:t>GET </a:t>
            </a:r>
            <a:r>
              <a:rPr lang="en-AU" dirty="0">
                <a:solidFill>
                  <a:schemeClr val="tx1"/>
                </a:solidFill>
              </a:rPr>
              <a:t>or </a:t>
            </a:r>
            <a:r>
              <a:rPr lang="en-AU" b="1" dirty="0">
                <a:solidFill>
                  <a:schemeClr val="tx1"/>
                </a:solidFill>
              </a:rPr>
              <a:t>POST</a:t>
            </a:r>
            <a:r>
              <a:rPr lang="en-AU" dirty="0">
                <a:solidFill>
                  <a:schemeClr val="tx1"/>
                </a:solidFill>
              </a:rPr>
              <a:t>) to be used when submitting the </a:t>
            </a:r>
            <a:r>
              <a:rPr lang="en-AU" dirty="0" smtClean="0">
                <a:solidFill>
                  <a:schemeClr val="tx1"/>
                </a:solidFill>
              </a:rPr>
              <a:t>forms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&lt;form action="</a:t>
            </a:r>
            <a:r>
              <a:rPr lang="en-AU" dirty="0" err="1">
                <a:solidFill>
                  <a:schemeClr val="tx1"/>
                </a:solidFill>
              </a:rPr>
              <a:t>action_page.php</a:t>
            </a:r>
            <a:r>
              <a:rPr lang="en-AU" dirty="0">
                <a:solidFill>
                  <a:schemeClr val="tx1"/>
                </a:solidFill>
              </a:rPr>
              <a:t>" </a:t>
            </a:r>
            <a:r>
              <a:rPr lang="en-AU" b="1" dirty="0">
                <a:solidFill>
                  <a:schemeClr val="tx1"/>
                </a:solidFill>
              </a:rPr>
              <a:t>method="get</a:t>
            </a:r>
            <a:r>
              <a:rPr lang="en-AU" b="1" dirty="0" smtClean="0">
                <a:solidFill>
                  <a:schemeClr val="tx1"/>
                </a:solidFill>
              </a:rPr>
              <a:t>"</a:t>
            </a:r>
            <a:r>
              <a:rPr lang="en-AU" dirty="0" smtClean="0">
                <a:solidFill>
                  <a:schemeClr val="tx1"/>
                </a:solidFill>
              </a:rPr>
              <a:t>&gt;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&lt;form action="</a:t>
            </a:r>
            <a:r>
              <a:rPr lang="en-US" dirty="0" err="1">
                <a:solidFill>
                  <a:schemeClr val="tx1"/>
                </a:solidFill>
              </a:rPr>
              <a:t>action_page.php</a:t>
            </a:r>
            <a:r>
              <a:rPr lang="en-US" dirty="0">
                <a:solidFill>
                  <a:schemeClr val="tx1"/>
                </a:solidFill>
              </a:rPr>
              <a:t>" </a:t>
            </a:r>
            <a:r>
              <a:rPr lang="en-US" b="1" dirty="0">
                <a:solidFill>
                  <a:schemeClr val="tx1"/>
                </a:solidFill>
              </a:rPr>
              <a:t>method="post"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="" xmlns:p14="http://schemas.microsoft.com/office/powerpoint/2010/main" val="272330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12694"/>
          </a:xfrm>
        </p:spPr>
        <p:txBody>
          <a:bodyPr/>
          <a:lstStyle/>
          <a:p>
            <a:r>
              <a:rPr lang="en-AU" dirty="0" smtClean="0"/>
              <a:t>Input types in html5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2474259"/>
            <a:ext cx="3860895" cy="352014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err="1">
                <a:solidFill>
                  <a:schemeClr val="tx1"/>
                </a:solidFill>
              </a:rPr>
              <a:t>color</a:t>
            </a:r>
            <a:endParaRPr lang="en-AU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err="1">
                <a:solidFill>
                  <a:schemeClr val="tx1"/>
                </a:solidFill>
              </a:rPr>
              <a:t>datetime</a:t>
            </a:r>
            <a:endParaRPr lang="en-AU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err="1">
                <a:solidFill>
                  <a:schemeClr val="tx1"/>
                </a:solidFill>
              </a:rPr>
              <a:t>datetime</a:t>
            </a:r>
            <a:r>
              <a:rPr lang="en-AU" dirty="0">
                <a:solidFill>
                  <a:schemeClr val="tx1"/>
                </a:solidFill>
              </a:rPr>
              <a:t>-local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email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month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02941" y="2474259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err="1"/>
              <a:t>tel</a:t>
            </a:r>
            <a:endParaRPr lang="en-A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err="1"/>
              <a:t>url</a:t>
            </a:r>
            <a:endParaRPr lang="en-A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week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237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7137" y="2437510"/>
            <a:ext cx="35012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000" dirty="0" smtClean="0"/>
              <a:t>QUESTIONS ? 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82133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10058400" cy="920931"/>
          </a:xfrm>
        </p:spPr>
        <p:txBody>
          <a:bodyPr/>
          <a:lstStyle/>
          <a:p>
            <a:r>
              <a:rPr lang="en-AU" dirty="0" smtClean="0"/>
              <a:t>Html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110343"/>
            <a:ext cx="11137673" cy="475487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AU" dirty="0">
                <a:solidFill>
                  <a:schemeClr val="tx1"/>
                </a:solidFill>
              </a:rPr>
              <a:t>&lt;html&gt;</a:t>
            </a:r>
          </a:p>
          <a:p>
            <a:r>
              <a:rPr lang="en-AU" dirty="0">
                <a:solidFill>
                  <a:schemeClr val="tx1"/>
                </a:solidFill>
              </a:rPr>
              <a:t>&lt;body&gt;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&lt;h1&gt;My First Heading&lt;/h1&gt;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&lt;p&gt;My first paragraph.&lt;/p&gt;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&lt;/body&gt;</a:t>
            </a:r>
          </a:p>
          <a:p>
            <a:r>
              <a:rPr lang="en-AU" dirty="0">
                <a:solidFill>
                  <a:schemeClr val="tx1"/>
                </a:solidFill>
              </a:rPr>
              <a:t>&lt;/html&gt;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440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20486"/>
          </a:xfrm>
        </p:spPr>
        <p:txBody>
          <a:bodyPr/>
          <a:lstStyle/>
          <a:p>
            <a:r>
              <a:rPr lang="en-AU" dirty="0"/>
              <a:t>Html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606731"/>
            <a:ext cx="10058400" cy="478100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HTML headings are defined with the </a:t>
            </a:r>
            <a:r>
              <a:rPr lang="en-AU" b="1" dirty="0">
                <a:solidFill>
                  <a:schemeClr val="tx1"/>
                </a:solidFill>
              </a:rPr>
              <a:t>&lt;h1&gt;</a:t>
            </a:r>
            <a:r>
              <a:rPr lang="en-AU" dirty="0">
                <a:solidFill>
                  <a:schemeClr val="tx1"/>
                </a:solidFill>
              </a:rPr>
              <a:t> to </a:t>
            </a:r>
            <a:r>
              <a:rPr lang="en-AU" b="1" dirty="0">
                <a:solidFill>
                  <a:schemeClr val="tx1"/>
                </a:solidFill>
              </a:rPr>
              <a:t>&lt;h6&gt;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smtClean="0">
                <a:solidFill>
                  <a:schemeClr val="tx1"/>
                </a:solidFill>
              </a:rPr>
              <a:t>tags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HTML paragraphs </a:t>
            </a:r>
            <a:r>
              <a:rPr lang="en-AU" dirty="0" smtClean="0">
                <a:solidFill>
                  <a:schemeClr val="tx1"/>
                </a:solidFill>
              </a:rPr>
              <a:t>are </a:t>
            </a:r>
            <a:r>
              <a:rPr lang="en-AU" dirty="0">
                <a:solidFill>
                  <a:schemeClr val="tx1"/>
                </a:solidFill>
              </a:rPr>
              <a:t>defined with the </a:t>
            </a:r>
            <a:r>
              <a:rPr lang="en-AU" b="1" dirty="0">
                <a:solidFill>
                  <a:schemeClr val="tx1"/>
                </a:solidFill>
              </a:rPr>
              <a:t>&lt;p&gt;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smtClean="0">
                <a:solidFill>
                  <a:schemeClr val="tx1"/>
                </a:solidFill>
              </a:rPr>
              <a:t>tag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HTML links are defined with the </a:t>
            </a:r>
            <a:r>
              <a:rPr lang="en-AU" b="1" dirty="0">
                <a:solidFill>
                  <a:schemeClr val="tx1"/>
                </a:solidFill>
              </a:rPr>
              <a:t>&lt;a&gt;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smtClean="0">
                <a:solidFill>
                  <a:schemeClr val="tx1"/>
                </a:solidFill>
              </a:rPr>
              <a:t>tag</a:t>
            </a:r>
          </a:p>
          <a:p>
            <a:r>
              <a:rPr lang="en-AU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&lt;a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="http://www.w3schools.com"&gt;This is a link&lt;/a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HTML images are defined with the </a:t>
            </a:r>
            <a:r>
              <a:rPr lang="en-AU" b="1" dirty="0">
                <a:solidFill>
                  <a:schemeClr val="tx1"/>
                </a:solidFill>
              </a:rPr>
              <a:t>&lt;</a:t>
            </a:r>
            <a:r>
              <a:rPr lang="en-AU" b="1" dirty="0" err="1">
                <a:solidFill>
                  <a:schemeClr val="tx1"/>
                </a:solidFill>
              </a:rPr>
              <a:t>img</a:t>
            </a:r>
            <a:r>
              <a:rPr lang="en-AU" b="1" dirty="0">
                <a:solidFill>
                  <a:schemeClr val="tx1"/>
                </a:solidFill>
              </a:rPr>
              <a:t>&gt;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smtClean="0">
                <a:solidFill>
                  <a:schemeClr val="tx1"/>
                </a:solidFill>
              </a:rPr>
              <a:t>tag</a:t>
            </a:r>
          </a:p>
          <a:p>
            <a:r>
              <a:rPr lang="en-AU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="w3schools.jpg" alt="W3Schools.com" width="104" height="142"&gt;</a:t>
            </a:r>
          </a:p>
        </p:txBody>
      </p:sp>
    </p:spTree>
    <p:extLst>
      <p:ext uri="{BB962C8B-B14F-4D97-AF65-F5344CB8AC3E}">
        <p14:creationId xmlns="" xmlns:p14="http://schemas.microsoft.com/office/powerpoint/2010/main" val="9043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94806"/>
          </a:xfrm>
        </p:spPr>
        <p:txBody>
          <a:bodyPr/>
          <a:lstStyle/>
          <a:p>
            <a:r>
              <a:rPr lang="en-US" b="1" dirty="0"/>
              <a:t>HTML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2299063"/>
            <a:ext cx="10058400" cy="39057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tagname</a:t>
            </a:r>
            <a:r>
              <a:rPr lang="en-US" dirty="0">
                <a:solidFill>
                  <a:schemeClr val="tx1"/>
                </a:solidFill>
              </a:rPr>
              <a:t>&gt;content&lt;/</a:t>
            </a:r>
            <a:r>
              <a:rPr lang="en-US" dirty="0" err="1">
                <a:solidFill>
                  <a:schemeClr val="tx1"/>
                </a:solidFill>
              </a:rPr>
              <a:t>tagname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		&lt;</a:t>
            </a:r>
            <a:r>
              <a:rPr lang="en-AU" dirty="0">
                <a:solidFill>
                  <a:schemeClr val="tx1"/>
                </a:solidFill>
              </a:rPr>
              <a:t>p&gt;My first HTML paragraph.&lt;/p</a:t>
            </a:r>
            <a:r>
              <a:rPr lang="en-AU" dirty="0" smtClean="0">
                <a:solidFill>
                  <a:schemeClr val="tx1"/>
                </a:solidFill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HTML elements can be nested (elements can contain elements).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All HTML documents consist of nested HTML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69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025434"/>
          </a:xfrm>
        </p:spPr>
        <p:txBody>
          <a:bodyPr/>
          <a:lstStyle/>
          <a:p>
            <a:r>
              <a:rPr lang="en-US" b="1" dirty="0"/>
              <a:t>HTML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502229"/>
            <a:ext cx="9491754" cy="44921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HTML elements can have </a:t>
            </a:r>
            <a:r>
              <a:rPr lang="en-AU" b="1" dirty="0">
                <a:solidFill>
                  <a:schemeClr val="tx1"/>
                </a:solidFill>
              </a:rPr>
              <a:t>attributes</a:t>
            </a:r>
            <a:endParaRPr lang="en-AU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Attributes provide </a:t>
            </a:r>
            <a:r>
              <a:rPr lang="en-AU" b="1" dirty="0">
                <a:solidFill>
                  <a:schemeClr val="tx1"/>
                </a:solidFill>
              </a:rPr>
              <a:t>additional information</a:t>
            </a:r>
            <a:r>
              <a:rPr lang="en-AU" dirty="0">
                <a:solidFill>
                  <a:schemeClr val="tx1"/>
                </a:solidFill>
              </a:rPr>
              <a:t> about an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Attributes are always specified in </a:t>
            </a:r>
            <a:r>
              <a:rPr lang="en-AU" b="1" dirty="0">
                <a:solidFill>
                  <a:schemeClr val="tx1"/>
                </a:solidFill>
              </a:rPr>
              <a:t>the start tag</a:t>
            </a:r>
            <a:endParaRPr lang="en-AU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Attributes come in name/value pairs like: </a:t>
            </a:r>
            <a:r>
              <a:rPr lang="en-AU" b="1" dirty="0">
                <a:solidFill>
                  <a:schemeClr val="tx1"/>
                </a:solidFill>
              </a:rPr>
              <a:t>name="value"</a:t>
            </a:r>
            <a:endParaRPr lang="en-AU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10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title Attribute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2403566"/>
            <a:ext cx="8930051" cy="3590834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&lt;p title="About W3Schools"&gt;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W3Schools is a web developer's site.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It provides tutorials and references covering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many aspects of web programming,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including HTML, CSS, JavaScript, XML, SQL, PHP, ASP, etc.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&lt;/p&gt;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77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href</a:t>
            </a:r>
            <a:r>
              <a:rPr lang="en-US" b="1" dirty="0"/>
              <a:t> Attribute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2965269"/>
            <a:ext cx="8535988" cy="1879600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HTML links are defined with the </a:t>
            </a:r>
            <a:r>
              <a:rPr lang="en-AU" b="1" dirty="0">
                <a:solidFill>
                  <a:schemeClr val="tx1"/>
                </a:solidFill>
              </a:rPr>
              <a:t>&lt;a&gt;</a:t>
            </a:r>
            <a:r>
              <a:rPr lang="en-AU" dirty="0">
                <a:solidFill>
                  <a:schemeClr val="tx1"/>
                </a:solidFill>
              </a:rPr>
              <a:t> tag. The link address is specified in the </a:t>
            </a:r>
            <a:r>
              <a:rPr lang="en-AU" b="1" dirty="0" err="1">
                <a:solidFill>
                  <a:schemeClr val="tx1"/>
                </a:solidFill>
              </a:rPr>
              <a:t>href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smtClean="0">
                <a:solidFill>
                  <a:schemeClr val="tx1"/>
                </a:solidFill>
              </a:rPr>
              <a:t>attribute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&lt;a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="http://www.w3schools.com"&gt;This is a link&lt;/a&gt; </a:t>
            </a:r>
          </a:p>
        </p:txBody>
      </p:sp>
    </p:spTree>
    <p:extLst>
      <p:ext uri="{BB962C8B-B14F-4D97-AF65-F5344CB8AC3E}">
        <p14:creationId xmlns="" xmlns:p14="http://schemas.microsoft.com/office/powerpoint/2010/main" val="427059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94806"/>
          </a:xfrm>
        </p:spPr>
        <p:txBody>
          <a:bodyPr/>
          <a:lstStyle/>
          <a:p>
            <a:r>
              <a:rPr lang="en-US" b="1" dirty="0"/>
              <a:t>Size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076994"/>
            <a:ext cx="10262462" cy="3917406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HTML images are defined with the </a:t>
            </a:r>
            <a:r>
              <a:rPr lang="en-AU" b="1" dirty="0">
                <a:solidFill>
                  <a:schemeClr val="tx1"/>
                </a:solidFill>
              </a:rPr>
              <a:t>&lt;</a:t>
            </a:r>
            <a:r>
              <a:rPr lang="en-AU" b="1" dirty="0" err="1">
                <a:solidFill>
                  <a:schemeClr val="tx1"/>
                </a:solidFill>
              </a:rPr>
              <a:t>img</a:t>
            </a:r>
            <a:r>
              <a:rPr lang="en-AU" b="1" dirty="0">
                <a:solidFill>
                  <a:schemeClr val="tx1"/>
                </a:solidFill>
              </a:rPr>
              <a:t>&gt;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smtClean="0">
                <a:solidFill>
                  <a:schemeClr val="tx1"/>
                </a:solidFill>
              </a:rPr>
              <a:t>tag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The filename of the source (</a:t>
            </a:r>
            <a:r>
              <a:rPr lang="en-AU" b="1" dirty="0" err="1">
                <a:solidFill>
                  <a:schemeClr val="tx1"/>
                </a:solidFill>
              </a:rPr>
              <a:t>src</a:t>
            </a:r>
            <a:r>
              <a:rPr lang="en-AU" dirty="0">
                <a:solidFill>
                  <a:schemeClr val="tx1"/>
                </a:solidFill>
              </a:rPr>
              <a:t>), and the size of the image (</a:t>
            </a:r>
            <a:r>
              <a:rPr lang="en-AU" b="1" dirty="0">
                <a:solidFill>
                  <a:schemeClr val="tx1"/>
                </a:solidFill>
              </a:rPr>
              <a:t>width</a:t>
            </a:r>
            <a:r>
              <a:rPr lang="en-AU" dirty="0">
                <a:solidFill>
                  <a:schemeClr val="tx1"/>
                </a:solidFill>
              </a:rPr>
              <a:t> and </a:t>
            </a:r>
            <a:r>
              <a:rPr lang="en-AU" b="1" dirty="0">
                <a:solidFill>
                  <a:schemeClr val="tx1"/>
                </a:solidFill>
              </a:rPr>
              <a:t>height</a:t>
            </a:r>
            <a:r>
              <a:rPr lang="en-AU" dirty="0">
                <a:solidFill>
                  <a:schemeClr val="tx1"/>
                </a:solidFill>
              </a:rPr>
              <a:t>) are all provided as </a:t>
            </a:r>
            <a:r>
              <a:rPr lang="en-AU" b="1" dirty="0" smtClean="0">
                <a:solidFill>
                  <a:schemeClr val="tx1"/>
                </a:solidFill>
              </a:rPr>
              <a:t>attributes</a:t>
            </a:r>
          </a:p>
          <a:p>
            <a:endParaRPr lang="en-AU" b="1" dirty="0" smtClean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&lt;</a:t>
            </a:r>
            <a:r>
              <a:rPr lang="en-AU" dirty="0" err="1">
                <a:solidFill>
                  <a:schemeClr val="tx1"/>
                </a:solidFill>
              </a:rPr>
              <a:t>img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src</a:t>
            </a:r>
            <a:r>
              <a:rPr lang="en-AU" dirty="0">
                <a:solidFill>
                  <a:schemeClr val="tx1"/>
                </a:solidFill>
              </a:rPr>
              <a:t>="w3schools.jpg" width="104" height="142"&gt;</a:t>
            </a:r>
            <a:endParaRPr lang="en-AU" b="1" dirty="0">
              <a:solidFill>
                <a:schemeClr val="tx1"/>
              </a:solidFill>
            </a:endParaRPr>
          </a:p>
          <a:p>
            <a:endParaRPr lang="en-A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024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983</TotalTime>
  <Words>820</Words>
  <Application>Microsoft Office PowerPoint</Application>
  <PresentationFormat>Custom</PresentationFormat>
  <Paragraphs>142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Slice</vt:lpstr>
      <vt:lpstr>Html </vt:lpstr>
      <vt:lpstr>What is html?</vt:lpstr>
      <vt:lpstr>Html basics</vt:lpstr>
      <vt:lpstr>Html basics</vt:lpstr>
      <vt:lpstr>HTML Elements</vt:lpstr>
      <vt:lpstr>HTML Attributes</vt:lpstr>
      <vt:lpstr>The title Attribute</vt:lpstr>
      <vt:lpstr>The href Attribute</vt:lpstr>
      <vt:lpstr>Size Attributes</vt:lpstr>
      <vt:lpstr>HTML Table </vt:lpstr>
      <vt:lpstr>Html table </vt:lpstr>
      <vt:lpstr>HTML Lists</vt:lpstr>
      <vt:lpstr>HTML Lists-ordered </vt:lpstr>
      <vt:lpstr>Ordered HTML Lists - The Type Attribute</vt:lpstr>
      <vt:lpstr>Ordered HTML Lists - The Type Attribute</vt:lpstr>
      <vt:lpstr>HTML Classes</vt:lpstr>
      <vt:lpstr>HTML Layout Using &lt;div&gt; Elements </vt:lpstr>
      <vt:lpstr>The HTML &lt;head&gt; Element</vt:lpstr>
      <vt:lpstr>The HTML &lt;title&gt; Element</vt:lpstr>
      <vt:lpstr>The HTML &lt;meta&gt; Element</vt:lpstr>
      <vt:lpstr>Html form</vt:lpstr>
      <vt:lpstr>Radio button</vt:lpstr>
      <vt:lpstr>The Submit Button</vt:lpstr>
      <vt:lpstr>The Method Attribute</vt:lpstr>
      <vt:lpstr>Input types in html5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</dc:title>
  <dc:creator>waqar Yar</dc:creator>
  <cp:lastModifiedBy>waqar.yar</cp:lastModifiedBy>
  <cp:revision>22</cp:revision>
  <dcterms:created xsi:type="dcterms:W3CDTF">2016-01-19T11:14:13Z</dcterms:created>
  <dcterms:modified xsi:type="dcterms:W3CDTF">2017-08-17T08:52:24Z</dcterms:modified>
</cp:coreProperties>
</file>