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6075" y="424541"/>
            <a:ext cx="8001000" cy="2971801"/>
          </a:xfrm>
        </p:spPr>
        <p:txBody>
          <a:bodyPr/>
          <a:lstStyle/>
          <a:p>
            <a:r>
              <a:rPr lang="en-AU" dirty="0" smtClean="0"/>
              <a:t>Dom &amp; java script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98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59674"/>
          </a:xfrm>
        </p:spPr>
        <p:txBody>
          <a:bodyPr/>
          <a:lstStyle/>
          <a:p>
            <a:r>
              <a:rPr lang="en-US" b="1" dirty="0" smtClean="0"/>
              <a:t>Change values of elements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94981"/>
              </p:ext>
            </p:extLst>
          </p:nvPr>
        </p:nvGraphicFramePr>
        <p:xfrm>
          <a:off x="684213" y="2455517"/>
          <a:ext cx="8534400" cy="2926080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2952191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466334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30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 err="1"/>
                        <a:t>element</a:t>
                      </a:r>
                      <a:r>
                        <a:rPr lang="en-US" dirty="0" err="1"/>
                        <a:t>.innerHTML</a:t>
                      </a:r>
                      <a:r>
                        <a:rPr lang="en-US" dirty="0"/>
                        <a:t> =  </a:t>
                      </a:r>
                      <a:r>
                        <a:rPr lang="en-US" i="1" dirty="0"/>
                        <a:t>new html content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Change the inner HTML of an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35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 err="1"/>
                        <a:t>element</a:t>
                      </a:r>
                      <a:r>
                        <a:rPr lang="en-US" dirty="0" err="1"/>
                        <a:t>.</a:t>
                      </a:r>
                      <a:r>
                        <a:rPr lang="en-US" i="1" dirty="0" err="1"/>
                        <a:t>attribute</a:t>
                      </a:r>
                      <a:r>
                        <a:rPr lang="en-US" i="1" dirty="0"/>
                        <a:t> = new value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Change the attribute value of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43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 err="1"/>
                        <a:t>element</a:t>
                      </a:r>
                      <a:r>
                        <a:rPr lang="en-US" dirty="0" err="1"/>
                        <a:t>.setAttribute</a:t>
                      </a:r>
                      <a:r>
                        <a:rPr lang="en-US" i="1" dirty="0"/>
                        <a:t>(attribute, value)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Change the attribute value of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52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 err="1"/>
                        <a:t>element</a:t>
                      </a:r>
                      <a:r>
                        <a:rPr lang="en-US" dirty="0" err="1"/>
                        <a:t>.style.</a:t>
                      </a:r>
                      <a:r>
                        <a:rPr lang="en-US" i="1" dirty="0" err="1"/>
                        <a:t>property</a:t>
                      </a:r>
                      <a:r>
                        <a:rPr lang="en-US" i="1" dirty="0"/>
                        <a:t> = new style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Change the style of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5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46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51114"/>
          </a:xfrm>
        </p:spPr>
        <p:txBody>
          <a:bodyPr/>
          <a:lstStyle/>
          <a:p>
            <a:r>
              <a:rPr lang="en-AU" dirty="0" smtClean="0"/>
              <a:t>Adding and deleting elements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83304"/>
              </p:ext>
            </p:extLst>
          </p:nvPr>
        </p:nvGraphicFramePr>
        <p:xfrm>
          <a:off x="684213" y="1761563"/>
          <a:ext cx="9535552" cy="3321510"/>
        </p:xfrm>
        <a:graphic>
          <a:graphicData uri="http://schemas.openxmlformats.org/drawingml/2006/table">
            <a:tbl>
              <a:tblPr/>
              <a:tblGrid>
                <a:gridCol w="4767776">
                  <a:extLst>
                    <a:ext uri="{9D8B030D-6E8A-4147-A177-3AD203B41FA5}">
                      <a16:colId xmlns:a16="http://schemas.microsoft.com/office/drawing/2014/main" val="160929968"/>
                    </a:ext>
                  </a:extLst>
                </a:gridCol>
                <a:gridCol w="4767776">
                  <a:extLst>
                    <a:ext uri="{9D8B030D-6E8A-4147-A177-3AD203B41FA5}">
                      <a16:colId xmlns:a16="http://schemas.microsoft.com/office/drawing/2014/main" val="3404814106"/>
                    </a:ext>
                  </a:extLst>
                </a:gridCol>
              </a:tblGrid>
              <a:tr h="55358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060578"/>
                  </a:ext>
                </a:extLst>
              </a:tr>
              <a:tr h="553585">
                <a:tc>
                  <a:txBody>
                    <a:bodyPr/>
                    <a:lstStyle/>
                    <a:p>
                      <a:r>
                        <a:rPr lang="en-US"/>
                        <a:t>document.createElement(</a:t>
                      </a:r>
                      <a:r>
                        <a:rPr lang="en-US" i="1"/>
                        <a:t>element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548303"/>
                  </a:ext>
                </a:extLst>
              </a:tr>
              <a:tr h="553585">
                <a:tc>
                  <a:txBody>
                    <a:bodyPr/>
                    <a:lstStyle/>
                    <a:p>
                      <a:r>
                        <a:rPr lang="en-US"/>
                        <a:t>document.removeChild(</a:t>
                      </a:r>
                      <a:r>
                        <a:rPr lang="en-US" i="1"/>
                        <a:t>element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116912"/>
                  </a:ext>
                </a:extLst>
              </a:tr>
              <a:tr h="553585">
                <a:tc>
                  <a:txBody>
                    <a:bodyPr/>
                    <a:lstStyle/>
                    <a:p>
                      <a:r>
                        <a:rPr lang="en-US"/>
                        <a:t>document.appendChild(</a:t>
                      </a:r>
                      <a:r>
                        <a:rPr lang="en-US" i="1"/>
                        <a:t>element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550648"/>
                  </a:ext>
                </a:extLst>
              </a:tr>
              <a:tr h="553585">
                <a:tc>
                  <a:txBody>
                    <a:bodyPr/>
                    <a:lstStyle/>
                    <a:p>
                      <a:r>
                        <a:rPr lang="en-US"/>
                        <a:t>document.replaceChild(</a:t>
                      </a:r>
                      <a:r>
                        <a:rPr lang="en-US" i="1"/>
                        <a:t>element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Replace an HTML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535439"/>
                  </a:ext>
                </a:extLst>
              </a:tr>
              <a:tr h="553585">
                <a:tc>
                  <a:txBody>
                    <a:bodyPr/>
                    <a:lstStyle/>
                    <a:p>
                      <a:r>
                        <a:rPr lang="en-US"/>
                        <a:t>document.write(</a:t>
                      </a:r>
                      <a:r>
                        <a:rPr lang="en-US" i="1"/>
                        <a:t>text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Write into the HTML output 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55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58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smtClean="0"/>
              <a:t>adding event handlers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847702"/>
            <a:ext cx="9544004" cy="35792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This code will add an event handler for the given element: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document.getElementById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 err="1">
                <a:solidFill>
                  <a:schemeClr val="tx1"/>
                </a:solidFill>
              </a:rPr>
              <a:t>onclick</a:t>
            </a:r>
            <a:r>
              <a:rPr lang="en-US" dirty="0">
                <a:solidFill>
                  <a:schemeClr val="tx1"/>
                </a:solidFill>
              </a:rPr>
              <a:t> = function(){</a:t>
            </a:r>
            <a:r>
              <a:rPr lang="en-US" i="1" dirty="0">
                <a:solidFill>
                  <a:schemeClr val="tx1"/>
                </a:solidFill>
              </a:rPr>
              <a:t>code</a:t>
            </a: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754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94806"/>
          </a:xfrm>
        </p:spPr>
        <p:txBody>
          <a:bodyPr/>
          <a:lstStyle/>
          <a:p>
            <a:r>
              <a:rPr lang="en-US" b="1" dirty="0" smtClean="0"/>
              <a:t>Changing the output stream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815737"/>
            <a:ext cx="9831387" cy="4232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The output stream can be changed by using the write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err="1" smtClean="0">
                <a:solidFill>
                  <a:schemeClr val="tx1"/>
                </a:solidFill>
              </a:rPr>
              <a:t>document.write</a:t>
            </a:r>
            <a:r>
              <a:rPr lang="en-AU" dirty="0">
                <a:solidFill>
                  <a:schemeClr val="tx1"/>
                </a:solidFill>
              </a:rPr>
              <a:t>() can be used to write directly to the HTML output stream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537"/>
            <a:ext cx="10058400" cy="672737"/>
          </a:xfrm>
        </p:spPr>
        <p:txBody>
          <a:bodyPr/>
          <a:lstStyle/>
          <a:p>
            <a:r>
              <a:rPr lang="en-AU" b="1" dirty="0"/>
              <a:t>Changing the Value of an Attribute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435" y="1287416"/>
            <a:ext cx="8552073" cy="4091407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The value of an attribute can be changed by using the following </a:t>
            </a:r>
            <a:r>
              <a:rPr lang="en-AU" dirty="0" err="1" smtClean="0">
                <a:solidFill>
                  <a:schemeClr val="tx1"/>
                </a:solidFill>
              </a:rPr>
              <a:t>coode</a:t>
            </a:r>
            <a:r>
              <a:rPr lang="en-AU" dirty="0" smtClean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document.getElementById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i="1" dirty="0">
                <a:solidFill>
                  <a:schemeClr val="tx1"/>
                </a:solidFill>
              </a:rPr>
              <a:t>attribute=new value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854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64177"/>
          </a:xfrm>
        </p:spPr>
        <p:txBody>
          <a:bodyPr/>
          <a:lstStyle/>
          <a:p>
            <a:r>
              <a:rPr lang="en-AU" b="1" dirty="0" smtClean="0"/>
              <a:t>Example of changing an attribute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325187"/>
            <a:ext cx="9622381" cy="39711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&lt;!DOCTYPE html&gt;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&lt;html&gt;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&lt;body&gt;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img</a:t>
            </a:r>
            <a:r>
              <a:rPr lang="en-US" dirty="0">
                <a:solidFill>
                  <a:schemeClr val="tx1"/>
                </a:solidFill>
              </a:rPr>
              <a:t> id="</a:t>
            </a:r>
            <a:r>
              <a:rPr lang="en-US" dirty="0" err="1">
                <a:solidFill>
                  <a:schemeClr val="tx1"/>
                </a:solidFill>
              </a:rPr>
              <a:t>myImage</a:t>
            </a:r>
            <a:r>
              <a:rPr lang="en-US" dirty="0">
                <a:solidFill>
                  <a:schemeClr val="tx1"/>
                </a:solidFill>
              </a:rPr>
              <a:t>" 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="smiley.gif"&gt;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&lt;script&gt;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 err="1">
                <a:solidFill>
                  <a:schemeClr val="tx1"/>
                </a:solidFill>
              </a:rPr>
              <a:t>myImage</a:t>
            </a:r>
            <a:r>
              <a:rPr lang="en-US" dirty="0">
                <a:solidFill>
                  <a:schemeClr val="tx1"/>
                </a:solidFill>
              </a:rPr>
              <a:t>").</a:t>
            </a:r>
            <a:r>
              <a:rPr lang="en-US" dirty="0" err="1">
                <a:solidFill>
                  <a:schemeClr val="tx1"/>
                </a:solidFill>
              </a:rPr>
              <a:t>src</a:t>
            </a:r>
            <a:r>
              <a:rPr lang="en-US" dirty="0">
                <a:solidFill>
                  <a:schemeClr val="tx1"/>
                </a:solidFill>
              </a:rPr>
              <a:t> = "landscape.jpg";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&lt;/script&gt;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&lt;/body&gt;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874260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4097"/>
            <a:ext cx="10058400" cy="594360"/>
          </a:xfrm>
        </p:spPr>
        <p:txBody>
          <a:bodyPr/>
          <a:lstStyle/>
          <a:p>
            <a:r>
              <a:rPr lang="en-US" b="1" dirty="0"/>
              <a:t>HTML DOM Events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914399"/>
            <a:ext cx="10615160" cy="5498011"/>
          </a:xfrm>
        </p:spPr>
        <p:txBody>
          <a:bodyPr>
            <a:normAutofit fontScale="92500" lnSpcReduction="20000"/>
          </a:bodyPr>
          <a:lstStyle/>
          <a:p>
            <a:r>
              <a:rPr lang="en-AU" dirty="0">
                <a:solidFill>
                  <a:schemeClr val="tx1"/>
                </a:solidFill>
              </a:rPr>
              <a:t>A JavaScript can be executed when an event occurs, like when a user clicks on an HTML </a:t>
            </a:r>
            <a:r>
              <a:rPr lang="en-AU" dirty="0" smtClean="0">
                <a:solidFill>
                  <a:schemeClr val="tx1"/>
                </a:solidFill>
              </a:rPr>
              <a:t>element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To execute code when a user clicks on an element, add JavaScript code to an HTML event </a:t>
            </a:r>
            <a:r>
              <a:rPr lang="en-AU" dirty="0" smtClean="0">
                <a:solidFill>
                  <a:schemeClr val="tx1"/>
                </a:solidFill>
              </a:rPr>
              <a:t>attribute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onclick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i="1" dirty="0" smtClean="0">
                <a:solidFill>
                  <a:schemeClr val="tx1"/>
                </a:solidFill>
              </a:rPr>
              <a:t>JavaScript</a:t>
            </a:r>
          </a:p>
          <a:p>
            <a:r>
              <a:rPr lang="en-AU" i="1" dirty="0" err="1" smtClean="0">
                <a:solidFill>
                  <a:schemeClr val="tx1"/>
                </a:solidFill>
              </a:rPr>
              <a:t>Onload</a:t>
            </a:r>
            <a:r>
              <a:rPr lang="en-AU" i="1" dirty="0" smtClean="0">
                <a:solidFill>
                  <a:schemeClr val="tx1"/>
                </a:solidFill>
              </a:rPr>
              <a:t>=JavaScript</a:t>
            </a:r>
          </a:p>
          <a:p>
            <a:r>
              <a:rPr lang="en-AU" i="1" dirty="0" err="1" smtClean="0">
                <a:solidFill>
                  <a:schemeClr val="tx1"/>
                </a:solidFill>
              </a:rPr>
              <a:t>Onchange</a:t>
            </a:r>
            <a:r>
              <a:rPr lang="en-AU" i="1" dirty="0" smtClean="0">
                <a:solidFill>
                  <a:schemeClr val="tx1"/>
                </a:solidFill>
              </a:rPr>
              <a:t>=JavaScript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Onmousedown</a:t>
            </a:r>
            <a:r>
              <a:rPr lang="en-AU" i="1" dirty="0" smtClean="0">
                <a:solidFill>
                  <a:schemeClr val="tx1"/>
                </a:solidFill>
              </a:rPr>
              <a:t>=JavaScript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onmouseup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AU" i="1" dirty="0">
                <a:solidFill>
                  <a:schemeClr val="tx1"/>
                </a:solidFill>
              </a:rPr>
              <a:t>=JavaScript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AU" b="1" dirty="0" err="1" smtClean="0">
                <a:solidFill>
                  <a:schemeClr val="tx1"/>
                </a:solidFill>
              </a:rPr>
              <a:t>Onfocus</a:t>
            </a:r>
            <a:r>
              <a:rPr lang="en-AU" i="1" dirty="0">
                <a:solidFill>
                  <a:schemeClr val="tx1"/>
                </a:solidFill>
              </a:rPr>
              <a:t>=JavaScript</a:t>
            </a:r>
            <a:endParaRPr lang="en-AU" b="1" dirty="0" smtClean="0">
              <a:solidFill>
                <a:schemeClr val="tx1"/>
              </a:solidFill>
            </a:endParaRPr>
          </a:p>
          <a:p>
            <a:endParaRPr lang="en-AU" b="1" dirty="0">
              <a:solidFill>
                <a:schemeClr val="tx1"/>
              </a:solidFill>
            </a:endParaRPr>
          </a:p>
          <a:p>
            <a:r>
              <a:rPr lang="en-AU" b="1" dirty="0" smtClean="0">
                <a:solidFill>
                  <a:schemeClr val="tx1"/>
                </a:solidFill>
              </a:rPr>
              <a:t>List of event: </a:t>
            </a:r>
          </a:p>
          <a:p>
            <a:r>
              <a:rPr lang="en-US" dirty="0">
                <a:solidFill>
                  <a:schemeClr val="tx1"/>
                </a:solidFill>
              </a:rPr>
              <a:t>http://www.w3schools.com/jsref/dom_obj_event.asp</a:t>
            </a:r>
          </a:p>
        </p:txBody>
      </p:sp>
    </p:spTree>
    <p:extLst>
      <p:ext uri="{BB962C8B-B14F-4D97-AF65-F5344CB8AC3E}">
        <p14:creationId xmlns:p14="http://schemas.microsoft.com/office/powerpoint/2010/main" val="913751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50223"/>
            <a:ext cx="10058400" cy="8033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HTML DOM </a:t>
            </a:r>
            <a:r>
              <a:rPr lang="en-US" b="1" dirty="0" smtClean="0"/>
              <a:t>Events-example</a:t>
            </a:r>
            <a:r>
              <a:rPr lang="en-AU" b="1" dirty="0"/>
              <a:t/>
            </a:r>
            <a:br>
              <a:rPr lang="en-AU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847165"/>
            <a:ext cx="10928668" cy="3966882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&lt;!DOCTYPE html&gt;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&lt;html&gt;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&lt;body&gt;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/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&lt;h1 </a:t>
            </a:r>
            <a:r>
              <a:rPr lang="en-AU" dirty="0" err="1">
                <a:solidFill>
                  <a:schemeClr val="tx1"/>
                </a:solidFill>
              </a:rPr>
              <a:t>onclick</a:t>
            </a:r>
            <a:r>
              <a:rPr lang="en-AU" dirty="0">
                <a:solidFill>
                  <a:schemeClr val="tx1"/>
                </a:solidFill>
              </a:rPr>
              <a:t>="</a:t>
            </a:r>
            <a:r>
              <a:rPr lang="en-AU" dirty="0" err="1">
                <a:solidFill>
                  <a:schemeClr val="tx1"/>
                </a:solidFill>
              </a:rPr>
              <a:t>this.innerHTML</a:t>
            </a:r>
            <a:r>
              <a:rPr lang="en-AU" dirty="0">
                <a:solidFill>
                  <a:schemeClr val="tx1"/>
                </a:solidFill>
              </a:rPr>
              <a:t>='</a:t>
            </a:r>
            <a:r>
              <a:rPr lang="en-AU" dirty="0" err="1">
                <a:solidFill>
                  <a:schemeClr val="tx1"/>
                </a:solidFill>
              </a:rPr>
              <a:t>Ooops</a:t>
            </a:r>
            <a:r>
              <a:rPr lang="en-AU" dirty="0">
                <a:solidFill>
                  <a:schemeClr val="tx1"/>
                </a:solidFill>
              </a:rPr>
              <a:t>!'"&gt;Click on this text!&lt;/h1&gt;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/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&lt;/body&gt;</a:t>
            </a:r>
            <a:br>
              <a:rPr lang="en-AU" dirty="0">
                <a:solidFill>
                  <a:schemeClr val="tx1"/>
                </a:solidFill>
              </a:rPr>
            </a:br>
            <a:r>
              <a:rPr lang="en-AU" dirty="0">
                <a:solidFill>
                  <a:schemeClr val="tx1"/>
                </a:solidFill>
              </a:rPr>
              <a:t>&lt;/html&gt;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119271" y="2173129"/>
          <a:ext cx="3664283" cy="36576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3149160475"/>
                    </a:ext>
                  </a:extLst>
                </a:gridCol>
                <a:gridCol w="3340433">
                  <a:extLst>
                    <a:ext uri="{9D8B030D-6E8A-4147-A177-3AD203B41FA5}">
                      <a16:colId xmlns:a16="http://schemas.microsoft.com/office/drawing/2014/main" val="436282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18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528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7137" y="2437510"/>
            <a:ext cx="35012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4000" dirty="0" smtClean="0"/>
              <a:t>QUESTIONS ?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2133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</a:t>
            </a:r>
            <a:r>
              <a:rPr lang="en-AU" dirty="0" err="1" smtClean="0"/>
              <a:t>dom</a:t>
            </a:r>
            <a:r>
              <a:rPr lang="en-AU" dirty="0" smtClean="0"/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2325189"/>
            <a:ext cx="9674634" cy="3669211"/>
          </a:xfrm>
        </p:spPr>
        <p:txBody>
          <a:bodyPr>
            <a:normAutofit/>
          </a:bodyPr>
          <a:lstStyle/>
          <a:p>
            <a:r>
              <a:rPr lang="en-AU" i="1" dirty="0">
                <a:solidFill>
                  <a:schemeClr val="tx1"/>
                </a:solidFill>
              </a:rPr>
              <a:t>"The W3C Document Object Model (DOM) is a platform and language-neutral interface that allows programs and scripts to dynamically access and update the content, structure, and style of a document."</a:t>
            </a:r>
            <a:endParaRPr lang="en-AU" dirty="0" smtClean="0">
              <a:solidFill>
                <a:schemeClr val="tx1"/>
              </a:solidFill>
            </a:endParaRPr>
          </a:p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 smtClean="0">
                <a:solidFill>
                  <a:schemeClr val="tx1"/>
                </a:solidFill>
              </a:rPr>
              <a:t>When </a:t>
            </a:r>
            <a:r>
              <a:rPr lang="en-AU" dirty="0">
                <a:solidFill>
                  <a:schemeClr val="tx1"/>
                </a:solidFill>
              </a:rPr>
              <a:t>a web page is loaded, the browser creates a </a:t>
            </a:r>
            <a:r>
              <a:rPr lang="en-AU" b="1" dirty="0">
                <a:solidFill>
                  <a:schemeClr val="tx1"/>
                </a:solidFill>
              </a:rPr>
              <a:t>D</a:t>
            </a:r>
            <a:r>
              <a:rPr lang="en-AU" dirty="0">
                <a:solidFill>
                  <a:schemeClr val="tx1"/>
                </a:solidFill>
              </a:rPr>
              <a:t>ocument </a:t>
            </a:r>
            <a:r>
              <a:rPr lang="en-AU" b="1" dirty="0">
                <a:solidFill>
                  <a:schemeClr val="tx1"/>
                </a:solidFill>
              </a:rPr>
              <a:t>O</a:t>
            </a:r>
            <a:r>
              <a:rPr lang="en-AU" dirty="0">
                <a:solidFill>
                  <a:schemeClr val="tx1"/>
                </a:solidFill>
              </a:rPr>
              <a:t>bject </a:t>
            </a:r>
            <a:r>
              <a:rPr lang="en-AU" b="1" dirty="0">
                <a:solidFill>
                  <a:schemeClr val="tx1"/>
                </a:solidFill>
              </a:rPr>
              <a:t>M</a:t>
            </a:r>
            <a:r>
              <a:rPr lang="en-AU" dirty="0">
                <a:solidFill>
                  <a:schemeClr val="tx1"/>
                </a:solidFill>
              </a:rPr>
              <a:t>odel of the page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</a:p>
          <a:p>
            <a:endParaRPr lang="en-AU" dirty="0" smtClean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The </a:t>
            </a:r>
            <a:r>
              <a:rPr lang="en-AU" b="1" dirty="0">
                <a:solidFill>
                  <a:schemeClr val="tx1"/>
                </a:solidFill>
              </a:rPr>
              <a:t>HTML DOM</a:t>
            </a:r>
            <a:r>
              <a:rPr lang="en-AU" dirty="0">
                <a:solidFill>
                  <a:schemeClr val="tx1"/>
                </a:solidFill>
              </a:rPr>
              <a:t> model is constructed as a tree of </a:t>
            </a:r>
            <a:r>
              <a:rPr lang="en-AU" b="1" dirty="0" smtClean="0">
                <a:solidFill>
                  <a:schemeClr val="tx1"/>
                </a:solidFill>
              </a:rPr>
              <a:t>Objects</a:t>
            </a:r>
            <a:r>
              <a:rPr lang="en-AU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50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10058400" cy="920931"/>
          </a:xfrm>
        </p:spPr>
        <p:txBody>
          <a:bodyPr/>
          <a:lstStyle/>
          <a:p>
            <a:r>
              <a:rPr lang="en-AU" dirty="0" smtClean="0"/>
              <a:t>Html </a:t>
            </a:r>
            <a:r>
              <a:rPr lang="en-AU" dirty="0" err="1" smtClean="0"/>
              <a:t>dom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920931"/>
            <a:ext cx="10396163" cy="581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0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620486"/>
          </a:xfrm>
        </p:spPr>
        <p:txBody>
          <a:bodyPr/>
          <a:lstStyle/>
          <a:p>
            <a:r>
              <a:rPr lang="en-AU" dirty="0"/>
              <a:t>Html </a:t>
            </a:r>
            <a:r>
              <a:rPr lang="en-AU" dirty="0" err="1" smtClean="0"/>
              <a:t>dom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1606731"/>
            <a:ext cx="10058400" cy="478100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The HTML DOM is a standard </a:t>
            </a:r>
            <a:r>
              <a:rPr lang="en-AU" b="1" dirty="0">
                <a:solidFill>
                  <a:schemeClr val="tx1"/>
                </a:solidFill>
              </a:rPr>
              <a:t>object</a:t>
            </a:r>
            <a:r>
              <a:rPr lang="en-AU" dirty="0">
                <a:solidFill>
                  <a:schemeClr val="tx1"/>
                </a:solidFill>
              </a:rPr>
              <a:t> model and </a:t>
            </a:r>
            <a:r>
              <a:rPr lang="en-AU" b="1" dirty="0">
                <a:solidFill>
                  <a:schemeClr val="tx1"/>
                </a:solidFill>
              </a:rPr>
              <a:t>programming interface</a:t>
            </a:r>
            <a:r>
              <a:rPr lang="en-AU" dirty="0">
                <a:solidFill>
                  <a:schemeClr val="tx1"/>
                </a:solidFill>
              </a:rPr>
              <a:t> for HTML. It defines: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The HTML elements as </a:t>
            </a:r>
            <a:r>
              <a:rPr lang="en-AU" b="1" dirty="0">
                <a:solidFill>
                  <a:schemeClr val="tx1"/>
                </a:solidFill>
              </a:rPr>
              <a:t>objects</a:t>
            </a:r>
            <a:r>
              <a:rPr lang="en-AU" dirty="0">
                <a:solidFill>
                  <a:schemeClr val="tx1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The </a:t>
            </a:r>
            <a:r>
              <a:rPr lang="en-AU" b="1" dirty="0">
                <a:solidFill>
                  <a:schemeClr val="tx1"/>
                </a:solidFill>
              </a:rPr>
              <a:t>properties</a:t>
            </a:r>
            <a:r>
              <a:rPr lang="en-AU" dirty="0">
                <a:solidFill>
                  <a:schemeClr val="tx1"/>
                </a:solidFill>
              </a:rPr>
              <a:t> of all HTML elements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The </a:t>
            </a:r>
            <a:r>
              <a:rPr lang="en-AU" b="1" dirty="0">
                <a:solidFill>
                  <a:schemeClr val="tx1"/>
                </a:solidFill>
              </a:rPr>
              <a:t>methods</a:t>
            </a:r>
            <a:r>
              <a:rPr lang="en-AU" dirty="0">
                <a:solidFill>
                  <a:schemeClr val="tx1"/>
                </a:solidFill>
              </a:rPr>
              <a:t> to access all HTML elements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The </a:t>
            </a:r>
            <a:r>
              <a:rPr lang="en-AU" b="1" dirty="0">
                <a:solidFill>
                  <a:schemeClr val="tx1"/>
                </a:solidFill>
              </a:rPr>
              <a:t>events</a:t>
            </a:r>
            <a:r>
              <a:rPr lang="en-AU" dirty="0">
                <a:solidFill>
                  <a:schemeClr val="tx1"/>
                </a:solidFill>
              </a:rPr>
              <a:t> for all HTML elements</a:t>
            </a:r>
          </a:p>
        </p:txBody>
      </p:sp>
    </p:spTree>
    <p:extLst>
      <p:ext uri="{BB962C8B-B14F-4D97-AF65-F5344CB8AC3E}">
        <p14:creationId xmlns:p14="http://schemas.microsoft.com/office/powerpoint/2010/main" val="90436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94806"/>
          </a:xfrm>
        </p:spPr>
        <p:txBody>
          <a:bodyPr/>
          <a:lstStyle/>
          <a:p>
            <a:r>
              <a:rPr lang="en-US" b="1" dirty="0"/>
              <a:t>HTML </a:t>
            </a:r>
            <a:r>
              <a:rPr lang="en-US" b="1" dirty="0" err="1" smtClean="0"/>
              <a:t>dom</a:t>
            </a:r>
            <a:r>
              <a:rPr lang="en-US" b="1" dirty="0" smtClean="0"/>
              <a:t>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299063"/>
            <a:ext cx="10058400" cy="390579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Dom methods are actions you can perform.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All HTML elements are defined as Objects.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 smtClean="0">
                <a:solidFill>
                  <a:schemeClr val="tx1"/>
                </a:solidFill>
              </a:rPr>
              <a:t>Using a programming interface the values of Objects can be changed.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 </a:t>
            </a:r>
            <a:r>
              <a:rPr lang="en-AU" b="1" dirty="0">
                <a:solidFill>
                  <a:schemeClr val="tx1"/>
                </a:solidFill>
              </a:rPr>
              <a:t>property</a:t>
            </a:r>
            <a:r>
              <a:rPr lang="en-AU" dirty="0">
                <a:solidFill>
                  <a:schemeClr val="tx1"/>
                </a:solidFill>
              </a:rPr>
              <a:t> is a value that you can get or set (like changing the content of an HTML element).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A </a:t>
            </a:r>
            <a:r>
              <a:rPr lang="en-AU" b="1" dirty="0">
                <a:solidFill>
                  <a:schemeClr val="tx1"/>
                </a:solidFill>
              </a:rPr>
              <a:t>method</a:t>
            </a:r>
            <a:r>
              <a:rPr lang="en-AU" dirty="0">
                <a:solidFill>
                  <a:schemeClr val="tx1"/>
                </a:solidFill>
              </a:rPr>
              <a:t> is an action you can do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6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1025434"/>
          </a:xfrm>
        </p:spPr>
        <p:txBody>
          <a:bodyPr/>
          <a:lstStyle/>
          <a:p>
            <a:r>
              <a:rPr lang="en-US" b="1" dirty="0"/>
              <a:t>HTML </a:t>
            </a:r>
            <a:r>
              <a:rPr lang="en-US" b="1" dirty="0" err="1" smtClean="0"/>
              <a:t>dom</a:t>
            </a:r>
            <a:r>
              <a:rPr lang="en-US" b="1" dirty="0" smtClean="0"/>
              <a:t>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1502229"/>
            <a:ext cx="9491754" cy="44921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&lt;html&gt;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&lt;body&gt;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&lt;p id="demo"&gt;&lt;/p&gt;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&lt;script&gt;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document.getElementById</a:t>
            </a:r>
            <a:r>
              <a:rPr lang="en-US" dirty="0">
                <a:solidFill>
                  <a:schemeClr val="tx1"/>
                </a:solidFill>
              </a:rPr>
              <a:t>("demo").</a:t>
            </a:r>
            <a:r>
              <a:rPr lang="en-US" dirty="0" err="1">
                <a:solidFill>
                  <a:schemeClr val="tx1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= "Hello World!";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&lt;/script&gt;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&lt;/body&gt;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4109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Html </a:t>
            </a:r>
            <a:r>
              <a:rPr lang="en-AU" b="1" dirty="0" err="1" smtClean="0"/>
              <a:t>dom</a:t>
            </a:r>
            <a:r>
              <a:rPr lang="en-AU" b="1" dirty="0" smtClean="0"/>
              <a:t>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2403566"/>
            <a:ext cx="8930051" cy="35908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getElementById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is an HTML DOM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In the example </a:t>
            </a:r>
            <a:r>
              <a:rPr lang="en-AU" dirty="0" smtClean="0">
                <a:solidFill>
                  <a:schemeClr val="tx1"/>
                </a:solidFill>
              </a:rPr>
              <a:t>the </a:t>
            </a:r>
            <a:r>
              <a:rPr lang="en-AU" dirty="0" err="1">
                <a:solidFill>
                  <a:schemeClr val="tx1"/>
                </a:solidFill>
              </a:rPr>
              <a:t>getElementById</a:t>
            </a:r>
            <a:r>
              <a:rPr lang="en-AU" dirty="0">
                <a:solidFill>
                  <a:schemeClr val="tx1"/>
                </a:solidFill>
              </a:rPr>
              <a:t> method used id="demo" to find the </a:t>
            </a:r>
            <a:r>
              <a:rPr lang="en-AU" dirty="0" smtClean="0">
                <a:solidFill>
                  <a:schemeClr val="tx1"/>
                </a:solidFill>
              </a:rPr>
              <a:t>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innerHTML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the property of the element.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75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html </a:t>
            </a:r>
            <a:r>
              <a:rPr lang="en-US" b="1" dirty="0" err="1" smtClean="0"/>
              <a:t>dom</a:t>
            </a:r>
            <a:r>
              <a:rPr lang="en-US" b="1" dirty="0" smtClean="0"/>
              <a:t> document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2965269"/>
            <a:ext cx="8535988" cy="1879600"/>
          </a:xfrm>
        </p:spPr>
        <p:txBody>
          <a:bodyPr/>
          <a:lstStyle/>
          <a:p>
            <a:r>
              <a:rPr lang="en-AU" dirty="0" smtClean="0">
                <a:solidFill>
                  <a:schemeClr val="tx1"/>
                </a:solidFill>
              </a:rPr>
              <a:t>Html DOM Document object is the owner of all other objects.</a:t>
            </a:r>
          </a:p>
          <a:p>
            <a:r>
              <a:rPr lang="en-AU" dirty="0">
                <a:solidFill>
                  <a:schemeClr val="tx1"/>
                </a:solidFill>
              </a:rPr>
              <a:t>If you want to access any element in an HTML page, you always start with accessing the document </a:t>
            </a:r>
            <a:r>
              <a:rPr lang="en-AU" dirty="0" smtClean="0">
                <a:solidFill>
                  <a:schemeClr val="tx1"/>
                </a:solidFill>
              </a:rPr>
              <a:t>object.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59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894806"/>
          </a:xfrm>
        </p:spPr>
        <p:txBody>
          <a:bodyPr/>
          <a:lstStyle/>
          <a:p>
            <a:r>
              <a:rPr lang="en-AU" dirty="0"/>
              <a:t>Methods to find an element.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70022"/>
              </p:ext>
            </p:extLst>
          </p:nvPr>
        </p:nvGraphicFramePr>
        <p:xfrm>
          <a:off x="993495" y="3029857"/>
          <a:ext cx="8534400" cy="2011680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165401864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627776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199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document.getElementById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id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Find an element by element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09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document.getElementsByTagName(</a:t>
                      </a:r>
                      <a:r>
                        <a:rPr lang="en-US" i="1"/>
                        <a:t>name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Find elements by tag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89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document.getElementsByClassName</a:t>
                      </a:r>
                      <a:r>
                        <a:rPr lang="en-US" dirty="0"/>
                        <a:t>(</a:t>
                      </a:r>
                      <a:r>
                        <a:rPr lang="en-US" i="1" dirty="0"/>
                        <a:t>name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Find elements by class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749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02405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1181</TotalTime>
  <Words>524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Slice</vt:lpstr>
      <vt:lpstr>Dom &amp; java script </vt:lpstr>
      <vt:lpstr>What is dom?</vt:lpstr>
      <vt:lpstr>Html dom</vt:lpstr>
      <vt:lpstr>Html dom</vt:lpstr>
      <vt:lpstr>HTML dom methods</vt:lpstr>
      <vt:lpstr>HTML dom example</vt:lpstr>
      <vt:lpstr>Html dom example</vt:lpstr>
      <vt:lpstr>The html dom document</vt:lpstr>
      <vt:lpstr>Methods to find an element.</vt:lpstr>
      <vt:lpstr>Change values of elements </vt:lpstr>
      <vt:lpstr>Adding and deleting elements </vt:lpstr>
      <vt:lpstr>HTML adding event handlers</vt:lpstr>
      <vt:lpstr>Changing the output stream </vt:lpstr>
      <vt:lpstr>Changing the Value of an Attribute</vt:lpstr>
      <vt:lpstr>Example of changing an attribute</vt:lpstr>
      <vt:lpstr>HTML DOM Events</vt:lpstr>
      <vt:lpstr>HTML DOM Events-example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waqar Yar</dc:creator>
  <cp:lastModifiedBy>waqar Yar</cp:lastModifiedBy>
  <cp:revision>29</cp:revision>
  <dcterms:created xsi:type="dcterms:W3CDTF">2016-01-19T11:14:13Z</dcterms:created>
  <dcterms:modified xsi:type="dcterms:W3CDTF">2016-01-25T06:21:22Z</dcterms:modified>
</cp:coreProperties>
</file>