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7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356CB5D-3FAF-47E2-B7EF-E0D805BB437D}" type="datetimeFigureOut">
              <a:rPr lang="en-US" smtClean="0"/>
              <a:pPr/>
              <a:t>4/3/2017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E2D240C6-7AC4-4B55-B689-33D4A0C8CD1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356CB5D-3FAF-47E2-B7EF-E0D805BB437D}" type="datetimeFigureOut">
              <a:rPr lang="en-US" smtClean="0"/>
              <a:pPr/>
              <a:t>4/3/2017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D240C6-7AC4-4B55-B689-33D4A0C8CD1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356CB5D-3FAF-47E2-B7EF-E0D805BB437D}" type="datetimeFigureOut">
              <a:rPr lang="en-US" smtClean="0"/>
              <a:pPr/>
              <a:t>4/3/2017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D240C6-7AC4-4B55-B689-33D4A0C8CD1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356CB5D-3FAF-47E2-B7EF-E0D805BB437D}" type="datetimeFigureOut">
              <a:rPr lang="en-US" smtClean="0"/>
              <a:pPr/>
              <a:t>4/3/2017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D240C6-7AC4-4B55-B689-33D4A0C8CD1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356CB5D-3FAF-47E2-B7EF-E0D805BB437D}" type="datetimeFigureOut">
              <a:rPr lang="en-US" smtClean="0"/>
              <a:pPr/>
              <a:t>4/3/2017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D240C6-7AC4-4B55-B689-33D4A0C8CD1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356CB5D-3FAF-47E2-B7EF-E0D805BB437D}" type="datetimeFigureOut">
              <a:rPr lang="en-US" smtClean="0"/>
              <a:pPr/>
              <a:t>4/3/2017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D240C6-7AC4-4B55-B689-33D4A0C8CD1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356CB5D-3FAF-47E2-B7EF-E0D805BB437D}" type="datetimeFigureOut">
              <a:rPr lang="en-US" smtClean="0"/>
              <a:pPr/>
              <a:t>4/3/2017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D240C6-7AC4-4B55-B689-33D4A0C8CD1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356CB5D-3FAF-47E2-B7EF-E0D805BB437D}" type="datetimeFigureOut">
              <a:rPr lang="en-US" smtClean="0"/>
              <a:pPr/>
              <a:t>4/3/2017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D240C6-7AC4-4B55-B689-33D4A0C8CD1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56CB5D-3FAF-47E2-B7EF-E0D805BB437D}" type="datetimeFigureOut">
              <a:rPr lang="en-US" smtClean="0"/>
              <a:pPr/>
              <a:t>4/3/2017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D240C6-7AC4-4B55-B689-33D4A0C8CD1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356CB5D-3FAF-47E2-B7EF-E0D805BB437D}" type="datetimeFigureOut">
              <a:rPr lang="en-US" smtClean="0"/>
              <a:pPr/>
              <a:t>4/3/2017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D240C6-7AC4-4B55-B689-33D4A0C8CD1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356CB5D-3FAF-47E2-B7EF-E0D805BB437D}" type="datetimeFigureOut">
              <a:rPr lang="en-US" smtClean="0"/>
              <a:pPr/>
              <a:t>4/3/2017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E2D240C6-7AC4-4B55-B689-33D4A0C8CD14}"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356CB5D-3FAF-47E2-B7EF-E0D805BB437D}" type="datetimeFigureOut">
              <a:rPr lang="en-US" smtClean="0"/>
              <a:pPr/>
              <a:t>4/3/2017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2D240C6-7AC4-4B55-B689-33D4A0C8CD14}"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XML Parser</a:t>
            </a:r>
            <a:endParaRPr lang="en-US" dirty="0"/>
          </a:p>
        </p:txBody>
      </p:sp>
      <p:sp>
        <p:nvSpPr>
          <p:cNvPr id="3" name="Subtitle 2"/>
          <p:cNvSpPr>
            <a:spLocks noGrp="1"/>
          </p:cNvSpPr>
          <p:nvPr>
            <p:ph type="subTitle" idx="1"/>
          </p:nvPr>
        </p:nvSpPr>
        <p:spPr/>
        <p:txBody>
          <a:bodyPr/>
          <a:lstStyle/>
          <a:p>
            <a:r>
              <a:rPr lang="en-US" dirty="0" err="1" smtClean="0"/>
              <a:t>Waqar</a:t>
            </a:r>
            <a:r>
              <a:rPr lang="en-US" dirty="0" smtClean="0"/>
              <a:t> </a:t>
            </a:r>
            <a:r>
              <a:rPr lang="en-US" dirty="0" err="1" smtClean="0"/>
              <a:t>Yar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DOM</a:t>
            </a:r>
            <a:endParaRPr lang="en-US" dirty="0"/>
          </a:p>
        </p:txBody>
      </p:sp>
      <p:sp>
        <p:nvSpPr>
          <p:cNvPr id="3" name="Content Placeholder 2"/>
          <p:cNvSpPr>
            <a:spLocks noGrp="1"/>
          </p:cNvSpPr>
          <p:nvPr>
            <p:ph idx="1"/>
          </p:nvPr>
        </p:nvSpPr>
        <p:spPr/>
        <p:txBody>
          <a:bodyPr/>
          <a:lstStyle/>
          <a:p>
            <a:r>
              <a:rPr lang="en-US" b="1" dirty="0" smtClean="0"/>
              <a:t>Examine attributes</a:t>
            </a:r>
            <a:endParaRPr lang="en-US" dirty="0" smtClean="0"/>
          </a:p>
          <a:p>
            <a:r>
              <a:rPr lang="en-US" dirty="0" smtClean="0"/>
              <a:t>//returns specific attribute </a:t>
            </a:r>
            <a:r>
              <a:rPr lang="en-US" dirty="0" err="1" smtClean="0"/>
              <a:t>getAttribute</a:t>
            </a:r>
            <a:r>
              <a:rPr lang="en-US" dirty="0" smtClean="0"/>
              <a:t>("</a:t>
            </a:r>
            <a:r>
              <a:rPr lang="en-US" dirty="0" err="1" smtClean="0"/>
              <a:t>attributeName</a:t>
            </a:r>
            <a:r>
              <a:rPr lang="en-US" dirty="0" smtClean="0"/>
              <a:t>"); //returns a Map (table) of names/values </a:t>
            </a:r>
            <a:r>
              <a:rPr lang="en-US" dirty="0" err="1" smtClean="0"/>
              <a:t>getAttributes</a:t>
            </a:r>
            <a:r>
              <a:rPr lang="en-US" dirty="0" smtClean="0"/>
              <a:t>();</a:t>
            </a:r>
          </a:p>
          <a:p>
            <a:r>
              <a:rPr lang="en-US" b="1" dirty="0" smtClean="0"/>
              <a:t>Examine sub-elements</a:t>
            </a:r>
            <a:endParaRPr lang="en-US" dirty="0" smtClean="0"/>
          </a:p>
          <a:p>
            <a:r>
              <a:rPr lang="en-US" dirty="0" smtClean="0"/>
              <a:t>//returns a list of </a:t>
            </a:r>
            <a:r>
              <a:rPr lang="en-US" dirty="0" err="1" smtClean="0"/>
              <a:t>subelements</a:t>
            </a:r>
            <a:r>
              <a:rPr lang="en-US" dirty="0" smtClean="0"/>
              <a:t> of specified name </a:t>
            </a:r>
            <a:r>
              <a:rPr lang="en-US" dirty="0" err="1" smtClean="0"/>
              <a:t>getElementsByTagName</a:t>
            </a:r>
            <a:r>
              <a:rPr lang="en-US" dirty="0" smtClean="0"/>
              <a:t>("</a:t>
            </a:r>
            <a:r>
              <a:rPr lang="en-US" dirty="0" err="1" smtClean="0"/>
              <a:t>subelementName</a:t>
            </a:r>
            <a:r>
              <a:rPr lang="en-US" dirty="0" smtClean="0"/>
              <a:t>"); //returns a list of all child nodes </a:t>
            </a:r>
            <a:r>
              <a:rPr lang="en-US" dirty="0" err="1" smtClean="0"/>
              <a:t>getChildNodes</a:t>
            </a:r>
            <a:r>
              <a:rPr lang="en-US" dirty="0" smtClean="0"/>
              <a:t>(); </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Java </a:t>
            </a:r>
            <a:r>
              <a:rPr lang="en-US" dirty="0" err="1" smtClean="0"/>
              <a:t>XPath</a:t>
            </a:r>
            <a:r>
              <a:rPr lang="en-US" dirty="0" smtClean="0"/>
              <a:t> Parser</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XPath</a:t>
            </a:r>
            <a:r>
              <a:rPr lang="en-US" dirty="0" smtClean="0"/>
              <a:t> is an official recommendation of the World Wide Web Consortium (W3C). </a:t>
            </a:r>
          </a:p>
          <a:p>
            <a:r>
              <a:rPr lang="en-US" dirty="0" smtClean="0"/>
              <a:t>It defines a language to find information in an XML file. It is used to traverse elements and attributes of an XML document. </a:t>
            </a:r>
          </a:p>
          <a:p>
            <a:r>
              <a:rPr lang="en-US" dirty="0" err="1" smtClean="0"/>
              <a:t>XPath</a:t>
            </a:r>
            <a:r>
              <a:rPr lang="en-US" dirty="0" smtClean="0"/>
              <a:t> provides various type of expressions which can be used to enquire relevant information from the XML document.</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a:t>
            </a:r>
            <a:r>
              <a:rPr lang="en-US" dirty="0" err="1" smtClean="0"/>
              <a:t>XPath</a:t>
            </a:r>
            <a:r>
              <a:rPr lang="en-US" dirty="0" smtClean="0"/>
              <a:t>?</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Structure </a:t>
            </a:r>
            <a:r>
              <a:rPr lang="en-US" b="1" dirty="0" err="1" smtClean="0"/>
              <a:t>Definations</a:t>
            </a:r>
            <a:r>
              <a:rPr lang="en-US" dirty="0" smtClean="0"/>
              <a:t> - </a:t>
            </a:r>
            <a:r>
              <a:rPr lang="en-US" dirty="0" err="1" smtClean="0"/>
              <a:t>XPath</a:t>
            </a:r>
            <a:r>
              <a:rPr lang="en-US" dirty="0" smtClean="0"/>
              <a:t> defines the parts of an XML document like element, attribute, text, namespace, processing-instruction, comment, and document nodes</a:t>
            </a:r>
          </a:p>
          <a:p>
            <a:r>
              <a:rPr lang="en-US" b="1" dirty="0" smtClean="0"/>
              <a:t>Path Expressions</a:t>
            </a:r>
            <a:r>
              <a:rPr lang="en-US" dirty="0" smtClean="0"/>
              <a:t> </a:t>
            </a:r>
            <a:r>
              <a:rPr lang="en-US" dirty="0" err="1" smtClean="0"/>
              <a:t>XPath</a:t>
            </a:r>
            <a:r>
              <a:rPr lang="en-US" dirty="0" smtClean="0"/>
              <a:t> provides powerful path expressions select nodes or list of nodes in XML documents.</a:t>
            </a:r>
          </a:p>
          <a:p>
            <a:r>
              <a:rPr lang="en-US" b="1" dirty="0" smtClean="0"/>
              <a:t>Standard </a:t>
            </a:r>
            <a:r>
              <a:rPr lang="en-US" b="1" dirty="0" err="1" smtClean="0"/>
              <a:t>Functions</a:t>
            </a:r>
            <a:r>
              <a:rPr lang="en-US" dirty="0" err="1" smtClean="0"/>
              <a:t>XPath</a:t>
            </a:r>
            <a:r>
              <a:rPr lang="en-US" dirty="0" smtClean="0"/>
              <a:t> provides a rich library of standard functions for manipulation of string values, numeric values, date and time comparison, node and </a:t>
            </a:r>
            <a:r>
              <a:rPr lang="en-US" dirty="0" err="1" smtClean="0"/>
              <a:t>QName</a:t>
            </a:r>
            <a:r>
              <a:rPr lang="en-US" dirty="0" smtClean="0"/>
              <a:t> manipulation, sequence manipulation, Boolean values etc.</a:t>
            </a:r>
          </a:p>
          <a:p>
            <a:r>
              <a:rPr lang="en-US" b="1" dirty="0" smtClean="0"/>
              <a:t>Major part of </a:t>
            </a:r>
            <a:r>
              <a:rPr lang="en-US" b="1" dirty="0" err="1" smtClean="0"/>
              <a:t>XSLT</a:t>
            </a:r>
            <a:r>
              <a:rPr lang="en-US" dirty="0" err="1" smtClean="0"/>
              <a:t>XPath</a:t>
            </a:r>
            <a:r>
              <a:rPr lang="en-US" dirty="0" smtClean="0"/>
              <a:t> is one of the major element in XSLT standard and is must have knowledge in order to work with XSLT documents.</a:t>
            </a:r>
          </a:p>
          <a:p>
            <a:r>
              <a:rPr lang="en-US" b="1" dirty="0" smtClean="0"/>
              <a:t>W3C </a:t>
            </a:r>
            <a:r>
              <a:rPr lang="en-US" b="1" dirty="0" err="1" smtClean="0"/>
              <a:t>recommendation</a:t>
            </a:r>
            <a:r>
              <a:rPr lang="en-US" dirty="0" err="1" smtClean="0"/>
              <a:t>XPath</a:t>
            </a:r>
            <a:r>
              <a:rPr lang="en-US" dirty="0" smtClean="0"/>
              <a:t> is official recommendation of World Wide Web Consortium (W3C).</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38200"/>
          </a:xfrm>
        </p:spPr>
        <p:txBody>
          <a:bodyPr>
            <a:normAutofit/>
          </a:bodyPr>
          <a:lstStyle/>
          <a:p>
            <a:r>
              <a:rPr lang="en-US" dirty="0" err="1" smtClean="0"/>
              <a:t>XPath</a:t>
            </a:r>
            <a:r>
              <a:rPr lang="en-US" dirty="0" smtClean="0"/>
              <a:t> Expressions</a:t>
            </a:r>
            <a:endParaRPr lang="en-US" dirty="0"/>
          </a:p>
        </p:txBody>
      </p:sp>
      <p:sp>
        <p:nvSpPr>
          <p:cNvPr id="3" name="Content Placeholder 2"/>
          <p:cNvSpPr>
            <a:spLocks noGrp="1"/>
          </p:cNvSpPr>
          <p:nvPr>
            <p:ph idx="1"/>
          </p:nvPr>
        </p:nvSpPr>
        <p:spPr>
          <a:xfrm>
            <a:off x="152400" y="1143000"/>
            <a:ext cx="8763000" cy="5486400"/>
          </a:xfrm>
        </p:spPr>
        <p:txBody>
          <a:bodyPr/>
          <a:lstStyle/>
          <a:p>
            <a:r>
              <a:rPr lang="en-US" dirty="0" err="1" smtClean="0"/>
              <a:t>XPath</a:t>
            </a:r>
            <a:r>
              <a:rPr lang="en-US" dirty="0" smtClean="0"/>
              <a:t> uses a path expression to select node or list of nodes from an xml document. </a:t>
            </a:r>
          </a:p>
        </p:txBody>
      </p:sp>
      <p:pic>
        <p:nvPicPr>
          <p:cNvPr id="4" name="Picture 2"/>
          <p:cNvPicPr>
            <a:picLocks noChangeAspect="1" noChangeArrowheads="1"/>
          </p:cNvPicPr>
          <p:nvPr/>
        </p:nvPicPr>
        <p:blipFill>
          <a:blip r:embed="rId2"/>
          <a:srcRect/>
          <a:stretch>
            <a:fillRect/>
          </a:stretch>
        </p:blipFill>
        <p:spPr bwMode="auto">
          <a:xfrm>
            <a:off x="533400" y="2039903"/>
            <a:ext cx="7696199" cy="462490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19912"/>
          </a:xfrm>
        </p:spPr>
        <p:txBody>
          <a:bodyPr>
            <a:normAutofit/>
          </a:bodyPr>
          <a:lstStyle/>
          <a:p>
            <a:r>
              <a:rPr lang="en-US" dirty="0" smtClean="0"/>
              <a:t>Predicates</a:t>
            </a:r>
            <a:endParaRPr lang="en-US" dirty="0"/>
          </a:p>
        </p:txBody>
      </p:sp>
      <p:sp>
        <p:nvSpPr>
          <p:cNvPr id="3" name="Content Placeholder 2"/>
          <p:cNvSpPr>
            <a:spLocks noGrp="1"/>
          </p:cNvSpPr>
          <p:nvPr>
            <p:ph idx="1"/>
          </p:nvPr>
        </p:nvSpPr>
        <p:spPr>
          <a:xfrm>
            <a:off x="457200" y="1219200"/>
            <a:ext cx="8229600" cy="5105400"/>
          </a:xfrm>
        </p:spPr>
        <p:txBody>
          <a:bodyPr/>
          <a:lstStyle/>
          <a:p>
            <a:r>
              <a:rPr lang="en-US" dirty="0" smtClean="0"/>
              <a:t>Predicate are used to find specific node or a node containing specific value and are defined using [...] </a:t>
            </a:r>
            <a:endParaRPr lang="en-US" dirty="0"/>
          </a:p>
        </p:txBody>
      </p:sp>
      <p:pic>
        <p:nvPicPr>
          <p:cNvPr id="23555" name="Picture 3"/>
          <p:cNvPicPr>
            <a:picLocks noChangeAspect="1" noChangeArrowheads="1"/>
          </p:cNvPicPr>
          <p:nvPr/>
        </p:nvPicPr>
        <p:blipFill>
          <a:blip r:embed="rId2"/>
          <a:srcRect/>
          <a:stretch>
            <a:fillRect/>
          </a:stretch>
        </p:blipFill>
        <p:spPr bwMode="auto">
          <a:xfrm>
            <a:off x="457200" y="2438400"/>
            <a:ext cx="8425400" cy="35909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r>
              <a:rPr lang="en-US" dirty="0" smtClean="0"/>
              <a:t>Steps to Using </a:t>
            </a:r>
            <a:r>
              <a:rPr lang="en-US" dirty="0" err="1" smtClean="0"/>
              <a:t>XPath</a:t>
            </a:r>
            <a:endParaRPr lang="en-US" dirty="0"/>
          </a:p>
        </p:txBody>
      </p:sp>
      <p:sp>
        <p:nvSpPr>
          <p:cNvPr id="3" name="Content Placeholder 2"/>
          <p:cNvSpPr>
            <a:spLocks noGrp="1"/>
          </p:cNvSpPr>
          <p:nvPr>
            <p:ph idx="1"/>
          </p:nvPr>
        </p:nvSpPr>
        <p:spPr>
          <a:xfrm>
            <a:off x="457200" y="1600200"/>
            <a:ext cx="8229600" cy="4724400"/>
          </a:xfrm>
        </p:spPr>
        <p:txBody>
          <a:bodyPr>
            <a:normAutofit fontScale="92500" lnSpcReduction="10000"/>
          </a:bodyPr>
          <a:lstStyle/>
          <a:p>
            <a:pPr>
              <a:buNone/>
            </a:pPr>
            <a:r>
              <a:rPr lang="en-US" dirty="0" smtClean="0"/>
              <a:t>Following are the steps used while parsing a document using </a:t>
            </a:r>
            <a:r>
              <a:rPr lang="en-US" dirty="0" err="1" smtClean="0"/>
              <a:t>XPath</a:t>
            </a:r>
            <a:r>
              <a:rPr lang="en-US" dirty="0" smtClean="0"/>
              <a:t> Parser.</a:t>
            </a:r>
          </a:p>
          <a:p>
            <a:r>
              <a:rPr lang="en-US" dirty="0" smtClean="0"/>
              <a:t>Import XML-related packages.</a:t>
            </a:r>
          </a:p>
          <a:p>
            <a:r>
              <a:rPr lang="en-US" dirty="0" smtClean="0"/>
              <a:t>Create a </a:t>
            </a:r>
            <a:r>
              <a:rPr lang="en-US" dirty="0" err="1" smtClean="0"/>
              <a:t>DocumentBuilder</a:t>
            </a:r>
            <a:endParaRPr lang="en-US" dirty="0" smtClean="0"/>
          </a:p>
          <a:p>
            <a:r>
              <a:rPr lang="en-US" dirty="0" smtClean="0"/>
              <a:t>Create a Document from a file or stream</a:t>
            </a:r>
          </a:p>
          <a:p>
            <a:r>
              <a:rPr lang="en-US" dirty="0" smtClean="0"/>
              <a:t>Create an </a:t>
            </a:r>
            <a:r>
              <a:rPr lang="en-US" dirty="0" err="1" smtClean="0"/>
              <a:t>Xpath</a:t>
            </a:r>
            <a:r>
              <a:rPr lang="en-US" dirty="0" smtClean="0"/>
              <a:t> object and an </a:t>
            </a:r>
            <a:r>
              <a:rPr lang="en-US" dirty="0" err="1" smtClean="0"/>
              <a:t>XPath</a:t>
            </a:r>
            <a:r>
              <a:rPr lang="en-US" dirty="0" smtClean="0"/>
              <a:t> path expression</a:t>
            </a:r>
          </a:p>
          <a:p>
            <a:r>
              <a:rPr lang="en-US" dirty="0" smtClean="0"/>
              <a:t>Compile the </a:t>
            </a:r>
            <a:r>
              <a:rPr lang="en-US" dirty="0" err="1" smtClean="0"/>
              <a:t>XPath</a:t>
            </a:r>
            <a:r>
              <a:rPr lang="en-US" dirty="0" smtClean="0"/>
              <a:t> expression using </a:t>
            </a:r>
            <a:r>
              <a:rPr lang="en-US" dirty="0" err="1" smtClean="0"/>
              <a:t>XPath.compile</a:t>
            </a:r>
            <a:r>
              <a:rPr lang="en-US" dirty="0" smtClean="0"/>
              <a:t>() and get a list of nodes by evaluating the compiled expression via </a:t>
            </a:r>
            <a:r>
              <a:rPr lang="en-US" dirty="0" err="1" smtClean="0"/>
              <a:t>XPath.evaluate</a:t>
            </a:r>
            <a:r>
              <a:rPr lang="en-US" dirty="0" smtClean="0"/>
              <a:t>()</a:t>
            </a:r>
          </a:p>
          <a:p>
            <a:r>
              <a:rPr lang="en-US" dirty="0" smtClean="0"/>
              <a:t>Iterate over the list of nodes.</a:t>
            </a:r>
          </a:p>
          <a:p>
            <a:r>
              <a:rPr lang="en-US" dirty="0" smtClean="0"/>
              <a:t>Examine attributes</a:t>
            </a:r>
          </a:p>
          <a:p>
            <a:r>
              <a:rPr lang="en-US" dirty="0" smtClean="0"/>
              <a:t>Examine sub-elements</a:t>
            </a:r>
          </a:p>
          <a:p>
            <a:pPr>
              <a:buNone/>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04088"/>
            <a:ext cx="6248400" cy="819912"/>
          </a:xfrm>
        </p:spPr>
        <p:txBody>
          <a:bodyPr/>
          <a:lstStyle/>
          <a:p>
            <a:r>
              <a:rPr lang="en-US" dirty="0" smtClean="0"/>
              <a:t>Types of XML Parser</a:t>
            </a:r>
            <a:endParaRPr lang="en-US" dirty="0"/>
          </a:p>
        </p:txBody>
      </p:sp>
      <p:sp>
        <p:nvSpPr>
          <p:cNvPr id="3" name="Content Placeholder 2"/>
          <p:cNvSpPr>
            <a:spLocks noGrp="1"/>
          </p:cNvSpPr>
          <p:nvPr>
            <p:ph idx="1"/>
          </p:nvPr>
        </p:nvSpPr>
        <p:spPr>
          <a:xfrm>
            <a:off x="457200" y="2057400"/>
            <a:ext cx="8229600" cy="3703320"/>
          </a:xfrm>
        </p:spPr>
        <p:txBody>
          <a:bodyPr/>
          <a:lstStyle/>
          <a:p>
            <a:r>
              <a:rPr lang="en-US" b="1" dirty="0" smtClean="0"/>
              <a:t>Dom Parser</a:t>
            </a:r>
            <a:r>
              <a:rPr lang="en-US" dirty="0" smtClean="0"/>
              <a:t> - Parses the document by loading the complete contents of the document and creating its complete hierarchical tree in memory.</a:t>
            </a:r>
          </a:p>
          <a:p>
            <a:r>
              <a:rPr lang="en-US" b="1" dirty="0" smtClean="0"/>
              <a:t>SAX Parser</a:t>
            </a:r>
            <a:r>
              <a:rPr lang="en-US" dirty="0" smtClean="0"/>
              <a:t> - Parses the document on event based triggers. Does not load the complete document into the memory.</a:t>
            </a:r>
          </a:p>
          <a:p>
            <a:r>
              <a:rPr lang="en-US" b="1" dirty="0" err="1" smtClean="0"/>
              <a:t>XPath</a:t>
            </a:r>
            <a:r>
              <a:rPr lang="en-US" b="1" dirty="0" smtClean="0"/>
              <a:t> Parser</a:t>
            </a:r>
            <a:r>
              <a:rPr lang="en-US" dirty="0" smtClean="0"/>
              <a:t> - Parses the XML based on expression and is used extensively in conjunction with XSLT.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for XML.</a:t>
            </a:r>
            <a:endParaRPr lang="en-US" dirty="0"/>
          </a:p>
        </p:txBody>
      </p:sp>
      <p:sp>
        <p:nvSpPr>
          <p:cNvPr id="3" name="Content Placeholder 2"/>
          <p:cNvSpPr>
            <a:spLocks noGrp="1"/>
          </p:cNvSpPr>
          <p:nvPr>
            <p:ph idx="1"/>
          </p:nvPr>
        </p:nvSpPr>
        <p:spPr/>
        <p:txBody>
          <a:bodyPr/>
          <a:lstStyle/>
          <a:p>
            <a:r>
              <a:rPr lang="en-US" dirty="0" smtClean="0"/>
              <a:t>The Document Object Model is an official recommendation of the World Wide Web Consortium (W3C). It defines an interface that enables programs to access and update the style, structure, and contents of XML </a:t>
            </a:r>
            <a:r>
              <a:rPr lang="en-US" dirty="0" err="1" smtClean="0"/>
              <a:t>do`cuments</a:t>
            </a:r>
            <a:r>
              <a:rPr lang="en-US" dirty="0" smtClean="0"/>
              <a:t>. XML parsers that support the DOM implement that interface.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When to use?</a:t>
            </a:r>
            <a:endParaRPr lang="en-US" dirty="0"/>
          </a:p>
        </p:txBody>
      </p:sp>
      <p:sp>
        <p:nvSpPr>
          <p:cNvPr id="3" name="Content Placeholder 2"/>
          <p:cNvSpPr>
            <a:spLocks noGrp="1"/>
          </p:cNvSpPr>
          <p:nvPr>
            <p:ph idx="1"/>
          </p:nvPr>
        </p:nvSpPr>
        <p:spPr>
          <a:xfrm>
            <a:off x="457200" y="1935480"/>
            <a:ext cx="8229600" cy="3322320"/>
          </a:xfrm>
        </p:spPr>
        <p:txBody>
          <a:bodyPr>
            <a:normAutofit/>
          </a:bodyPr>
          <a:lstStyle/>
          <a:p>
            <a:pPr>
              <a:buNone/>
            </a:pPr>
            <a:r>
              <a:rPr lang="en-US" dirty="0" smtClean="0"/>
              <a:t>You should use a DOM parser when:</a:t>
            </a:r>
          </a:p>
          <a:p>
            <a:r>
              <a:rPr lang="en-US" dirty="0" smtClean="0"/>
              <a:t>You need to know a lot about the structure of a document</a:t>
            </a:r>
          </a:p>
          <a:p>
            <a:r>
              <a:rPr lang="en-US" dirty="0" smtClean="0"/>
              <a:t>You need to move parts of the document around (you might want to sort certain elements, for example)</a:t>
            </a:r>
          </a:p>
          <a:p>
            <a:r>
              <a:rPr lang="en-US" dirty="0" smtClean="0"/>
              <a:t>You need to use the information in the document more than once</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Advantages</a:t>
            </a:r>
            <a:endParaRPr lang="en-US" dirty="0"/>
          </a:p>
        </p:txBody>
      </p:sp>
      <p:sp>
        <p:nvSpPr>
          <p:cNvPr id="3" name="Content Placeholder 2"/>
          <p:cNvSpPr>
            <a:spLocks noGrp="1"/>
          </p:cNvSpPr>
          <p:nvPr>
            <p:ph idx="1"/>
          </p:nvPr>
        </p:nvSpPr>
        <p:spPr/>
        <p:txBody>
          <a:bodyPr>
            <a:normAutofit lnSpcReduction="10000"/>
          </a:bodyPr>
          <a:lstStyle/>
          <a:p>
            <a:r>
              <a:rPr lang="en-US" dirty="0" smtClean="0"/>
              <a:t>When you parse an XML document with a DOM parser, you get back a tree structure that contains all of the elements of your document. </a:t>
            </a:r>
          </a:p>
          <a:p>
            <a:r>
              <a:rPr lang="en-US" dirty="0" smtClean="0"/>
              <a:t>The DOM provides a variety of functions you can use to examine the contents and structure of the document.</a:t>
            </a:r>
          </a:p>
          <a:p>
            <a:r>
              <a:rPr lang="en-US" dirty="0" smtClean="0"/>
              <a:t>The DOM is a common interface for manipulating document structures. One of its design goals is that Java code written for one DOM-compliant parser should run on any other DOM-compliant parser without changes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Common DOM methods</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dirty="0" smtClean="0"/>
              <a:t>When you are working with the DOM, there are several methods you'll use often:</a:t>
            </a:r>
          </a:p>
          <a:p>
            <a:r>
              <a:rPr lang="en-US" b="1" dirty="0" err="1" smtClean="0"/>
              <a:t>Document.getDocumentElement</a:t>
            </a:r>
            <a:r>
              <a:rPr lang="en-US" b="1" dirty="0" smtClean="0"/>
              <a:t>()</a:t>
            </a:r>
            <a:r>
              <a:rPr lang="en-US" dirty="0" smtClean="0"/>
              <a:t> - Returns the root element of the document.</a:t>
            </a:r>
          </a:p>
          <a:p>
            <a:r>
              <a:rPr lang="en-US" b="1" dirty="0" err="1" smtClean="0"/>
              <a:t>Node.getFirstChild</a:t>
            </a:r>
            <a:r>
              <a:rPr lang="en-US" b="1" dirty="0" smtClean="0"/>
              <a:t>()</a:t>
            </a:r>
            <a:r>
              <a:rPr lang="en-US" dirty="0" smtClean="0"/>
              <a:t> - Returns the first child of a given Node.</a:t>
            </a:r>
          </a:p>
          <a:p>
            <a:r>
              <a:rPr lang="en-US" b="1" dirty="0" err="1" smtClean="0"/>
              <a:t>Node.getLastChild</a:t>
            </a:r>
            <a:r>
              <a:rPr lang="en-US" b="1" dirty="0" smtClean="0"/>
              <a:t>()</a:t>
            </a:r>
            <a:r>
              <a:rPr lang="en-US" dirty="0" smtClean="0"/>
              <a:t> - Returns the last child of a given Node.</a:t>
            </a:r>
          </a:p>
          <a:p>
            <a:r>
              <a:rPr lang="en-US" b="1" dirty="0" err="1" smtClean="0"/>
              <a:t>Node.getNextSibling</a:t>
            </a:r>
            <a:r>
              <a:rPr lang="en-US" b="1" dirty="0" smtClean="0"/>
              <a:t>()</a:t>
            </a:r>
            <a:r>
              <a:rPr lang="en-US" dirty="0" smtClean="0"/>
              <a:t> - These methods return the next sibling of a given Node.</a:t>
            </a:r>
          </a:p>
          <a:p>
            <a:r>
              <a:rPr lang="en-US" b="1" dirty="0" err="1" smtClean="0"/>
              <a:t>Node.getPreviousSibling</a:t>
            </a:r>
            <a:r>
              <a:rPr lang="en-US" b="1" dirty="0" smtClean="0"/>
              <a:t>()</a:t>
            </a:r>
            <a:r>
              <a:rPr lang="en-US" dirty="0" smtClean="0"/>
              <a:t> - These methods return the previous sibling of a given Node.</a:t>
            </a:r>
          </a:p>
          <a:p>
            <a:r>
              <a:rPr lang="en-US" b="1" dirty="0" err="1" smtClean="0"/>
              <a:t>Node.getAttribute</a:t>
            </a:r>
            <a:r>
              <a:rPr lang="en-US" b="1" dirty="0" smtClean="0"/>
              <a:t>(</a:t>
            </a:r>
            <a:r>
              <a:rPr lang="en-US" b="1" dirty="0" err="1" smtClean="0"/>
              <a:t>attrName</a:t>
            </a:r>
            <a:r>
              <a:rPr lang="en-US" b="1" dirty="0" smtClean="0"/>
              <a:t>)</a:t>
            </a:r>
            <a:r>
              <a:rPr lang="en-US" dirty="0" smtClean="0"/>
              <a:t> - For a given Node, returns the attribute with the requested name.</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Steps to Using DOM</a:t>
            </a:r>
            <a:endParaRPr lang="en-US" dirty="0"/>
          </a:p>
        </p:txBody>
      </p:sp>
      <p:sp>
        <p:nvSpPr>
          <p:cNvPr id="3" name="Content Placeholder 2"/>
          <p:cNvSpPr>
            <a:spLocks noGrp="1"/>
          </p:cNvSpPr>
          <p:nvPr>
            <p:ph idx="1"/>
          </p:nvPr>
        </p:nvSpPr>
        <p:spPr/>
        <p:txBody>
          <a:bodyPr/>
          <a:lstStyle/>
          <a:p>
            <a:pPr>
              <a:buNone/>
            </a:pPr>
            <a:r>
              <a:rPr lang="en-US" dirty="0" smtClean="0"/>
              <a:t>Following are the steps used while parsing a document using DOM Parser.</a:t>
            </a:r>
          </a:p>
          <a:p>
            <a:r>
              <a:rPr lang="en-US" dirty="0" smtClean="0"/>
              <a:t>Import XML-related packages.</a:t>
            </a:r>
          </a:p>
          <a:p>
            <a:r>
              <a:rPr lang="en-US" dirty="0" smtClean="0"/>
              <a:t>Create a </a:t>
            </a:r>
            <a:r>
              <a:rPr lang="en-US" dirty="0" err="1" smtClean="0"/>
              <a:t>DocumentBuilder</a:t>
            </a:r>
            <a:endParaRPr lang="en-US" dirty="0" smtClean="0"/>
          </a:p>
          <a:p>
            <a:r>
              <a:rPr lang="en-US" dirty="0" smtClean="0"/>
              <a:t>Create a Document from a file or stream</a:t>
            </a:r>
          </a:p>
          <a:p>
            <a:r>
              <a:rPr lang="en-US" dirty="0" smtClean="0"/>
              <a:t>Extract the root element</a:t>
            </a:r>
          </a:p>
          <a:p>
            <a:r>
              <a:rPr lang="en-US" dirty="0" smtClean="0"/>
              <a:t>Examine attributes</a:t>
            </a:r>
          </a:p>
          <a:p>
            <a:r>
              <a:rPr lang="en-US" dirty="0" smtClean="0"/>
              <a:t>Examine sub-elements</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DOM</a:t>
            </a:r>
            <a:endParaRPr lang="en-US" dirty="0"/>
          </a:p>
        </p:txBody>
      </p:sp>
      <p:sp>
        <p:nvSpPr>
          <p:cNvPr id="3" name="Content Placeholder 2"/>
          <p:cNvSpPr>
            <a:spLocks noGrp="1"/>
          </p:cNvSpPr>
          <p:nvPr>
            <p:ph idx="1"/>
          </p:nvPr>
        </p:nvSpPr>
        <p:spPr/>
        <p:txBody>
          <a:bodyPr/>
          <a:lstStyle/>
          <a:p>
            <a:r>
              <a:rPr lang="en-US" b="1" dirty="0" smtClean="0"/>
              <a:t>Import XML-related packages</a:t>
            </a:r>
            <a:endParaRPr lang="en-US" dirty="0" smtClean="0"/>
          </a:p>
          <a:p>
            <a:pPr>
              <a:buNone/>
            </a:pPr>
            <a:r>
              <a:rPr lang="en-US" dirty="0" smtClean="0"/>
              <a:t>    import org.w3c.dom.*; import </a:t>
            </a:r>
            <a:r>
              <a:rPr lang="en-US" dirty="0" err="1" smtClean="0"/>
              <a:t>javax.xml.parsers</a:t>
            </a:r>
            <a:r>
              <a:rPr lang="en-US" dirty="0" smtClean="0"/>
              <a:t>.*; import java.io.*;</a:t>
            </a:r>
          </a:p>
          <a:p>
            <a:r>
              <a:rPr lang="en-US" b="1" dirty="0" smtClean="0"/>
              <a:t>Create a </a:t>
            </a:r>
            <a:r>
              <a:rPr lang="en-US" b="1" dirty="0" err="1" smtClean="0"/>
              <a:t>DocumentBuilder</a:t>
            </a:r>
            <a:endParaRPr lang="en-US" dirty="0" smtClean="0"/>
          </a:p>
          <a:p>
            <a:pPr>
              <a:buNone/>
            </a:pPr>
            <a:r>
              <a:rPr lang="en-US" dirty="0" smtClean="0"/>
              <a:t>    </a:t>
            </a:r>
            <a:r>
              <a:rPr lang="en-US" dirty="0" err="1" smtClean="0"/>
              <a:t>DocumentBuilderFactory</a:t>
            </a:r>
            <a:r>
              <a:rPr lang="en-US" dirty="0" smtClean="0"/>
              <a:t> factory = </a:t>
            </a:r>
            <a:r>
              <a:rPr lang="en-US" dirty="0" err="1" smtClean="0"/>
              <a:t>DocumentBuilderFactory.newInstance</a:t>
            </a:r>
            <a:r>
              <a:rPr lang="en-US" dirty="0" smtClean="0"/>
              <a:t>(); </a:t>
            </a:r>
            <a:r>
              <a:rPr lang="en-US" dirty="0" err="1" smtClean="0"/>
              <a:t>DocumentBuilder</a:t>
            </a:r>
            <a:r>
              <a:rPr lang="en-US" dirty="0" smtClean="0"/>
              <a:t> builder = </a:t>
            </a:r>
            <a:r>
              <a:rPr lang="en-US" dirty="0" err="1" smtClean="0"/>
              <a:t>factory.newDocumentBuilder</a:t>
            </a:r>
            <a:r>
              <a:rPr lang="en-US" dirty="0" smtClean="0"/>
              <a:t>();</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DOM</a:t>
            </a:r>
            <a:endParaRPr lang="en-US" dirty="0"/>
          </a:p>
        </p:txBody>
      </p:sp>
      <p:sp>
        <p:nvSpPr>
          <p:cNvPr id="3" name="Content Placeholder 2"/>
          <p:cNvSpPr>
            <a:spLocks noGrp="1"/>
          </p:cNvSpPr>
          <p:nvPr>
            <p:ph idx="1"/>
          </p:nvPr>
        </p:nvSpPr>
        <p:spPr/>
        <p:txBody>
          <a:bodyPr/>
          <a:lstStyle/>
          <a:p>
            <a:r>
              <a:rPr lang="en-US" b="1" dirty="0" smtClean="0"/>
              <a:t>Create a Document from a file or stream</a:t>
            </a:r>
            <a:endParaRPr lang="en-US" dirty="0" smtClean="0"/>
          </a:p>
          <a:p>
            <a:r>
              <a:rPr lang="en-US" dirty="0" err="1" smtClean="0"/>
              <a:t>StringBuilder</a:t>
            </a:r>
            <a:r>
              <a:rPr lang="en-US" dirty="0" smtClean="0"/>
              <a:t> </a:t>
            </a:r>
            <a:r>
              <a:rPr lang="en-US" dirty="0" err="1" smtClean="0"/>
              <a:t>xmlStringBuilder</a:t>
            </a:r>
            <a:r>
              <a:rPr lang="en-US" dirty="0" smtClean="0"/>
              <a:t> = new </a:t>
            </a:r>
            <a:r>
              <a:rPr lang="en-US" dirty="0" err="1" smtClean="0"/>
              <a:t>StringBuilder</a:t>
            </a:r>
            <a:r>
              <a:rPr lang="en-US" dirty="0" smtClean="0"/>
              <a:t>(); </a:t>
            </a:r>
            <a:r>
              <a:rPr lang="en-US" dirty="0" err="1" smtClean="0"/>
              <a:t>xmlStringBuilder.append</a:t>
            </a:r>
            <a:r>
              <a:rPr lang="en-US" dirty="0" smtClean="0"/>
              <a:t>("&lt;?xml version="1.0"?&gt; &lt;class&gt; &lt;/class&gt;"); </a:t>
            </a:r>
          </a:p>
          <a:p>
            <a:r>
              <a:rPr lang="en-US" dirty="0" err="1" smtClean="0"/>
              <a:t>ByteArrayInputStream</a:t>
            </a:r>
            <a:r>
              <a:rPr lang="en-US" dirty="0" smtClean="0"/>
              <a:t> input = new </a:t>
            </a:r>
            <a:r>
              <a:rPr lang="en-US" dirty="0" err="1" smtClean="0"/>
              <a:t>ByteArrayInputStream</a:t>
            </a:r>
            <a:r>
              <a:rPr lang="en-US" dirty="0" smtClean="0"/>
              <a:t>( </a:t>
            </a:r>
            <a:r>
              <a:rPr lang="en-US" dirty="0" err="1" smtClean="0"/>
              <a:t>xmlStringBuilder.toString</a:t>
            </a:r>
            <a:r>
              <a:rPr lang="en-US" dirty="0" smtClean="0"/>
              <a:t>().</a:t>
            </a:r>
            <a:r>
              <a:rPr lang="en-US" dirty="0" err="1" smtClean="0"/>
              <a:t>getBytes</a:t>
            </a:r>
            <a:r>
              <a:rPr lang="en-US" dirty="0" smtClean="0"/>
              <a:t>("UTF-8")); Document doc = </a:t>
            </a:r>
            <a:r>
              <a:rPr lang="en-US" dirty="0" err="1" smtClean="0"/>
              <a:t>builder.parse</a:t>
            </a:r>
            <a:r>
              <a:rPr lang="en-US" dirty="0" smtClean="0"/>
              <a:t>(input);</a:t>
            </a:r>
          </a:p>
          <a:p>
            <a:r>
              <a:rPr lang="en-US" b="1" dirty="0" smtClean="0"/>
              <a:t>Extract the root element</a:t>
            </a:r>
            <a:endParaRPr lang="en-US" dirty="0" smtClean="0"/>
          </a:p>
          <a:p>
            <a:r>
              <a:rPr lang="en-US" dirty="0" smtClean="0"/>
              <a:t>Element root = </a:t>
            </a:r>
            <a:r>
              <a:rPr lang="en-US" dirty="0" err="1" smtClean="0"/>
              <a:t>doc.getDocumentElement</a:t>
            </a:r>
            <a:r>
              <a:rPr lang="en-US" dirty="0" smtClean="0"/>
              <a:t>();</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971</TotalTime>
  <Words>574</Words>
  <Application>Microsoft Office PowerPoint</Application>
  <PresentationFormat>On-screen Show (4:3)</PresentationFormat>
  <Paragraphs>73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Flow</vt:lpstr>
      <vt:lpstr>XML Parser</vt:lpstr>
      <vt:lpstr>Types of XML Parser</vt:lpstr>
      <vt:lpstr>DOM for XML.</vt:lpstr>
      <vt:lpstr>When to use?</vt:lpstr>
      <vt:lpstr>Advantages</vt:lpstr>
      <vt:lpstr>Common DOM methods</vt:lpstr>
      <vt:lpstr>Steps to Using DOM</vt:lpstr>
      <vt:lpstr>Using DOM</vt:lpstr>
      <vt:lpstr>Using DOM</vt:lpstr>
      <vt:lpstr>Using DOM</vt:lpstr>
      <vt:lpstr>Java XPath Parser</vt:lpstr>
      <vt:lpstr>What is XPath?</vt:lpstr>
      <vt:lpstr>XPath Expressions</vt:lpstr>
      <vt:lpstr>Predicates</vt:lpstr>
      <vt:lpstr>Steps to Using XPath</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XML Parser</dc:title>
  <dc:creator>waqar.yar</dc:creator>
  <cp:lastModifiedBy>waqar.yar</cp:lastModifiedBy>
  <cp:revision>80</cp:revision>
  <dcterms:created xsi:type="dcterms:W3CDTF">2016-04-24T06:28:37Z</dcterms:created>
  <dcterms:modified xsi:type="dcterms:W3CDTF">2017-04-03T11:24:53Z</dcterms:modified>
</cp:coreProperties>
</file>