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1A7A5E-C872-4F23-B80F-B4A9CD6DA01B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C749D4-854D-4123-A76A-66B086C1C5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i="1" dirty="0" smtClean="0"/>
              <a:t>Quotation</a:t>
            </a:r>
            <a:r>
              <a:rPr lang="en-US" dirty="0" smtClean="0"/>
              <a:t> service might be implemented using an EJB running in an application server; if so, the SOAP processor would be responsible for mapping the body information as parameters into and out of the EJB implementation of the </a:t>
            </a:r>
            <a:r>
              <a:rPr lang="en-US" i="1" dirty="0" err="1" smtClean="0"/>
              <a:t>GetQuotationResponse</a:t>
            </a:r>
            <a:r>
              <a:rPr lang="en-US" dirty="0" smtClean="0"/>
              <a:t> service.</a:t>
            </a:r>
          </a:p>
          <a:p>
            <a:r>
              <a:rPr lang="en-US" dirty="0" smtClean="0"/>
              <a:t> The SOAP processor could also be mapping the body information to a .NET object, a CORBA object, a COBOL program, and so 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error occurs during processing, the response to a SOAP message is a SOAP fault element in the body of the message, and the fault is returned to the sender of the SOAP message.</a:t>
            </a:r>
          </a:p>
          <a:p>
            <a:r>
              <a:rPr lang="en-US" dirty="0" smtClean="0"/>
              <a:t>The SOAP fault mechanism returns specific information about the error, including a predefined code, a description, and the address of the SOAP processor that generated the fault.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SOAP message can carry only one fault block.</a:t>
            </a:r>
          </a:p>
          <a:p>
            <a:r>
              <a:rPr lang="en-US" dirty="0" smtClean="0"/>
              <a:t>Fault is an optional part of a SOAP message.</a:t>
            </a:r>
          </a:p>
          <a:p>
            <a:r>
              <a:rPr lang="en-US" dirty="0" smtClean="0"/>
              <a:t>For HTTP binding, a successful response is linked to the 200 to 299 range of status codes.</a:t>
            </a:r>
          </a:p>
          <a:p>
            <a:r>
              <a:rPr lang="en-US" dirty="0" smtClean="0"/>
              <a:t>SOAP Fault is linked to the 500 to 599 range of status codes.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SOAP Fault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38" y="1767427"/>
            <a:ext cx="7443362" cy="47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 Example.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&lt;?xml version='1.0' encoding='UTF-8'?&gt;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&lt;SOAP-</a:t>
            </a:r>
            <a:r>
              <a:rPr lang="en-US" dirty="0" err="1" smtClean="0"/>
              <a:t>ENV:Envelope</a:t>
            </a:r>
            <a:r>
              <a:rPr lang="en-US" dirty="0" smtClean="0"/>
              <a:t> </a:t>
            </a:r>
            <a:r>
              <a:rPr lang="en-US" dirty="0" err="1" smtClean="0"/>
              <a:t>xmlns:SOAP</a:t>
            </a:r>
            <a:r>
              <a:rPr lang="en-US" dirty="0" smtClean="0"/>
              <a:t>-ENV="http://schemas.xmlsoap.org/soap/envelope/"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="http://www.w3.org/1999/XMLSchema-instance" </a:t>
            </a:r>
            <a:r>
              <a:rPr lang="en-US" dirty="0" err="1" smtClean="0"/>
              <a:t>xmlns:xsd</a:t>
            </a:r>
            <a:r>
              <a:rPr lang="en-US" dirty="0" smtClean="0"/>
              <a:t>="http://www.w3.org/1999/XMLSchema"&gt;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&lt;SOAP-</a:t>
            </a:r>
            <a:r>
              <a:rPr lang="en-US" dirty="0" err="1" smtClean="0"/>
              <a:t>ENV:Body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&lt;SOAP-</a:t>
            </a:r>
            <a:r>
              <a:rPr lang="en-US" dirty="0" err="1" smtClean="0"/>
              <a:t>ENV:Fault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&lt;</a:t>
            </a:r>
            <a:r>
              <a:rPr lang="en-US" dirty="0" err="1" smtClean="0"/>
              <a:t>faultcode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xsd:string</a:t>
            </a:r>
            <a:r>
              <a:rPr lang="en-US" dirty="0" smtClean="0"/>
              <a:t>"&gt;SOAP-</a:t>
            </a:r>
            <a:r>
              <a:rPr lang="en-US" dirty="0" err="1" smtClean="0"/>
              <a:t>ENV:Client</a:t>
            </a:r>
            <a:r>
              <a:rPr lang="en-US" dirty="0" smtClean="0"/>
              <a:t>&lt;/</a:t>
            </a:r>
            <a:r>
              <a:rPr lang="en-US" dirty="0" err="1" smtClean="0"/>
              <a:t>faultcode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 </a:t>
            </a:r>
          </a:p>
          <a:p>
            <a:pPr>
              <a:buNone/>
            </a:pPr>
            <a:r>
              <a:rPr lang="en-US" dirty="0" smtClean="0"/>
              <a:t>         &lt;</a:t>
            </a:r>
            <a:r>
              <a:rPr lang="en-US" dirty="0" err="1" smtClean="0"/>
              <a:t>faultstring</a:t>
            </a:r>
            <a:r>
              <a:rPr lang="en-US" dirty="0" smtClean="0"/>
              <a:t> </a:t>
            </a:r>
            <a:r>
              <a:rPr lang="en-US" dirty="0" err="1" smtClean="0"/>
              <a:t>xsi:type</a:t>
            </a:r>
            <a:r>
              <a:rPr lang="en-US" dirty="0" smtClean="0"/>
              <a:t>="</a:t>
            </a:r>
            <a:r>
              <a:rPr lang="en-US" dirty="0" err="1" smtClean="0"/>
              <a:t>xsd:string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    Failed to locate method (</a:t>
            </a:r>
            <a:r>
              <a:rPr lang="en-US" dirty="0" err="1" smtClean="0"/>
              <a:t>ValidateCreditCard</a:t>
            </a:r>
            <a:r>
              <a:rPr lang="en-US" dirty="0" smtClean="0"/>
              <a:t>) in class (</a:t>
            </a:r>
            <a:r>
              <a:rPr lang="en-US" dirty="0" err="1" smtClean="0"/>
              <a:t>examplesCreditCard</a:t>
            </a:r>
            <a:r>
              <a:rPr lang="en-US" dirty="0" smtClean="0"/>
              <a:t>) at /</a:t>
            </a:r>
            <a:r>
              <a:rPr lang="en-US" dirty="0" err="1" smtClean="0"/>
              <a:t>usr</a:t>
            </a:r>
            <a:r>
              <a:rPr lang="en-US" dirty="0" smtClean="0"/>
              <a:t>/local/ActivePerl-5.6/lib/</a:t>
            </a:r>
            <a:r>
              <a:rPr lang="en-US" dirty="0" err="1" smtClean="0"/>
              <a:t>site_perl</a:t>
            </a:r>
            <a:r>
              <a:rPr lang="en-US" dirty="0" smtClean="0"/>
              <a:t>/5.6.0/SOAP/Lite.pm line 1555.</a:t>
            </a:r>
          </a:p>
          <a:p>
            <a:pPr>
              <a:buNone/>
            </a:pPr>
            <a:r>
              <a:rPr lang="en-US" dirty="0" smtClean="0"/>
              <a:t>         &lt;/</a:t>
            </a:r>
            <a:r>
              <a:rPr lang="en-US" dirty="0" err="1" smtClean="0"/>
              <a:t>faultstring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	 </a:t>
            </a:r>
          </a:p>
          <a:p>
            <a:pPr>
              <a:buNone/>
            </a:pPr>
            <a:r>
              <a:rPr lang="en-US" dirty="0" smtClean="0"/>
              <a:t>      &lt;/SOAP-</a:t>
            </a:r>
            <a:r>
              <a:rPr lang="en-US" dirty="0" err="1" smtClean="0"/>
              <a:t>ENV:Fault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&lt;/SOAP-</a:t>
            </a:r>
            <a:r>
              <a:rPr lang="en-US" dirty="0" err="1" smtClean="0"/>
              <a:t>ENV:Body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&lt;/SOAP-</a:t>
            </a:r>
            <a:r>
              <a:rPr lang="en-US" dirty="0" err="1" smtClean="0"/>
              <a:t>ENV:Envelope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Axis?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Axis is essentially a </a:t>
            </a:r>
            <a:r>
              <a:rPr lang="en-US" i="1" dirty="0" smtClean="0"/>
              <a:t>SOAP engine</a:t>
            </a:r>
            <a:r>
              <a:rPr lang="en-US" dirty="0" smtClean="0"/>
              <a:t> -- a framework for constructing SOAP processors such as clients, servers, gateways, etc. The current version of Axis is written in Java, but a C++ implementation of the client side of Axis is being developed.</a:t>
            </a:r>
          </a:p>
          <a:p>
            <a:r>
              <a:rPr lang="en-US" dirty="0" smtClean="0"/>
              <a:t>But Axis isn't just a SOAP engine -- it also includes:</a:t>
            </a:r>
          </a:p>
          <a:p>
            <a:pPr lvl="1"/>
            <a:r>
              <a:rPr lang="en-US" dirty="0" smtClean="0"/>
              <a:t>a simple stand-alone server,</a:t>
            </a:r>
          </a:p>
          <a:p>
            <a:pPr lvl="1"/>
            <a:r>
              <a:rPr lang="en-US" dirty="0" smtClean="0"/>
              <a:t>a server which plugs into </a:t>
            </a:r>
            <a:r>
              <a:rPr lang="en-US" dirty="0" err="1" smtClean="0"/>
              <a:t>servlet</a:t>
            </a:r>
            <a:r>
              <a:rPr lang="en-US" dirty="0" smtClean="0"/>
              <a:t> engines such as Tomcat,</a:t>
            </a:r>
          </a:p>
          <a:p>
            <a:pPr lvl="1"/>
            <a:r>
              <a:rPr lang="en-US" dirty="0" smtClean="0"/>
              <a:t>extensive support for the </a:t>
            </a:r>
            <a:r>
              <a:rPr lang="en-US" i="1" dirty="0" smtClean="0"/>
              <a:t>Web Service Description Language (WSDL)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emitter tooling that generates Java classes from WSDL.</a:t>
            </a:r>
          </a:p>
          <a:p>
            <a:pPr lvl="1"/>
            <a:r>
              <a:rPr lang="en-US" dirty="0" smtClean="0"/>
              <a:t>some sample programs, and</a:t>
            </a:r>
          </a:p>
          <a:p>
            <a:pPr lvl="1"/>
            <a:r>
              <a:rPr lang="en-US" dirty="0" smtClean="0"/>
              <a:t>a tool for monitoring TCP/IP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import </a:t>
            </a:r>
            <a:r>
              <a:rPr lang="en-US" sz="1400" dirty="0" err="1" smtClean="0"/>
              <a:t>org.apache.axis.client.Call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import </a:t>
            </a:r>
            <a:r>
              <a:rPr lang="en-US" sz="1400" dirty="0" err="1" smtClean="0"/>
              <a:t>org.apache.axis.client.Service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import </a:t>
            </a:r>
            <a:r>
              <a:rPr lang="en-US" sz="1400" dirty="0" err="1" smtClean="0"/>
              <a:t>javax.xml.namespace.QName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</a:t>
            </a:r>
          </a:p>
          <a:p>
            <a:pPr>
              <a:buNone/>
            </a:pPr>
            <a:r>
              <a:rPr lang="en-US" sz="1400" dirty="0" smtClean="0"/>
              <a:t>   public class </a:t>
            </a:r>
            <a:r>
              <a:rPr lang="en-US" sz="1400" dirty="0" err="1" smtClean="0"/>
              <a:t>TestClient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  public static void main(String 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try {</a:t>
            </a:r>
          </a:p>
          <a:p>
            <a:pPr>
              <a:buNone/>
            </a:pPr>
            <a:r>
              <a:rPr lang="en-US" sz="1400" dirty="0" smtClean="0"/>
              <a:t>         String endpoint =</a:t>
            </a:r>
          </a:p>
          <a:p>
            <a:pPr>
              <a:buNone/>
            </a:pPr>
            <a:r>
              <a:rPr lang="en-US" sz="1400" dirty="0" smtClean="0"/>
              <a:t>            "http://ws.apache.org:5049/axis/services/echo";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      Service  </a:t>
            </a:r>
            <a:r>
              <a:rPr lang="en-US" sz="1400" dirty="0" err="1" smtClean="0"/>
              <a:t>service</a:t>
            </a:r>
            <a:r>
              <a:rPr lang="en-US" sz="1400" dirty="0" smtClean="0"/>
              <a:t> = new Service();</a:t>
            </a:r>
          </a:p>
          <a:p>
            <a:pPr>
              <a:buNone/>
            </a:pPr>
            <a:r>
              <a:rPr lang="en-US" sz="1400" dirty="0" smtClean="0"/>
              <a:t>        Call     </a:t>
            </a:r>
            <a:r>
              <a:rPr lang="en-US" sz="1400" dirty="0" err="1" smtClean="0"/>
              <a:t>call</a:t>
            </a:r>
            <a:r>
              <a:rPr lang="en-US" sz="1400" dirty="0" smtClean="0"/>
              <a:t>    = (Call) </a:t>
            </a:r>
            <a:r>
              <a:rPr lang="en-US" sz="1400" dirty="0" err="1" smtClean="0"/>
              <a:t>service.createCall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call.setTargetEndpointAddress</a:t>
            </a:r>
            <a:r>
              <a:rPr lang="en-US" sz="1400" dirty="0" smtClean="0"/>
              <a:t>( new </a:t>
            </a:r>
            <a:r>
              <a:rPr lang="en-US" sz="1400" dirty="0" err="1" smtClean="0"/>
              <a:t>java.net.URL</a:t>
            </a:r>
            <a:r>
              <a:rPr lang="en-US" sz="1400" dirty="0" smtClean="0"/>
              <a:t>(endpoint) 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call.setOperationName</a:t>
            </a:r>
            <a:r>
              <a:rPr lang="en-US" sz="1400" dirty="0" smtClean="0"/>
              <a:t>(new </a:t>
            </a:r>
            <a:r>
              <a:rPr lang="en-US" sz="1400" dirty="0" err="1" smtClean="0"/>
              <a:t>QName</a:t>
            </a:r>
            <a:r>
              <a:rPr lang="en-US" sz="1400" dirty="0" smtClean="0"/>
              <a:t>("http://soapinterop.org/", "</a:t>
            </a:r>
            <a:r>
              <a:rPr lang="en-US" sz="1400" dirty="0" err="1" smtClean="0"/>
              <a:t>echoString</a:t>
            </a:r>
            <a:r>
              <a:rPr lang="en-US" sz="1400" dirty="0" smtClean="0"/>
              <a:t>"));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      String ret = (String) </a:t>
            </a:r>
            <a:r>
              <a:rPr lang="en-US" sz="1400" dirty="0" err="1" smtClean="0"/>
              <a:t>call.invoke</a:t>
            </a:r>
            <a:r>
              <a:rPr lang="en-US" sz="1400" dirty="0" smtClean="0"/>
              <a:t>( new Object[] { "Hello!" } );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("Sent 'Hello!', got '" + ret + "'");</a:t>
            </a:r>
          </a:p>
          <a:p>
            <a:pPr>
              <a:buNone/>
            </a:pPr>
            <a:r>
              <a:rPr lang="en-US" sz="1400" dirty="0" smtClean="0"/>
              <a:t>      } catch (Exception e) 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System.err.println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e.toString</a:t>
            </a:r>
            <a:r>
              <a:rPr lang="en-US" sz="1400" dirty="0" smtClean="0"/>
              <a:t>());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 of running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% java samples.userguide.example1.TestClient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Sent 'Hello!', got 'Hello!' 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SOAP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&lt;?xml version="1.0" encoding="UTF-8"?&gt;</a:t>
            </a:r>
          </a:p>
          <a:p>
            <a:pPr>
              <a:buNone/>
            </a:pPr>
            <a:r>
              <a:rPr lang="en-US" sz="2000" dirty="0" smtClean="0"/>
              <a:t>&lt;SOAP-</a:t>
            </a:r>
            <a:r>
              <a:rPr lang="en-US" sz="2000" dirty="0" err="1" smtClean="0"/>
              <a:t>ENV:Envelope</a:t>
            </a:r>
            <a:r>
              <a:rPr lang="en-US" sz="2000" dirty="0" smtClean="0"/>
              <a:t> </a:t>
            </a:r>
            <a:r>
              <a:rPr lang="en-US" sz="2000" dirty="0" err="1" smtClean="0"/>
              <a:t>xmlns:xsd</a:t>
            </a:r>
            <a:r>
              <a:rPr lang="en-US" sz="2000" dirty="0" smtClean="0"/>
              <a:t>="http://www.w3.org/2001/XMLSchema"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xmlns:SOAP</a:t>
            </a:r>
            <a:r>
              <a:rPr lang="en-US" sz="2000" dirty="0" smtClean="0"/>
              <a:t>-ENV="http://schemas.xmlsoap.org/soap/envelope/"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xmlns:xsi</a:t>
            </a:r>
            <a:r>
              <a:rPr lang="en-US" sz="2000" dirty="0" smtClean="0"/>
              <a:t>="http://www.w3.org/2001/XMLSchema-instance"&gt;</a:t>
            </a:r>
          </a:p>
          <a:p>
            <a:pPr>
              <a:buNone/>
            </a:pPr>
            <a:r>
              <a:rPr lang="en-US" sz="2000" dirty="0" smtClean="0"/>
              <a:t>  &lt;SOAP-</a:t>
            </a:r>
            <a:r>
              <a:rPr lang="en-US" sz="2000" dirty="0" err="1" smtClean="0"/>
              <a:t>ENV:Body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&lt;ns1:echoString xmlns:ns1="http://soapinterop.org/"&gt;</a:t>
            </a:r>
          </a:p>
          <a:p>
            <a:pPr>
              <a:buNone/>
            </a:pPr>
            <a:r>
              <a:rPr lang="en-US" sz="2000" dirty="0" smtClean="0"/>
              <a:t>      &lt;arg0 </a:t>
            </a:r>
            <a:r>
              <a:rPr lang="en-US" sz="2000" dirty="0" err="1" smtClean="0"/>
              <a:t>xsi:type</a:t>
            </a:r>
            <a:r>
              <a:rPr lang="en-US" sz="2000" dirty="0" smtClean="0"/>
              <a:t>="</a:t>
            </a:r>
            <a:r>
              <a:rPr lang="en-US" sz="2000" dirty="0" err="1" smtClean="0"/>
              <a:t>xsd:string</a:t>
            </a:r>
            <a:r>
              <a:rPr lang="en-US" sz="2000" dirty="0" smtClean="0"/>
              <a:t>"&gt;Hello!&lt;/arg0&gt;</a:t>
            </a:r>
          </a:p>
          <a:p>
            <a:pPr>
              <a:buNone/>
            </a:pPr>
            <a:r>
              <a:rPr lang="en-US" sz="2000" dirty="0" smtClean="0"/>
              <a:t>    &lt;/ns1:echoString&gt;</a:t>
            </a:r>
          </a:p>
          <a:p>
            <a:pPr>
              <a:buNone/>
            </a:pPr>
            <a:r>
              <a:rPr lang="en-US" sz="2000" dirty="0" smtClean="0"/>
              <a:t>  &lt;/SOAP-</a:t>
            </a:r>
            <a:r>
              <a:rPr lang="en-US" sz="2000" dirty="0" err="1" smtClean="0"/>
              <a:t>ENV:Body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&lt;/SOAP-</a:t>
            </a:r>
            <a:r>
              <a:rPr lang="en-US" sz="2000" dirty="0" err="1" smtClean="0"/>
              <a:t>ENV:Envelope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Axis </a:t>
            </a:r>
            <a:r>
              <a:rPr lang="en-US" smtClean="0"/>
              <a:t>Web Services.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https://axis.apache.org/axis/java/user-guide.html#Consuming_Web_Services_with_Axis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934200" cy="1466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SOAP (</a:t>
            </a:r>
            <a:r>
              <a:rPr lang="en-US" dirty="0" smtClean="0"/>
              <a:t>Simple Object Access Protocol</a:t>
            </a:r>
            <a:r>
              <a:rPr lang="en-US" b="1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SOAP is an XML-based communication protocol and encoding format for inter-application communication. Originally conceived by Microsoft and </a:t>
            </a:r>
            <a:r>
              <a:rPr lang="en-US" dirty="0" err="1" smtClean="0"/>
              <a:t>Userland</a:t>
            </a:r>
            <a:r>
              <a:rPr lang="en-US" dirty="0" smtClean="0"/>
              <a:t> software, it has evolved through several generations; the current spec is version, SOAP 1.2, though version 1.1 is more widespread. The W3C's XML Protocol working group is in charge of the specification.</a:t>
            </a:r>
          </a:p>
          <a:p>
            <a:r>
              <a:rPr lang="en-US" dirty="0" smtClean="0"/>
              <a:t>SOAP is widely viewed as the backbone to a new generation of cross-platform cross-language distributed computing applications, termed Web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SOAP is a communication protocol designed to communicate via Internet.</a:t>
            </a:r>
          </a:p>
          <a:p>
            <a:r>
              <a:rPr lang="en-US" dirty="0" smtClean="0"/>
              <a:t>SOAP can extend HTTP for XML messaging.</a:t>
            </a:r>
          </a:p>
          <a:p>
            <a:r>
              <a:rPr lang="en-US" dirty="0" smtClean="0"/>
              <a:t>SOAP provides data transport for Web services.</a:t>
            </a:r>
          </a:p>
          <a:p>
            <a:r>
              <a:rPr lang="en-US" dirty="0" smtClean="0"/>
              <a:t>SOAP can exchange complete documents or call a remote procedure.</a:t>
            </a:r>
          </a:p>
          <a:p>
            <a:r>
              <a:rPr lang="en-US" dirty="0" smtClean="0"/>
              <a:t>SOAP can be used for broadcasting a message.</a:t>
            </a:r>
          </a:p>
          <a:p>
            <a:r>
              <a:rPr lang="en-US" dirty="0" smtClean="0"/>
              <a:t>SOAP is platform- and language-independent.</a:t>
            </a:r>
          </a:p>
          <a:p>
            <a:r>
              <a:rPr lang="en-US" dirty="0" smtClean="0"/>
              <a:t>SOAP is the XML way of defining what information is sent and how.</a:t>
            </a:r>
          </a:p>
          <a:p>
            <a:r>
              <a:rPr lang="en-US" dirty="0" smtClean="0"/>
              <a:t>SOAP enables client applications to easily connect to remote services and invoke remote methods.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Envelope −</a:t>
            </a:r>
            <a:r>
              <a:rPr lang="en-US" dirty="0" smtClean="0"/>
              <a:t> Defines the start and the end of the message. It is a mandatory element.</a:t>
            </a:r>
          </a:p>
          <a:p>
            <a:r>
              <a:rPr lang="en-US" b="1" dirty="0" smtClean="0"/>
              <a:t>Header −</a:t>
            </a:r>
            <a:r>
              <a:rPr lang="en-US" dirty="0" smtClean="0"/>
              <a:t> Contains any optional attributes of the message used in processing the message, either at an intermediary point or at the ultimate end-point. It is an optional element.</a:t>
            </a:r>
          </a:p>
          <a:p>
            <a:r>
              <a:rPr lang="en-US" b="1" dirty="0" smtClean="0"/>
              <a:t>Body −</a:t>
            </a:r>
            <a:r>
              <a:rPr lang="en-US" dirty="0" smtClean="0"/>
              <a:t> Contains the XML data comprising the message being sent. It is a mandatory element.</a:t>
            </a:r>
          </a:p>
          <a:p>
            <a:r>
              <a:rPr lang="en-US" b="1" dirty="0" smtClean="0"/>
              <a:t>Fault −</a:t>
            </a:r>
            <a:r>
              <a:rPr lang="en-US" dirty="0" smtClean="0"/>
              <a:t> An optional Fault element that provides information about errors that occur while processing the message.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SOAP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r>
              <a:rPr lang="en-US" dirty="0" smtClean="0"/>
              <a:t>&lt;SOAP-</a:t>
            </a:r>
            <a:r>
              <a:rPr lang="en-US" dirty="0" err="1" smtClean="0"/>
              <a:t>ENV:Envelope</a:t>
            </a:r>
            <a:r>
              <a:rPr lang="en-US" dirty="0" smtClean="0"/>
              <a:t> </a:t>
            </a:r>
            <a:r>
              <a:rPr lang="en-US" dirty="0" err="1" smtClean="0"/>
              <a:t>xmlns:SOAP</a:t>
            </a:r>
            <a:r>
              <a:rPr lang="en-US" dirty="0" smtClean="0"/>
              <a:t>-ENV="http://www.w3.org/2001/12/soap-envelope" SOAP-</a:t>
            </a:r>
            <a:r>
              <a:rPr lang="en-US" dirty="0" err="1" smtClean="0"/>
              <a:t>ENV:encodingStyle</a:t>
            </a:r>
            <a:r>
              <a:rPr lang="en-US" dirty="0" smtClean="0"/>
              <a:t>="http://www.w3.org/2001/12/soap-encoding"&gt;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&lt;SOAP-</a:t>
            </a:r>
            <a:r>
              <a:rPr lang="en-US" dirty="0" err="1" smtClean="0"/>
              <a:t>ENV:Header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 &lt;/SOAP-</a:t>
            </a:r>
            <a:r>
              <a:rPr lang="en-US" dirty="0" err="1" smtClean="0"/>
              <a:t>ENV:Header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&lt;SOAP-</a:t>
            </a:r>
            <a:r>
              <a:rPr lang="en-US" dirty="0" err="1" smtClean="0"/>
              <a:t>ENV:Body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    &lt;SOAP-</a:t>
            </a:r>
            <a:r>
              <a:rPr lang="en-US" dirty="0" err="1" smtClean="0"/>
              <a:t>ENV:Fault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 ...</a:t>
            </a:r>
          </a:p>
          <a:p>
            <a:pPr>
              <a:buNone/>
            </a:pPr>
            <a:r>
              <a:rPr lang="en-US" dirty="0" smtClean="0"/>
              <a:t>         ...</a:t>
            </a:r>
          </a:p>
          <a:p>
            <a:pPr>
              <a:buNone/>
            </a:pPr>
            <a:r>
              <a:rPr lang="en-US" dirty="0" smtClean="0"/>
              <a:t>      &lt;/SOAP-</a:t>
            </a:r>
            <a:r>
              <a:rPr lang="en-US" dirty="0" err="1" smtClean="0"/>
              <a:t>ENV:Fault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...</a:t>
            </a:r>
          </a:p>
          <a:p>
            <a:pPr>
              <a:buNone/>
            </a:pPr>
            <a:r>
              <a:rPr lang="en-US" dirty="0" smtClean="0"/>
              <a:t>   &lt;/SOAP-</a:t>
            </a:r>
            <a:r>
              <a:rPr lang="en-US" dirty="0" err="1" smtClean="0"/>
              <a:t>ENV:Body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SOAP_ENV:Envelope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Envelope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Every SOAP message has a root Envelope element.</a:t>
            </a:r>
          </a:p>
          <a:p>
            <a:r>
              <a:rPr lang="en-US" dirty="0" smtClean="0"/>
              <a:t>Envelope is a mandatory part of SOAP message.</a:t>
            </a:r>
          </a:p>
          <a:p>
            <a:r>
              <a:rPr lang="en-US" dirty="0" smtClean="0"/>
              <a:t>Every Envelope element must contain exactly one Body element.</a:t>
            </a:r>
          </a:p>
          <a:p>
            <a:r>
              <a:rPr lang="en-US" dirty="0" smtClean="0"/>
              <a:t>If an Envelope contains a Header element, it must contain no more than one, and it must appear as the first child of the Envelope, before the Body.</a:t>
            </a:r>
          </a:p>
          <a:p>
            <a:r>
              <a:rPr lang="en-US" dirty="0" smtClean="0"/>
              <a:t>The envelope changes when SOAP versions change.</a:t>
            </a:r>
          </a:p>
          <a:p>
            <a:r>
              <a:rPr lang="en-US" dirty="0" smtClean="0"/>
              <a:t>The SOAP envelope is specified using the </a:t>
            </a:r>
            <a:r>
              <a:rPr lang="en-US" i="1" dirty="0" smtClean="0"/>
              <a:t>ENV</a:t>
            </a:r>
            <a:r>
              <a:rPr lang="en-US" dirty="0" smtClean="0"/>
              <a:t> namespace prefix and the Envelope element.</a:t>
            </a:r>
          </a:p>
          <a:p>
            <a:r>
              <a:rPr lang="en-US" dirty="0" smtClean="0"/>
              <a:t>The optional SOAP encoding is also specified using a namespace name and the optional </a:t>
            </a:r>
            <a:r>
              <a:rPr lang="en-US" i="1" dirty="0" err="1" smtClean="0"/>
              <a:t>encodingStyle</a:t>
            </a:r>
            <a:r>
              <a:rPr lang="en-US" dirty="0" smtClean="0"/>
              <a:t> element, which could also point to an encoding style other than the SOAP 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Header.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an optional part of a SOAP message.</a:t>
            </a:r>
          </a:p>
          <a:p>
            <a:r>
              <a:rPr lang="en-US" dirty="0" smtClean="0"/>
              <a:t>Header elements can occur multiple times.</a:t>
            </a:r>
          </a:p>
          <a:p>
            <a:r>
              <a:rPr lang="en-US" dirty="0" smtClean="0"/>
              <a:t>Headers are intended to add new features and functionality.</a:t>
            </a:r>
          </a:p>
          <a:p>
            <a:r>
              <a:rPr lang="en-US" dirty="0" smtClean="0"/>
              <a:t>The SOAP header contains header entries defined in a namespace.</a:t>
            </a:r>
          </a:p>
          <a:p>
            <a:r>
              <a:rPr lang="en-US" dirty="0" smtClean="0"/>
              <a:t>The header is encoded as the first immediate child element of the SOAP envelope.</a:t>
            </a:r>
          </a:p>
          <a:p>
            <a:r>
              <a:rPr lang="en-US" dirty="0" smtClean="0"/>
              <a:t>When multiple headers are defined, all immediate child elements of the SOAP header are interpreted as SOAP header blocks.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SOAP body is a mandatory element that contains the application-defined XML data being exchanged in the SOAP message. The body must be contained within the envelope and must follow any headers that might be defined for the message.</a:t>
            </a:r>
          </a:p>
          <a:p>
            <a:r>
              <a:rPr lang="en-US" dirty="0" smtClean="0"/>
              <a:t>The body is defined as a child element of the envelope, and the semantics for the body are defined in the associated SOAP schema.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&lt;?xml version="1.0"?&gt;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&lt;SOAP-</a:t>
            </a:r>
            <a:r>
              <a:rPr lang="en-US" sz="2000" dirty="0" err="1" smtClean="0"/>
              <a:t>ENV:Envelope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........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&lt;SOAP-</a:t>
            </a:r>
            <a:r>
              <a:rPr lang="en-US" sz="2000" dirty="0" err="1" smtClean="0"/>
              <a:t>ENV:Body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&lt;m:GetQuotation </a:t>
            </a:r>
            <a:r>
              <a:rPr lang="en-US" sz="2000" dirty="0" err="1" smtClean="0"/>
              <a:t>xmlns:m</a:t>
            </a:r>
            <a:r>
              <a:rPr lang="en-US" sz="2000" dirty="0" smtClean="0"/>
              <a:t>="http://www.tp.com/Quotation"&gt;</a:t>
            </a:r>
          </a:p>
          <a:p>
            <a:pPr>
              <a:buNone/>
            </a:pPr>
            <a:r>
              <a:rPr lang="en-US" sz="2000" dirty="0" smtClean="0"/>
              <a:t>         &lt;m:Item&gt;Computers&lt;/m:Item&gt;</a:t>
            </a:r>
          </a:p>
          <a:p>
            <a:pPr>
              <a:buNone/>
            </a:pPr>
            <a:r>
              <a:rPr lang="en-US" sz="2000" dirty="0" smtClean="0"/>
              <a:t>      &lt;/m:GetQuotation&gt;</a:t>
            </a:r>
          </a:p>
          <a:p>
            <a:pPr>
              <a:buNone/>
            </a:pPr>
            <a:r>
              <a:rPr lang="en-US" sz="2000" dirty="0" smtClean="0"/>
              <a:t>   &lt;/SOAP-</a:t>
            </a:r>
            <a:r>
              <a:rPr lang="en-US" sz="2000" dirty="0" err="1" smtClean="0"/>
              <a:t>ENV:Body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&lt;/SOAP-</a:t>
            </a:r>
            <a:r>
              <a:rPr lang="en-US" sz="2000" dirty="0" err="1" smtClean="0"/>
              <a:t>ENV:Envelope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1159</TotalTime>
  <Words>884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Web Services</vt:lpstr>
      <vt:lpstr>What is SOAP (Simple Object Access Protocol)?</vt:lpstr>
      <vt:lpstr>What is SOAP?</vt:lpstr>
      <vt:lpstr>SOAP Structure</vt:lpstr>
      <vt:lpstr>SOAP Structure</vt:lpstr>
      <vt:lpstr>SOAP Envelope</vt:lpstr>
      <vt:lpstr>SOAP Header.</vt:lpstr>
      <vt:lpstr>SOAP Body</vt:lpstr>
      <vt:lpstr>SOAP Body</vt:lpstr>
      <vt:lpstr>SOAP Body</vt:lpstr>
      <vt:lpstr>SOAP Fault </vt:lpstr>
      <vt:lpstr>SOAP Fault </vt:lpstr>
      <vt:lpstr>SOAP Fault </vt:lpstr>
      <vt:lpstr>SOAP FAULT Example.</vt:lpstr>
      <vt:lpstr>What is Axis?</vt:lpstr>
      <vt:lpstr>Consuming Web Services</vt:lpstr>
      <vt:lpstr>Result of running the application</vt:lpstr>
      <vt:lpstr>Sample SOAP Message</vt:lpstr>
      <vt:lpstr>Link to Axis Web Services.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waqar.yar</dc:creator>
  <cp:lastModifiedBy>waqar.yar</cp:lastModifiedBy>
  <cp:revision>25</cp:revision>
  <dcterms:created xsi:type="dcterms:W3CDTF">2016-03-29T11:29:14Z</dcterms:created>
  <dcterms:modified xsi:type="dcterms:W3CDTF">2017-04-17T11:52:46Z</dcterms:modified>
</cp:coreProperties>
</file>