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6"/>
  </p:notesMasterIdLst>
  <p:handoutMasterIdLst>
    <p:handoutMasterId r:id="rId27"/>
  </p:handoutMasterIdLst>
  <p:sldIdLst>
    <p:sldId id="336" r:id="rId2"/>
    <p:sldId id="338" r:id="rId3"/>
    <p:sldId id="339" r:id="rId4"/>
    <p:sldId id="340" r:id="rId5"/>
    <p:sldId id="348" r:id="rId6"/>
    <p:sldId id="341" r:id="rId7"/>
    <p:sldId id="342" r:id="rId8"/>
    <p:sldId id="353" r:id="rId9"/>
    <p:sldId id="354" r:id="rId10"/>
    <p:sldId id="357" r:id="rId11"/>
    <p:sldId id="358" r:id="rId12"/>
    <p:sldId id="344" r:id="rId13"/>
    <p:sldId id="360" r:id="rId14"/>
    <p:sldId id="361" r:id="rId15"/>
    <p:sldId id="362" r:id="rId16"/>
    <p:sldId id="359" r:id="rId17"/>
    <p:sldId id="363" r:id="rId18"/>
    <p:sldId id="364" r:id="rId19"/>
    <p:sldId id="365" r:id="rId20"/>
    <p:sldId id="366" r:id="rId21"/>
    <p:sldId id="367" r:id="rId22"/>
    <p:sldId id="368" r:id="rId23"/>
    <p:sldId id="346" r:id="rId24"/>
    <p:sldId id="347" r:id="rId25"/>
  </p:sldIdLst>
  <p:sldSz cx="9144000" cy="6858000" type="screen4x3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145A"/>
    <a:srgbClr val="001E5A"/>
    <a:srgbClr val="5F5F5F"/>
    <a:srgbClr val="000000"/>
    <a:srgbClr val="996600"/>
    <a:srgbClr val="CC3300"/>
    <a:srgbClr val="6633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11" autoAdjust="0"/>
    <p:restoredTop sz="94602" autoAdjust="0"/>
  </p:normalViewPr>
  <p:slideViewPr>
    <p:cSldViewPr snapToGrid="0">
      <p:cViewPr varScale="1">
        <p:scale>
          <a:sx n="69" d="100"/>
          <a:sy n="69" d="100"/>
        </p:scale>
        <p:origin x="-1410" y="-10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2340" y="-96"/>
      </p:cViewPr>
      <p:guideLst>
        <p:guide orient="horz" pos="2931"/>
        <p:guide pos="221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430" tIns="0" rIns="19430" bIns="0" numCol="1" anchor="t" anchorCtr="0" compatLnSpc="1">
            <a:prstTxWarp prst="textNoShape">
              <a:avLst/>
            </a:prstTxWarp>
          </a:bodyPr>
          <a:lstStyle>
            <a:lvl1pPr defTabSz="933450">
              <a:defRPr sz="1100" b="0" i="1"/>
            </a:lvl1pPr>
          </a:lstStyle>
          <a:p>
            <a:r>
              <a:rPr lang="en-US"/>
              <a:t>Handouts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430" tIns="0" rIns="19430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100" b="0" i="1"/>
            </a:lvl1pPr>
          </a:lstStyle>
          <a:p>
            <a:fld id="{0D9A930E-8C9D-4CCD-B0DA-5B59041879C2}" type="datetimeFigureOut">
              <a:rPr lang="en-US"/>
              <a:pPr/>
              <a:t>3/5/2018</a:t>
            </a:fld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416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430" tIns="0" rIns="19430" bIns="0" numCol="1" anchor="b" anchorCtr="0" compatLnSpc="1">
            <a:prstTxWarp prst="textNoShape">
              <a:avLst/>
            </a:prstTxWarp>
          </a:bodyPr>
          <a:lstStyle>
            <a:lvl1pPr defTabSz="93345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0788"/>
            <a:ext cx="30416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430" tIns="0" rIns="19430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100" b="0" i="1"/>
            </a:lvl1pPr>
          </a:lstStyle>
          <a:p>
            <a:fld id="{2F1EC5F2-CAD8-4F14-B209-424ADD0E813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430" tIns="0" rIns="19430" bIns="0" numCol="1" anchor="t" anchorCtr="0" compatLnSpc="1">
            <a:prstTxWarp prst="textNoShape">
              <a:avLst/>
            </a:prstTxWarp>
          </a:bodyPr>
          <a:lstStyle>
            <a:lvl1pPr defTabSz="933450">
              <a:defRPr sz="1100" b="0" i="1">
                <a:solidFill>
                  <a:schemeClr val="tx1"/>
                </a:solidFill>
              </a:defRPr>
            </a:lvl1pPr>
          </a:lstStyle>
          <a:p>
            <a:r>
              <a:rPr lang="en-US"/>
              <a:t>Handouts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430" tIns="0" rIns="19430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100" b="0" i="1">
                <a:solidFill>
                  <a:schemeClr val="tx1"/>
                </a:solidFill>
              </a:defRPr>
            </a:lvl1pPr>
          </a:lstStyle>
          <a:p>
            <a:fld id="{2483849B-82E2-4405-960A-A9AEE166B43B}" type="datetimeFigureOut">
              <a:rPr lang="en-US"/>
              <a:pPr/>
              <a:t>3/5/2018</a:t>
            </a:fld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0788"/>
            <a:ext cx="30416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430" tIns="0" rIns="19430" bIns="0" numCol="1" anchor="b" anchorCtr="0" compatLnSpc="1">
            <a:prstTxWarp prst="textNoShape">
              <a:avLst/>
            </a:prstTxWarp>
          </a:bodyPr>
          <a:lstStyle>
            <a:lvl1pPr defTabSz="933450">
              <a:defRPr sz="1100" b="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40788"/>
            <a:ext cx="30416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430" tIns="0" rIns="19430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100" b="0" i="1">
                <a:solidFill>
                  <a:schemeClr val="tx1"/>
                </a:solidFill>
              </a:defRPr>
            </a:lvl1pPr>
          </a:lstStyle>
          <a:p>
            <a:fld id="{4287E59E-38D8-478E-AFEF-E84EF7B49B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9600"/>
            <a:ext cx="514985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13" tIns="46958" rIns="93913" bIns="46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  <a:p>
            <a:pPr lvl="4"/>
            <a:endParaRPr lang="en-US" smtClean="0"/>
          </a:p>
          <a:p>
            <a:pPr lvl="4"/>
            <a:endParaRPr lang="en-US" smtClean="0"/>
          </a:p>
          <a:p>
            <a:pPr lvl="4"/>
            <a:endParaRPr lang="en-US" smtClean="0"/>
          </a:p>
          <a:p>
            <a:pPr lvl="4"/>
            <a:endParaRPr lang="en-US" smtClean="0"/>
          </a:p>
          <a:p>
            <a:pPr lvl="4"/>
            <a:endParaRPr lang="en-US" smtClean="0"/>
          </a:p>
        </p:txBody>
      </p:sp>
      <p:sp>
        <p:nvSpPr>
          <p:cNvPr id="63495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7450" y="698500"/>
            <a:ext cx="4646613" cy="3484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135313" y="8863013"/>
            <a:ext cx="7493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058" tIns="45339" rIns="89058" bIns="45339">
            <a:spAutoFit/>
          </a:bodyPr>
          <a:lstStyle/>
          <a:p>
            <a:pPr algn="ctr" defTabSz="885825">
              <a:lnSpc>
                <a:spcPct val="90000"/>
              </a:lnSpc>
            </a:pPr>
            <a:r>
              <a:rPr lang="en-US" sz="1400" b="0">
                <a:solidFill>
                  <a:schemeClr val="tx1"/>
                </a:solidFill>
              </a:rPr>
              <a:t>Page </a:t>
            </a:r>
            <a:fld id="{1FE2180C-A909-4038-ABED-2EDFA8CC44C0}" type="slidenum">
              <a:rPr lang="en-US" sz="1400" b="0">
                <a:solidFill>
                  <a:schemeClr val="tx1"/>
                </a:solidFill>
              </a:rPr>
              <a:pPr algn="ctr" defTabSz="885825">
                <a:lnSpc>
                  <a:spcPct val="90000"/>
                </a:lnSpc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AD713E-50AC-45F5-9A96-BBCD74F42916}" type="slidenum">
              <a:rPr lang="en-US"/>
              <a:pPr/>
              <a:t>1</a:t>
            </a:fld>
            <a:endParaRPr lang="en-US"/>
          </a:p>
        </p:txBody>
      </p:sp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------------------------------------------------------------------</a:t>
            </a:r>
          </a:p>
          <a:p>
            <a:r>
              <a:rPr lang="en-US" smtClean="0"/>
              <a:t>------------------------------------------------------------------</a:t>
            </a:r>
          </a:p>
          <a:p>
            <a:r>
              <a:rPr lang="en-US" smtClean="0"/>
              <a:t>-------------------------------------------------------------------</a:t>
            </a:r>
          </a:p>
          <a:p>
            <a:r>
              <a:rPr lang="en-US" smtClean="0"/>
              <a:t>--------------------------------------------------------------------</a:t>
            </a:r>
          </a:p>
          <a:p>
            <a:endParaRPr lang="en-US" smtClean="0"/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3978275" y="8840788"/>
            <a:ext cx="30416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30" tIns="0" rIns="19430" bIns="0" anchor="b"/>
          <a:lstStyle/>
          <a:p>
            <a:pPr algn="r" defTabSz="933450"/>
            <a:fld id="{C83688A4-6147-47BC-9508-1F80755CF76D}" type="slidenum">
              <a:rPr lang="en-US" sz="1100" b="0" i="1">
                <a:solidFill>
                  <a:schemeClr val="tx1"/>
                </a:solidFill>
              </a:rPr>
              <a:pPr algn="r" defTabSz="933450"/>
              <a:t>1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B4AB1-8F10-4299-8218-AEDBB24AA554}" type="slidenum">
              <a:rPr lang="en-US"/>
              <a:pPr/>
              <a:t>10</a:t>
            </a:fld>
            <a:endParaRPr lang="en-US"/>
          </a:p>
        </p:txBody>
      </p:sp>
      <p:sp>
        <p:nvSpPr>
          <p:cNvPr id="362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2D3BA7-C825-4CC6-B7E1-C285C093E9A9}" type="slidenum">
              <a:rPr lang="en-US"/>
              <a:pPr/>
              <a:t>11</a:t>
            </a:fld>
            <a:endParaRPr lang="en-US"/>
          </a:p>
        </p:txBody>
      </p:sp>
      <p:sp>
        <p:nvSpPr>
          <p:cNvPr id="363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1FB8FF-F77E-4F53-B465-8E536578BB4C}" type="slidenum">
              <a:rPr lang="en-US"/>
              <a:pPr/>
              <a:t>12</a:t>
            </a:fld>
            <a:endParaRPr lang="en-US"/>
          </a:p>
        </p:txBody>
      </p:sp>
      <p:sp>
        <p:nvSpPr>
          <p:cNvPr id="364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E2B77-D20C-4E95-BF52-34F967C59C60}" type="slidenum">
              <a:rPr lang="en-US"/>
              <a:pPr/>
              <a:t>13</a:t>
            </a:fld>
            <a:endParaRPr lang="en-US"/>
          </a:p>
        </p:txBody>
      </p:sp>
      <p:sp>
        <p:nvSpPr>
          <p:cNvPr id="365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75E55-6900-4DAB-AF4E-CAB77EE49FB8}" type="slidenum">
              <a:rPr lang="en-US"/>
              <a:pPr/>
              <a:t>14</a:t>
            </a:fld>
            <a:endParaRPr lang="en-US"/>
          </a:p>
        </p:txBody>
      </p:sp>
      <p:sp>
        <p:nvSpPr>
          <p:cNvPr id="366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920C7-B530-4E63-BD8B-6721C8CD499C}" type="slidenum">
              <a:rPr lang="en-US"/>
              <a:pPr/>
              <a:t>15</a:t>
            </a:fld>
            <a:endParaRPr lang="en-US"/>
          </a:p>
        </p:txBody>
      </p:sp>
      <p:sp>
        <p:nvSpPr>
          <p:cNvPr id="367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E05C9-484D-4177-9665-9D8F2AD51B62}" type="slidenum">
              <a:rPr lang="en-US"/>
              <a:pPr/>
              <a:t>16</a:t>
            </a:fld>
            <a:endParaRPr lang="en-US"/>
          </a:p>
        </p:txBody>
      </p:sp>
      <p:sp>
        <p:nvSpPr>
          <p:cNvPr id="368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40C3A-727F-4F07-ADEA-A049DF19541D}" type="slidenum">
              <a:rPr lang="en-US"/>
              <a:pPr/>
              <a:t>17</a:t>
            </a:fld>
            <a:endParaRPr lang="en-US"/>
          </a:p>
        </p:txBody>
      </p:sp>
      <p:sp>
        <p:nvSpPr>
          <p:cNvPr id="369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E9DB9-0AB7-45A5-9A7F-B31C111F843D}" type="slidenum">
              <a:rPr lang="en-US"/>
              <a:pPr/>
              <a:t>18</a:t>
            </a:fld>
            <a:endParaRPr lang="en-US"/>
          </a:p>
        </p:txBody>
      </p:sp>
      <p:sp>
        <p:nvSpPr>
          <p:cNvPr id="370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18BDA-1E52-4C6A-B337-67D99A30E8B8}" type="slidenum">
              <a:rPr lang="en-US"/>
              <a:pPr/>
              <a:t>19</a:t>
            </a:fld>
            <a:endParaRPr lang="en-US"/>
          </a:p>
        </p:txBody>
      </p:sp>
      <p:sp>
        <p:nvSpPr>
          <p:cNvPr id="371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75B88-0C2C-4659-81CE-B3A0C07E36E3}" type="slidenum">
              <a:rPr lang="en-US"/>
              <a:pPr/>
              <a:t>2</a:t>
            </a:fld>
            <a:endParaRPr lang="en-US"/>
          </a:p>
        </p:txBody>
      </p:sp>
      <p:sp>
        <p:nvSpPr>
          <p:cNvPr id="240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1914C-C4E2-4E32-A4DC-75A5675A827D}" type="slidenum">
              <a:rPr lang="en-US"/>
              <a:pPr/>
              <a:t>20</a:t>
            </a:fld>
            <a:endParaRPr lang="en-US"/>
          </a:p>
        </p:txBody>
      </p:sp>
      <p:sp>
        <p:nvSpPr>
          <p:cNvPr id="372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8C609-A763-4BD4-BB9F-543F6FF5B4C4}" type="slidenum">
              <a:rPr lang="en-US"/>
              <a:pPr/>
              <a:t>21</a:t>
            </a:fld>
            <a:endParaRPr lang="en-US"/>
          </a:p>
        </p:txBody>
      </p:sp>
      <p:sp>
        <p:nvSpPr>
          <p:cNvPr id="373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8DA0C-A20B-4A89-9D7D-4BAA04F00EF4}" type="slidenum">
              <a:rPr lang="en-US"/>
              <a:pPr/>
              <a:t>22</a:t>
            </a:fld>
            <a:endParaRPr lang="en-US"/>
          </a:p>
        </p:txBody>
      </p:sp>
      <p:sp>
        <p:nvSpPr>
          <p:cNvPr id="374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413A1-02C6-445D-A5CD-2D3DEF9F679A}" type="slidenum">
              <a:rPr lang="en-US"/>
              <a:pPr/>
              <a:t>23</a:t>
            </a:fld>
            <a:endParaRPr lang="en-US"/>
          </a:p>
        </p:txBody>
      </p:sp>
      <p:sp>
        <p:nvSpPr>
          <p:cNvPr id="375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7A56A-4F50-4D32-B2B9-76525A298FBE}" type="slidenum">
              <a:rPr lang="en-US"/>
              <a:pPr/>
              <a:t>24</a:t>
            </a:fld>
            <a:endParaRPr lang="en-US"/>
          </a:p>
        </p:txBody>
      </p:sp>
      <p:sp>
        <p:nvSpPr>
          <p:cNvPr id="376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332EE-3B5B-4B52-B10D-B1F181655DE7}" type="slidenum">
              <a:rPr lang="en-US"/>
              <a:pPr/>
              <a:t>3</a:t>
            </a:fld>
            <a:endParaRPr lang="en-US"/>
          </a:p>
        </p:txBody>
      </p:sp>
      <p:sp>
        <p:nvSpPr>
          <p:cNvPr id="349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E94B3C-CC31-43EC-BA66-5A2E988EA38F}" type="slidenum">
              <a:rPr lang="en-US"/>
              <a:pPr/>
              <a:t>4</a:t>
            </a:fld>
            <a:endParaRPr lang="en-US"/>
          </a:p>
        </p:txBody>
      </p:sp>
      <p:sp>
        <p:nvSpPr>
          <p:cNvPr id="350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90AF01-D8CF-402F-994B-B5A88286D2F9}" type="slidenum">
              <a:rPr lang="en-US"/>
              <a:pPr/>
              <a:t>5</a:t>
            </a:fld>
            <a:endParaRPr lang="en-US"/>
          </a:p>
        </p:txBody>
      </p:sp>
      <p:sp>
        <p:nvSpPr>
          <p:cNvPr id="351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BE3F6-916F-4A56-BA63-9CEFA3CE859E}" type="slidenum">
              <a:rPr lang="en-US"/>
              <a:pPr/>
              <a:t>6</a:t>
            </a:fld>
            <a:endParaRPr lang="en-US"/>
          </a:p>
        </p:txBody>
      </p:sp>
      <p:sp>
        <p:nvSpPr>
          <p:cNvPr id="352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EA740-74BA-4036-AF20-276E537D76FB}" type="slidenum">
              <a:rPr lang="en-US"/>
              <a:pPr/>
              <a:t>7</a:t>
            </a:fld>
            <a:endParaRPr lang="en-US"/>
          </a:p>
        </p:txBody>
      </p:sp>
      <p:sp>
        <p:nvSpPr>
          <p:cNvPr id="354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FFFF3-C7EC-480B-8891-CD2C507E98EA}" type="slidenum">
              <a:rPr lang="en-US"/>
              <a:pPr/>
              <a:t>8</a:t>
            </a:fld>
            <a:endParaRPr lang="en-US"/>
          </a:p>
        </p:txBody>
      </p:sp>
      <p:sp>
        <p:nvSpPr>
          <p:cNvPr id="356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652F4-0C93-4DC0-988B-AD16CA04D018}" type="slidenum">
              <a:rPr lang="en-US"/>
              <a:pPr/>
              <a:t>9</a:t>
            </a:fld>
            <a:endParaRPr lang="en-US"/>
          </a:p>
        </p:txBody>
      </p:sp>
      <p:sp>
        <p:nvSpPr>
          <p:cNvPr id="357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2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388" y="2130425"/>
            <a:ext cx="7772400" cy="1470025"/>
          </a:xfrm>
        </p:spPr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r>
              <a:rPr lang="en-US" smtClean="0"/>
              <a:t>WHY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255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noFill/>
        </p:spPr>
        <p:txBody>
          <a:bodyPr wrap="none" lIns="92075" tIns="46038" rIns="92075" bIns="46038" anchor="ctr"/>
          <a:lstStyle>
            <a:lvl1pPr>
              <a:defRPr sz="900" b="0"/>
            </a:lvl1pPr>
          </a:lstStyle>
          <a:p>
            <a:fld id="{072B663B-1518-4EEA-8D25-78A5E770C6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3126" name="Date Placeholder 3"/>
          <p:cNvSpPr txBox="1">
            <a:spLocks noGrp="1"/>
          </p:cNvSpPr>
          <p:nvPr userDrawn="1"/>
        </p:nvSpPr>
        <p:spPr bwMode="auto">
          <a:xfrm>
            <a:off x="85725" y="6427788"/>
            <a:ext cx="4343400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900" b="0">
                <a:solidFill>
                  <a:srgbClr val="000000"/>
                </a:solidFill>
                <a:latin typeface="Arial Black" pitchFamily="34" charset="0"/>
              </a:rPr>
              <a:t>Software Testing</a:t>
            </a:r>
            <a:r>
              <a:rPr lang="en-US" sz="900" b="0">
                <a:solidFill>
                  <a:srgbClr val="000000"/>
                </a:solidFill>
              </a:rPr>
              <a:t> </a:t>
            </a:r>
            <a:r>
              <a:rPr lang="en-US" sz="900" b="0">
                <a:solidFill>
                  <a:srgbClr val="000000"/>
                </a:solidFill>
                <a:latin typeface="Comic Sans MS" pitchFamily="66" charset="0"/>
              </a:rPr>
              <a:t>Theory and Practice</a:t>
            </a:r>
            <a:r>
              <a:rPr lang="en-US" sz="900" b="0">
                <a:solidFill>
                  <a:srgbClr val="000000"/>
                </a:solidFill>
              </a:rPr>
              <a:t> </a:t>
            </a:r>
            <a:r>
              <a:rPr lang="en-US" sz="900" b="0">
                <a:solidFill>
                  <a:srgbClr val="000000"/>
                </a:solidFill>
                <a:latin typeface="Arial" pitchFamily="34" charset="0"/>
              </a:rPr>
              <a:t>(Chapter 1: Basic Concepts and Preliminaries)</a:t>
            </a:r>
          </a:p>
        </p:txBody>
      </p:sp>
      <p:sp>
        <p:nvSpPr>
          <p:cNvPr id="133127" name="Footer Placeholder 4"/>
          <p:cNvSpPr txBox="1">
            <a:spLocks noGrp="1"/>
          </p:cNvSpPr>
          <p:nvPr userDrawn="1"/>
        </p:nvSpPr>
        <p:spPr bwMode="auto">
          <a:xfrm>
            <a:off x="5802313" y="6435725"/>
            <a:ext cx="132715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900" b="0">
                <a:solidFill>
                  <a:srgbClr val="000000"/>
                </a:solidFill>
              </a:rPr>
              <a:t>© Naik &amp; Tripathy</a:t>
            </a:r>
          </a:p>
        </p:txBody>
      </p:sp>
    </p:spTree>
  </p:cSld>
  <p:clrMapOvr>
    <a:masterClrMapping/>
  </p:clrMapOvr>
  <p:transition spd="med"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 userDrawn="1"/>
        </p:nvSpPr>
        <p:spPr bwMode="auto">
          <a:xfrm>
            <a:off x="2339975" y="6527800"/>
            <a:ext cx="43434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900" b="0">
                <a:solidFill>
                  <a:srgbClr val="000000"/>
                </a:solidFill>
                <a:latin typeface="Arial Black" pitchFamily="34" charset="0"/>
              </a:rPr>
              <a:t>Software Testing and QA</a:t>
            </a:r>
            <a:r>
              <a:rPr lang="en-US" sz="900" b="0">
                <a:solidFill>
                  <a:srgbClr val="000000"/>
                </a:solidFill>
              </a:rPr>
              <a:t> </a:t>
            </a:r>
            <a:r>
              <a:rPr lang="en-US" sz="900" b="0">
                <a:solidFill>
                  <a:srgbClr val="000000"/>
                </a:solidFill>
                <a:latin typeface="Comic Sans MS" pitchFamily="66" charset="0"/>
              </a:rPr>
              <a:t>Theory and Practice</a:t>
            </a:r>
            <a:r>
              <a:rPr lang="en-US" sz="900" b="0">
                <a:solidFill>
                  <a:srgbClr val="000000"/>
                </a:solidFill>
              </a:rPr>
              <a:t> </a:t>
            </a:r>
            <a:r>
              <a:rPr lang="en-US" sz="900" b="0">
                <a:solidFill>
                  <a:srgbClr val="000000"/>
                </a:solidFill>
                <a:latin typeface="Arial" pitchFamily="34" charset="0"/>
              </a:rPr>
              <a:t>(Chapter 4: Control Flow Testing)</a:t>
            </a:r>
          </a:p>
        </p:txBody>
      </p:sp>
      <p:sp>
        <p:nvSpPr>
          <p:cNvPr id="6" name="Footer Placeholder 4"/>
          <p:cNvSpPr txBox="1">
            <a:spLocks noGrp="1"/>
          </p:cNvSpPr>
          <p:nvPr userDrawn="1"/>
        </p:nvSpPr>
        <p:spPr bwMode="auto">
          <a:xfrm>
            <a:off x="7399338" y="6586538"/>
            <a:ext cx="132715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900" b="0">
                <a:solidFill>
                  <a:srgbClr val="000000"/>
                </a:solidFill>
              </a:rPr>
              <a:t>© Naik &amp; Tripathy</a:t>
            </a:r>
          </a:p>
        </p:txBody>
      </p:sp>
      <p:pic>
        <p:nvPicPr>
          <p:cNvPr id="7" name="Picture 17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1800" y="17463"/>
            <a:ext cx="1081088" cy="576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8" name="Picture 18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113" y="6350"/>
            <a:ext cx="1119187" cy="584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" name="Picture 20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6540500"/>
            <a:ext cx="1130300" cy="317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E21131-F2E0-452C-B008-A824356D0E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00" y="660400"/>
            <a:ext cx="8966200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 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 </a:t>
            </a:r>
          </a:p>
          <a:p>
            <a:pPr lvl="4"/>
            <a:r>
              <a:rPr lang="en-US" smtClean="0"/>
              <a:t>Fifth level </a:t>
            </a:r>
          </a:p>
        </p:txBody>
      </p:sp>
      <p:sp>
        <p:nvSpPr>
          <p:cNvPr id="1025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7063" y="65373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693BD7E9-6CF5-4AAF-944D-86D2C485B2D0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1" r:id="rId1"/>
    <p:sldLayoutId id="2147483783" r:id="rId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663300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rgbClr val="000000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>
          <a:solidFill>
            <a:srgbClr val="000000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4D784BB-BF00-4699-BD23-795048C20EC0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17500" y="533400"/>
            <a:ext cx="8507413" cy="1984375"/>
          </a:xfrm>
        </p:spPr>
        <p:txBody>
          <a:bodyPr/>
          <a:lstStyle/>
          <a:p>
            <a:r>
              <a:rPr lang="en-US" b="0" smtClean="0">
                <a:latin typeface="Arial Black" pitchFamily="34" charset="0"/>
              </a:rPr>
              <a:t>Software Testing and Quality Assurance</a:t>
            </a:r>
            <a:r>
              <a:rPr lang="en-US" sz="3200" b="0" smtClean="0">
                <a:latin typeface="Arial Black" pitchFamily="34" charset="0"/>
              </a:rPr>
              <a:t> </a:t>
            </a:r>
            <a:r>
              <a:rPr lang="en-US" sz="2400" smtClean="0">
                <a:latin typeface="Times New Roman" pitchFamily="18" charset="0"/>
              </a:rPr>
              <a:t> </a:t>
            </a:r>
            <a:br>
              <a:rPr lang="en-US" sz="2400" smtClean="0">
                <a:latin typeface="Times New Roman" pitchFamily="18" charset="0"/>
              </a:rPr>
            </a:br>
            <a:r>
              <a:rPr lang="en-US" sz="2400" smtClean="0">
                <a:latin typeface="Comic Sans MS" pitchFamily="66" charset="0"/>
              </a:rPr>
              <a:t>Theory and Practice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mtClean="0">
                <a:latin typeface="Times New Roman" pitchFamily="18" charset="0"/>
              </a:rPr>
              <a:t>Chapter 4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>
                <a:solidFill>
                  <a:srgbClr val="663300"/>
                </a:solidFill>
                <a:latin typeface="Times New Roman" pitchFamily="18" charset="0"/>
              </a:rPr>
              <a:t>Control Flow Testing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60500" y="3254375"/>
            <a:ext cx="6400800" cy="2805113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320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B54AF07-CECF-44C4-BA3F-B90B1CA3F6D5}" type="slidenum">
              <a:rPr lang="en-US"/>
              <a:pPr/>
              <a:t>10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Path Selection Criteria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800" y="660400"/>
            <a:ext cx="8467725" cy="5870575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Statement coverage criterion</a:t>
            </a:r>
          </a:p>
          <a:p>
            <a:pPr lvl="1"/>
            <a:r>
              <a:rPr lang="en-US" sz="1800" smtClean="0">
                <a:latin typeface="Times New Roman" pitchFamily="18" charset="0"/>
              </a:rPr>
              <a:t>Statement coverage means executing individual program statements and observing the output.</a:t>
            </a:r>
          </a:p>
          <a:p>
            <a:pPr lvl="1"/>
            <a:r>
              <a:rPr lang="en-US" sz="1800" smtClean="0">
                <a:latin typeface="Times New Roman" pitchFamily="18" charset="0"/>
              </a:rPr>
              <a:t>100% statement coverage means all the statements have been executed at least once.</a:t>
            </a:r>
          </a:p>
          <a:p>
            <a:pPr lvl="2"/>
            <a:r>
              <a:rPr lang="en-US" sz="1800" smtClean="0">
                <a:latin typeface="Times New Roman" pitchFamily="18" charset="0"/>
              </a:rPr>
              <a:t>Cover all assignment statements.</a:t>
            </a:r>
          </a:p>
          <a:p>
            <a:pPr lvl="2"/>
            <a:r>
              <a:rPr lang="en-US" sz="1800" smtClean="0">
                <a:latin typeface="Times New Roman" pitchFamily="18" charset="0"/>
              </a:rPr>
              <a:t>Cover all conditional statements.</a:t>
            </a:r>
          </a:p>
          <a:p>
            <a:pPr lvl="1"/>
            <a:r>
              <a:rPr lang="en-US" sz="1800" smtClean="0">
                <a:latin typeface="Times New Roman" pitchFamily="18" charset="0"/>
              </a:rPr>
              <a:t>Less than 100% statement coverage is unacceptable.</a:t>
            </a:r>
          </a:p>
          <a:p>
            <a:pPr lvl="1"/>
            <a:endParaRPr lang="en-US" sz="1800" smtClean="0">
              <a:latin typeface="Times New Roman" pitchFamily="18" charset="0"/>
            </a:endParaRPr>
          </a:p>
          <a:p>
            <a:pPr lvl="1"/>
            <a:endParaRPr lang="en-US" sz="180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smtClean="0">
              <a:latin typeface="Times New Roman" pitchFamily="18" charset="0"/>
            </a:endParaRPr>
          </a:p>
          <a:p>
            <a:pPr lvl="1"/>
            <a:endParaRPr lang="en-US" sz="180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smtClean="0">
              <a:latin typeface="Times New Roman" pitchFamily="18" charset="0"/>
            </a:endParaRPr>
          </a:p>
          <a:p>
            <a:pPr lvl="1" algn="ctr">
              <a:buFontTx/>
              <a:buNone/>
            </a:pPr>
            <a:r>
              <a:rPr lang="en-US" sz="1800" smtClean="0">
                <a:latin typeface="Times New Roman" pitchFamily="18" charset="0"/>
              </a:rPr>
              <a:t>Table 4.4: Paths for statement coverage of the CFG of Figure 4.7.</a:t>
            </a:r>
          </a:p>
        </p:txBody>
      </p:sp>
      <p:graphicFrame>
        <p:nvGraphicFramePr>
          <p:cNvPr id="334877" name="Group 29"/>
          <p:cNvGraphicFramePr>
            <a:graphicFrameLocks noGrp="1"/>
          </p:cNvGraphicFramePr>
          <p:nvPr>
            <p:ph sz="half" idx="4294967295"/>
          </p:nvPr>
        </p:nvGraphicFramePr>
        <p:xfrm>
          <a:off x="1270000" y="3432175"/>
          <a:ext cx="7370763" cy="1217613"/>
        </p:xfrm>
        <a:graphic>
          <a:graphicData uri="http://schemas.openxmlformats.org/drawingml/2006/table">
            <a:tbl>
              <a:tblPr/>
              <a:tblGrid>
                <a:gridCol w="1162050"/>
                <a:gridCol w="6208713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SCPath1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1-2-3(F)-10(F)-11-13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SCPath2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1-2-3(T)-4(T)-5-6(T)-7(T)-8-9-3(F)-10(T)-12-13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B83D614-EAD2-4536-B784-D9F2BFF426BD}" type="slidenum">
              <a:rPr lang="en-US"/>
              <a:pPr/>
              <a:t>11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Path Selection Criteria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Branch coverage criterion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branch is an outgoing edge from a node in a CFG.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A condition node has two outgoing branches – corresponding to the True and False values of the condition.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Covering a branch means executing a path that contains the branch.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100% branch coverage means selecting a set of paths such that each branch is included on some path.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E9B581D-C5D7-4EB1-8BF2-0B0AB7EED463}" type="slidenum">
              <a:rPr lang="en-US"/>
              <a:pPr/>
              <a:t>12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Path Selection Criteria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</p:txBody>
      </p:sp>
      <p:pic>
        <p:nvPicPr>
          <p:cNvPr id="317444" name="Picture 4" descr="cfgretav_bc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6900" y="931863"/>
            <a:ext cx="5168900" cy="4491037"/>
          </a:xfrm>
          <a:prstGeom prst="rect">
            <a:avLst/>
          </a:prstGeom>
          <a:noFill/>
        </p:spPr>
      </p:pic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1012825" y="5678488"/>
            <a:ext cx="7431088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0">
                <a:solidFill>
                  <a:srgbClr val="000000"/>
                </a:solidFill>
              </a:rPr>
              <a:t>Figure 4.8: The dotted arrows represent the branches not covered  </a:t>
            </a:r>
          </a:p>
          <a:p>
            <a:r>
              <a:rPr lang="en-US" b="0">
                <a:solidFill>
                  <a:srgbClr val="000000"/>
                </a:solidFill>
              </a:rPr>
              <a:t>by the statement covering in Table 4.4.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438CFB1-5185-49FB-858E-E01EC65BDE76}" type="slidenum">
              <a:rPr lang="en-US"/>
              <a:pPr/>
              <a:t>13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Path Selection Criteria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800" y="660400"/>
            <a:ext cx="7621588" cy="5870575"/>
          </a:xfrm>
        </p:spPr>
        <p:txBody>
          <a:bodyPr/>
          <a:lstStyle/>
          <a:p>
            <a:r>
              <a:rPr lang="en-US" sz="2000" smtClean="0">
                <a:latin typeface="Times New Roman" pitchFamily="18" charset="0"/>
              </a:rPr>
              <a:t>Branch coverage criterion</a:t>
            </a:r>
          </a:p>
          <a:p>
            <a:pPr lvl="1"/>
            <a:r>
              <a:rPr lang="en-US" sz="1800" smtClean="0">
                <a:latin typeface="Times New Roman" pitchFamily="18" charset="0"/>
              </a:rPr>
              <a:t>A branch is an outgoing branch (edge) from a node in a CFG.</a:t>
            </a:r>
          </a:p>
          <a:p>
            <a:pPr lvl="2"/>
            <a:r>
              <a:rPr lang="en-US" sz="1800" smtClean="0">
                <a:latin typeface="Times New Roman" pitchFamily="18" charset="0"/>
              </a:rPr>
              <a:t>A condition node has two outgoing branches – corresponding to the True and False values of the condition.</a:t>
            </a:r>
          </a:p>
          <a:p>
            <a:pPr lvl="1"/>
            <a:r>
              <a:rPr lang="en-US" sz="1800" smtClean="0">
                <a:latin typeface="Times New Roman" pitchFamily="18" charset="0"/>
              </a:rPr>
              <a:t>Covering a branch means executing a path that contains the branch.</a:t>
            </a:r>
          </a:p>
          <a:p>
            <a:pPr lvl="1"/>
            <a:r>
              <a:rPr lang="en-US" sz="1800" smtClean="0">
                <a:latin typeface="Times New Roman" pitchFamily="18" charset="0"/>
              </a:rPr>
              <a:t>100% branch coverage means selecting a set of paths such that each branch is included on some path.</a:t>
            </a:r>
          </a:p>
          <a:p>
            <a:pPr lvl="1">
              <a:buFontTx/>
              <a:buNone/>
            </a:pPr>
            <a:endParaRPr lang="en-US" sz="180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smtClean="0">
              <a:latin typeface="Times New Roman" pitchFamily="18" charset="0"/>
            </a:endParaRPr>
          </a:p>
          <a:p>
            <a:pPr lvl="1" algn="ctr">
              <a:buFontTx/>
              <a:buNone/>
            </a:pPr>
            <a:r>
              <a:rPr lang="en-US" sz="1800" smtClean="0">
                <a:latin typeface="Times New Roman" pitchFamily="18" charset="0"/>
              </a:rPr>
              <a:t>Table 4.5: Paths for branch coverage of the flow graph of Figure 4.7.</a:t>
            </a:r>
          </a:p>
          <a:p>
            <a:pPr lvl="1"/>
            <a:endParaRPr lang="en-US" sz="180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smtClean="0">
              <a:latin typeface="Times New Roman" pitchFamily="18" charset="0"/>
            </a:endParaRPr>
          </a:p>
          <a:p>
            <a:pPr lvl="1"/>
            <a:endParaRPr lang="en-US" sz="1800" smtClean="0">
              <a:latin typeface="Times New Roman" pitchFamily="18" charset="0"/>
            </a:endParaRPr>
          </a:p>
          <a:p>
            <a:pPr lvl="1"/>
            <a:endParaRPr lang="en-US" sz="1800" smtClean="0">
              <a:latin typeface="Times New Roman" pitchFamily="18" charset="0"/>
            </a:endParaRPr>
          </a:p>
          <a:p>
            <a:pPr lvl="1"/>
            <a:endParaRPr lang="en-US" sz="180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smtClean="0">
              <a:latin typeface="Times New Roman" pitchFamily="18" charset="0"/>
            </a:endParaRPr>
          </a:p>
        </p:txBody>
      </p:sp>
      <p:graphicFrame>
        <p:nvGraphicFramePr>
          <p:cNvPr id="338995" name="Group 51"/>
          <p:cNvGraphicFramePr>
            <a:graphicFrameLocks noGrp="1"/>
          </p:cNvGraphicFramePr>
          <p:nvPr>
            <p:ph sz="half" idx="4294967295"/>
          </p:nvPr>
        </p:nvGraphicFramePr>
        <p:xfrm>
          <a:off x="719138" y="3160713"/>
          <a:ext cx="7512050" cy="1881190"/>
        </p:xfrm>
        <a:graphic>
          <a:graphicData uri="http://schemas.openxmlformats.org/drawingml/2006/table">
            <a:tbl>
              <a:tblPr/>
              <a:tblGrid>
                <a:gridCol w="1941512"/>
                <a:gridCol w="5570538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BCPath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1-2-3(F)-10(F)-11-13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BCPath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1-2-3(T)-4(T)-5-6(T)-7(T)-8-9-3(F)-10(T)-12-13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BCPath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1-2-3(T)-4(F)-10(F)-11-13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BCPath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1-2-3(T)-4(T)-5-6(F)-9-3(F)-10(F)-11-13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BCPath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1-2-3(T)-4(T)-5-6(T)-7(F)-9-3(F)-10(F)-11-13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A585FB1-0CFF-466F-8EBC-BF77BCA6033E}" type="slidenum">
              <a:rPr lang="en-US"/>
              <a:pPr/>
              <a:t>14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Path Selection Criteria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Predicate coverage criterion</a:t>
            </a:r>
          </a:p>
          <a:p>
            <a:pPr lvl="1"/>
            <a:r>
              <a:rPr lang="en-US" smtClean="0">
                <a:latin typeface="Times New Roman" pitchFamily="18" charset="0"/>
              </a:rPr>
              <a:t>If all possible combinations of truth values of the conditions affecting a path have been explored under some tests, then we say that predicate coverage has been achieved.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8283D6F-09B6-478E-BC95-3AF8779C6B89}" type="slidenum">
              <a:rPr lang="en-US"/>
              <a:pPr/>
              <a:t>15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Path Selection Criteria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</p:txBody>
      </p:sp>
      <p:sp>
        <p:nvSpPr>
          <p:cNvPr id="342021" name="Text Box 5"/>
          <p:cNvSpPr txBox="1">
            <a:spLocks noChangeArrowheads="1"/>
          </p:cNvSpPr>
          <p:nvPr/>
        </p:nvSpPr>
        <p:spPr bwMode="auto">
          <a:xfrm>
            <a:off x="1012825" y="5678488"/>
            <a:ext cx="7431088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</a:rPr>
              <a:t>Figure 4.9: Partial control flow graph with (a) OR operation and (b) AND operation.</a:t>
            </a:r>
          </a:p>
        </p:txBody>
      </p:sp>
      <p:pic>
        <p:nvPicPr>
          <p:cNvPr id="342022" name="Picture 6" descr="cfgpredcover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2350" y="1208088"/>
            <a:ext cx="4257675" cy="434975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6545FAE-E880-4C77-8249-2AD67AC667B5}" type="slidenum">
              <a:rPr lang="en-US"/>
              <a:pPr/>
              <a:t>16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Generating Test Input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Having identified a path, a key question is how to make the path execute, if possible.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Generate input data that satisfy all the conditions on the path. </a:t>
            </a:r>
          </a:p>
          <a:p>
            <a:r>
              <a:rPr lang="en-US" smtClean="0">
                <a:latin typeface="Times New Roman" pitchFamily="18" charset="0"/>
              </a:rPr>
              <a:t>Key concepts in generating test input data</a:t>
            </a:r>
          </a:p>
          <a:p>
            <a:pPr lvl="1"/>
            <a:r>
              <a:rPr lang="en-US" smtClean="0">
                <a:latin typeface="Times New Roman" pitchFamily="18" charset="0"/>
              </a:rPr>
              <a:t>Input vector</a:t>
            </a:r>
          </a:p>
          <a:p>
            <a:pPr lvl="1"/>
            <a:r>
              <a:rPr lang="en-US" smtClean="0">
                <a:latin typeface="Times New Roman" pitchFamily="18" charset="0"/>
              </a:rPr>
              <a:t>Predicate</a:t>
            </a:r>
          </a:p>
          <a:p>
            <a:pPr lvl="1"/>
            <a:r>
              <a:rPr lang="en-US" smtClean="0">
                <a:latin typeface="Times New Roman" pitchFamily="18" charset="0"/>
              </a:rPr>
              <a:t>Path condition</a:t>
            </a:r>
          </a:p>
          <a:p>
            <a:pPr lvl="1"/>
            <a:r>
              <a:rPr lang="en-US" smtClean="0">
                <a:latin typeface="Times New Roman" pitchFamily="18" charset="0"/>
              </a:rPr>
              <a:t>Predicate interpretation</a:t>
            </a:r>
          </a:p>
          <a:p>
            <a:pPr lvl="1"/>
            <a:r>
              <a:rPr lang="en-US" smtClean="0">
                <a:latin typeface="Times New Roman" pitchFamily="18" charset="0"/>
              </a:rPr>
              <a:t>Path predicate expression</a:t>
            </a:r>
          </a:p>
          <a:p>
            <a:pPr lvl="1"/>
            <a:r>
              <a:rPr lang="en-US" smtClean="0">
                <a:latin typeface="Times New Roman" pitchFamily="18" charset="0"/>
              </a:rPr>
              <a:t>Generating test input from path predicate expression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AB575FA-AEC0-4B19-AA78-F4382DA5277F}" type="slidenum">
              <a:rPr lang="en-US"/>
              <a:pPr/>
              <a:t>17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Generating Test Input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Input vector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An input vector is a collection of all data entities read by the routine whose values must be fixed prior to entering the routine.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Members of an input vector can be as follows.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Input arguments to the routine</a:t>
            </a:r>
          </a:p>
          <a:p>
            <a:pPr lvl="2"/>
            <a:r>
              <a:rPr lang="en-US" smtClean="0">
                <a:latin typeface="Times New Roman" pitchFamily="18" charset="0"/>
              </a:rPr>
              <a:t>Global variables and constants</a:t>
            </a:r>
          </a:p>
          <a:p>
            <a:pPr lvl="2"/>
            <a:r>
              <a:rPr lang="en-US" smtClean="0">
                <a:latin typeface="Times New Roman" pitchFamily="18" charset="0"/>
              </a:rPr>
              <a:t>Files</a:t>
            </a:r>
          </a:p>
          <a:p>
            <a:pPr lvl="2"/>
            <a:r>
              <a:rPr lang="en-US" smtClean="0">
                <a:latin typeface="Times New Roman" pitchFamily="18" charset="0"/>
              </a:rPr>
              <a:t>Contents of registers (in Assembly language programming)</a:t>
            </a:r>
          </a:p>
          <a:p>
            <a:pPr lvl="2"/>
            <a:r>
              <a:rPr lang="en-US" smtClean="0">
                <a:latin typeface="Times New Roman" pitchFamily="18" charset="0"/>
              </a:rPr>
              <a:t>Network connections</a:t>
            </a:r>
          </a:p>
          <a:p>
            <a:pPr lvl="2"/>
            <a:r>
              <a:rPr lang="en-US" smtClean="0">
                <a:latin typeface="Times New Roman" pitchFamily="18" charset="0"/>
              </a:rPr>
              <a:t>Timers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Example: An input vector for </a:t>
            </a:r>
            <a:r>
              <a:rPr lang="en-US" smtClean="0">
                <a:latin typeface="Arial Unicode MS" pitchFamily="34" charset="-128"/>
              </a:rPr>
              <a:t>openfiles()</a:t>
            </a:r>
            <a:r>
              <a:rPr lang="en-US" smtClean="0">
                <a:latin typeface="Times New Roman" pitchFamily="18" charset="0"/>
              </a:rPr>
              <a:t> consists of individual presence or absence of the files “</a:t>
            </a:r>
            <a:r>
              <a:rPr lang="en-US" smtClean="0">
                <a:latin typeface="Arial Unicode MS" pitchFamily="34" charset="-128"/>
              </a:rPr>
              <a:t>files1</a:t>
            </a:r>
            <a:r>
              <a:rPr lang="en-US" smtClean="0">
                <a:latin typeface="Times New Roman" pitchFamily="18" charset="0"/>
              </a:rPr>
              <a:t>,” “</a:t>
            </a:r>
            <a:r>
              <a:rPr lang="en-US" smtClean="0">
                <a:latin typeface="Arial Unicode MS" pitchFamily="34" charset="-128"/>
              </a:rPr>
              <a:t>file2</a:t>
            </a:r>
            <a:r>
              <a:rPr lang="en-US" smtClean="0">
                <a:latin typeface="Times New Roman" pitchFamily="18" charset="0"/>
              </a:rPr>
              <a:t>,” and “</a:t>
            </a:r>
            <a:r>
              <a:rPr lang="en-US" smtClean="0">
                <a:latin typeface="Arial Unicode MS" pitchFamily="34" charset="-128"/>
              </a:rPr>
              <a:t>file3</a:t>
            </a:r>
            <a:r>
              <a:rPr lang="en-US" smtClean="0">
                <a:latin typeface="Times New Roman" pitchFamily="18" charset="0"/>
              </a:rPr>
              <a:t>.”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Example: The input vector of </a:t>
            </a:r>
            <a:r>
              <a:rPr lang="en-US" smtClean="0">
                <a:latin typeface="Arial Unicode MS" pitchFamily="34" charset="-128"/>
              </a:rPr>
              <a:t>ReturnAverega()</a:t>
            </a:r>
            <a:r>
              <a:rPr lang="en-US" smtClean="0">
                <a:latin typeface="Times New Roman" pitchFamily="18" charset="0"/>
              </a:rPr>
              <a:t> shown in Figure 4.6 is &lt;value[], AS, MIN, MAX&gt;.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EA7A756-111B-4AA8-9F92-36AE77418710}" type="slidenum">
              <a:rPr lang="en-US"/>
              <a:pPr/>
              <a:t>18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Generating Test Input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Predicate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predicate is a logical function evaluated at a decision point. 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Example: </a:t>
            </a:r>
            <a:r>
              <a:rPr lang="en-US" smtClean="0">
                <a:latin typeface="Arial Unicode MS" pitchFamily="34" charset="-128"/>
              </a:rPr>
              <a:t>ti &lt; AS</a:t>
            </a:r>
            <a:r>
              <a:rPr lang="en-US" smtClean="0">
                <a:latin typeface="Times New Roman" pitchFamily="18" charset="0"/>
              </a:rPr>
              <a:t> is a predicate in node 3 of Figure 4.7.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Example: The construct </a:t>
            </a:r>
            <a:r>
              <a:rPr lang="en-US" smtClean="0">
                <a:latin typeface="Arial Unicode MS" pitchFamily="34" charset="-128"/>
              </a:rPr>
              <a:t>OB</a:t>
            </a:r>
            <a:r>
              <a:rPr lang="en-US" smtClean="0">
                <a:latin typeface="Times New Roman" pitchFamily="18" charset="0"/>
              </a:rPr>
              <a:t> is a predicate in node 5 in Figure 4.9.</a:t>
            </a:r>
          </a:p>
          <a:p>
            <a:r>
              <a:rPr lang="en-US" smtClean="0">
                <a:latin typeface="Times New Roman" pitchFamily="18" charset="0"/>
              </a:rPr>
              <a:t>Path predicate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path predicate is the set of predicates associated with a path.</a:t>
            </a:r>
          </a:p>
          <a:p>
            <a:pPr lvl="1"/>
            <a:r>
              <a:rPr lang="en-US" b="1" smtClean="0">
                <a:latin typeface="Times New Roman" pitchFamily="18" charset="0"/>
              </a:rPr>
              <a:t>Figure 4.10:</a:t>
            </a:r>
            <a:r>
              <a:rPr lang="en-US" smtClean="0">
                <a:latin typeface="Times New Roman" pitchFamily="18" charset="0"/>
              </a:rPr>
              <a:t> An example path from Fig. 4.7: </a:t>
            </a:r>
          </a:p>
          <a:p>
            <a:pPr lvl="2"/>
            <a:r>
              <a:rPr lang="en-US" smtClean="0">
                <a:latin typeface="Times New Roman" pitchFamily="18" charset="0"/>
              </a:rPr>
              <a:t>1-2-3(T)-4(T)-5-6(T)-7(T)-8-9-3(F)-10(T)-12-13.</a:t>
            </a:r>
          </a:p>
          <a:p>
            <a:pPr lvl="1"/>
            <a:r>
              <a:rPr lang="en-US" b="1" smtClean="0">
                <a:latin typeface="Times New Roman" pitchFamily="18" charset="0"/>
              </a:rPr>
              <a:t>Figure 4.11:</a:t>
            </a:r>
            <a:r>
              <a:rPr lang="en-US" smtClean="0">
                <a:latin typeface="Times New Roman" pitchFamily="18" charset="0"/>
              </a:rPr>
              <a:t> The path predicate for the path shown in Figure 4.10.</a:t>
            </a:r>
          </a:p>
          <a:p>
            <a:pPr lvl="2">
              <a:buFontTx/>
              <a:buNone/>
            </a:pPr>
            <a:r>
              <a:rPr lang="en-US" smtClean="0">
                <a:latin typeface="Times New Roman" pitchFamily="18" charset="0"/>
              </a:rPr>
              <a:t>	</a:t>
            </a:r>
            <a:r>
              <a:rPr lang="en-US" smtClean="0">
                <a:latin typeface="Arial Unicode MS" pitchFamily="34" charset="-128"/>
              </a:rPr>
              <a:t>ti &lt; AS		</a:t>
            </a:r>
            <a:r>
              <a:rPr lang="en-US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mtClean="0">
                <a:latin typeface="Arial Unicode MS" pitchFamily="34" charset="-128"/>
              </a:rPr>
              <a:t>  True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	value[i] != -999 	</a:t>
            </a:r>
            <a:r>
              <a:rPr lang="en-US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mtClean="0">
                <a:latin typeface="Arial Unicode MS" pitchFamily="34" charset="-128"/>
              </a:rPr>
              <a:t> True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	value[i] &gt;= MIN 	</a:t>
            </a:r>
            <a:r>
              <a:rPr lang="en-US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mtClean="0">
                <a:latin typeface="Arial Unicode MS" pitchFamily="34" charset="-128"/>
              </a:rPr>
              <a:t> True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	value[i] &lt;= MAX 	</a:t>
            </a:r>
            <a:r>
              <a:rPr lang="en-US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mtClean="0">
                <a:latin typeface="Arial Unicode MS" pitchFamily="34" charset="-128"/>
              </a:rPr>
              <a:t> True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	ti &lt; AS 		</a:t>
            </a:r>
            <a:r>
              <a:rPr lang="en-US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mtClean="0">
                <a:latin typeface="Arial Unicode MS" pitchFamily="34" charset="-128"/>
              </a:rPr>
              <a:t> False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	tv &gt; 0 		</a:t>
            </a:r>
            <a:r>
              <a:rPr lang="en-US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mtClean="0">
                <a:latin typeface="Arial Unicode MS" pitchFamily="34" charset="-128"/>
              </a:rPr>
              <a:t> True</a:t>
            </a:r>
          </a:p>
          <a:p>
            <a:pPr lvl="2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AAF192F-FC11-4C1F-A8A0-8749494BD84D}" type="slidenum">
              <a:rPr lang="en-US"/>
              <a:pPr/>
              <a:t>19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Generating Test Input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Predicate interpretation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path predicate may contain local variables.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Example: &lt;</a:t>
            </a:r>
            <a:r>
              <a:rPr lang="en-US" smtClean="0">
                <a:latin typeface="Arial Unicode MS" pitchFamily="34" charset="-128"/>
              </a:rPr>
              <a:t>i, ti, tv</a:t>
            </a:r>
            <a:r>
              <a:rPr lang="en-US" smtClean="0">
                <a:latin typeface="Times New Roman" pitchFamily="18" charset="0"/>
              </a:rPr>
              <a:t>&gt; in Figure 4.11 are local variables.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Local variables play no role in selecting inputs that force a path to execute.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Local variables can be eliminated by a process called </a:t>
            </a:r>
            <a:r>
              <a:rPr lang="en-US" b="1" smtClean="0">
                <a:latin typeface="Times New Roman" pitchFamily="18" charset="0"/>
              </a:rPr>
              <a:t>symbolic execution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Predicate interpretation is defined as the process of </a:t>
            </a:r>
          </a:p>
          <a:p>
            <a:pPr lvl="3"/>
            <a:r>
              <a:rPr lang="en-US" smtClean="0">
                <a:latin typeface="Times New Roman" pitchFamily="18" charset="0"/>
              </a:rPr>
              <a:t>symbolically substituting operations along a path in order to express the predicate solely in terms of the input vector and a constant vector.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predicate may have different interpretations depending on how control reaches the predicate.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878AE3A-DDD8-4317-86AE-E5D1607DC02D}" type="slidenum">
              <a:rPr lang="en-US"/>
              <a:pPr/>
              <a:t>2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Outline of the Chapter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660400"/>
            <a:ext cx="8753475" cy="5870575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Basic Idea</a:t>
            </a:r>
          </a:p>
          <a:p>
            <a:r>
              <a:rPr lang="en-US" smtClean="0">
                <a:latin typeface="Times New Roman" pitchFamily="18" charset="0"/>
              </a:rPr>
              <a:t>Outline of Control Flow Testing</a:t>
            </a:r>
          </a:p>
          <a:p>
            <a:r>
              <a:rPr lang="en-US" smtClean="0">
                <a:latin typeface="Times New Roman" pitchFamily="18" charset="0"/>
              </a:rPr>
              <a:t>Control Flow Graph</a:t>
            </a:r>
          </a:p>
          <a:p>
            <a:r>
              <a:rPr lang="en-US" smtClean="0">
                <a:latin typeface="Times New Roman" pitchFamily="18" charset="0"/>
              </a:rPr>
              <a:t>Paths in a Control Flow Graph</a:t>
            </a:r>
          </a:p>
          <a:p>
            <a:r>
              <a:rPr lang="en-US" smtClean="0">
                <a:latin typeface="Times New Roman" pitchFamily="18" charset="0"/>
              </a:rPr>
              <a:t>Path Selection Criteria</a:t>
            </a:r>
          </a:p>
          <a:p>
            <a:r>
              <a:rPr lang="en-US" smtClean="0">
                <a:latin typeface="Times New Roman" pitchFamily="18" charset="0"/>
              </a:rPr>
              <a:t>Generating Test Input</a:t>
            </a:r>
          </a:p>
          <a:p>
            <a:r>
              <a:rPr lang="en-US" smtClean="0">
                <a:latin typeface="Times New Roman" pitchFamily="18" charset="0"/>
              </a:rPr>
              <a:t>Containing Infeasible Paths</a:t>
            </a:r>
          </a:p>
          <a:p>
            <a:r>
              <a:rPr lang="en-US" smtClean="0">
                <a:latin typeface="Times New Roman" pitchFamily="18" charset="0"/>
              </a:rPr>
              <a:t>Summary</a:t>
            </a:r>
          </a:p>
          <a:p>
            <a:endParaRPr lang="en-US" smtClean="0">
              <a:latin typeface="Times New Roman" pitchFamily="18" charset="0"/>
            </a:endParaRPr>
          </a:p>
          <a:p>
            <a:pPr lvl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FEAEDC2-6A3B-4961-AD24-44B4793D0E72}" type="slidenum">
              <a:rPr lang="en-US"/>
              <a:pPr/>
              <a:t>20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Generating Test Input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Path predicate expression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An interpreted path predicate is called a path predicate expression.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path predicate expression has the following attributes.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It is void of local variables.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It is a set of constraints in terms of the input vector, and, maybe, constants.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Path forcing inputs can be generated by solving the constraints.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If a path predicate expression has no solution, the path is infeasible.</a:t>
            </a:r>
          </a:p>
          <a:p>
            <a:pPr lvl="1"/>
            <a:r>
              <a:rPr lang="en-US" b="1" smtClean="0">
                <a:latin typeface="Times New Roman" pitchFamily="18" charset="0"/>
              </a:rPr>
              <a:t>Figure 4.13:</a:t>
            </a:r>
            <a:r>
              <a:rPr lang="en-US" smtClean="0">
                <a:latin typeface="Times New Roman" pitchFamily="18" charset="0"/>
              </a:rPr>
              <a:t> Path predicate expression for the path shown in Figure 4.10.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	0 &lt; AS		</a:t>
            </a:r>
            <a:r>
              <a:rPr lang="en-US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mtClean="0">
                <a:latin typeface="Arial Unicode MS" pitchFamily="34" charset="-128"/>
              </a:rPr>
              <a:t>  True	…… (1)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	value[0] != -999 	</a:t>
            </a:r>
            <a:r>
              <a:rPr lang="en-US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mtClean="0">
                <a:latin typeface="Arial Unicode MS" pitchFamily="34" charset="-128"/>
              </a:rPr>
              <a:t> True	…… (2)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	value[0] &gt;= MIN 	</a:t>
            </a:r>
            <a:r>
              <a:rPr lang="en-US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mtClean="0">
                <a:latin typeface="Arial Unicode MS" pitchFamily="34" charset="-128"/>
              </a:rPr>
              <a:t> True	…… (3)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	value[0] &lt;= MAX 	</a:t>
            </a:r>
            <a:r>
              <a:rPr lang="en-US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mtClean="0">
                <a:latin typeface="Arial Unicode MS" pitchFamily="34" charset="-128"/>
              </a:rPr>
              <a:t> True	…… (4)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	1 &lt; AS 		</a:t>
            </a:r>
            <a:r>
              <a:rPr lang="en-US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mtClean="0">
                <a:latin typeface="Arial Unicode MS" pitchFamily="34" charset="-128"/>
              </a:rPr>
              <a:t> False	…… (5)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	1 &gt; 0 			</a:t>
            </a:r>
            <a:r>
              <a:rPr lang="en-US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mtClean="0">
                <a:latin typeface="Arial Unicode MS" pitchFamily="34" charset="-128"/>
              </a:rPr>
              <a:t> True	…… (6)</a:t>
            </a: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DFA34CF-1959-41AC-8C02-AEBD2F1F9C68}" type="slidenum">
              <a:rPr lang="en-US"/>
              <a:pPr/>
              <a:t>21</a:t>
            </a:fld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Generating Test Input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Path predicate expression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An example of infeasible path</a:t>
            </a: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/>
            <a:r>
              <a:rPr lang="en-US" b="1" smtClean="0">
                <a:latin typeface="Times New Roman" pitchFamily="18" charset="0"/>
              </a:rPr>
              <a:t>Figure 4.14:</a:t>
            </a:r>
            <a:r>
              <a:rPr lang="en-US" smtClean="0">
                <a:latin typeface="Times New Roman" pitchFamily="18" charset="0"/>
              </a:rPr>
              <a:t> Another example of path from Figure 4.7.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1-2-3(T)-4(F)-10(T)-12-13</a:t>
            </a:r>
          </a:p>
          <a:p>
            <a:pPr lvl="1"/>
            <a:endParaRPr lang="en-US" smtClean="0">
              <a:latin typeface="Times New Roman" pitchFamily="18" charset="0"/>
            </a:endParaRPr>
          </a:p>
          <a:p>
            <a:pPr lvl="1"/>
            <a:r>
              <a:rPr lang="en-US" b="1" smtClean="0">
                <a:latin typeface="Times New Roman" pitchFamily="18" charset="0"/>
              </a:rPr>
              <a:t>Figure 4.15:</a:t>
            </a:r>
            <a:r>
              <a:rPr lang="en-US" smtClean="0">
                <a:latin typeface="Times New Roman" pitchFamily="18" charset="0"/>
              </a:rPr>
              <a:t> Path predicate expression for the path shown in Figure 4.14.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	0 &lt; AS		</a:t>
            </a:r>
            <a:r>
              <a:rPr lang="en-US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mtClean="0">
                <a:latin typeface="Arial Unicode MS" pitchFamily="34" charset="-128"/>
              </a:rPr>
              <a:t>  True	…… (1)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	value[0] != -999 	</a:t>
            </a:r>
            <a:r>
              <a:rPr lang="en-US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mtClean="0">
                <a:latin typeface="Arial Unicode MS" pitchFamily="34" charset="-128"/>
              </a:rPr>
              <a:t> True	…… (2)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	0 &gt; 0		 	</a:t>
            </a:r>
            <a:r>
              <a:rPr lang="en-US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mtClean="0">
                <a:latin typeface="Arial Unicode MS" pitchFamily="34" charset="-128"/>
              </a:rPr>
              <a:t> True	…… (3)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	</a:t>
            </a: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B242649-B260-4A9F-A64A-F38DF178AB0A}" type="slidenum">
              <a:rPr lang="en-US"/>
              <a:pPr/>
              <a:t>22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Generating Test Input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Generating input data from a path predicate expression</a:t>
            </a:r>
          </a:p>
          <a:p>
            <a:pPr lvl="1"/>
            <a:r>
              <a:rPr lang="en-US" smtClean="0">
                <a:latin typeface="Times New Roman" pitchFamily="18" charset="0"/>
              </a:rPr>
              <a:t>Consider the path predicate expression of Figure 4.13 (reproduced below.)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	</a:t>
            </a:r>
            <a:r>
              <a:rPr lang="en-US" sz="1600" smtClean="0">
                <a:latin typeface="Arial Unicode MS" pitchFamily="34" charset="-128"/>
              </a:rPr>
              <a:t>0 &lt; AS		</a:t>
            </a:r>
            <a:r>
              <a:rPr lang="en-US" sz="1600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z="1600" smtClean="0">
                <a:latin typeface="Arial Unicode MS" pitchFamily="34" charset="-128"/>
              </a:rPr>
              <a:t>  True	…… (1)</a:t>
            </a:r>
          </a:p>
          <a:p>
            <a:pPr lvl="2">
              <a:buFontTx/>
              <a:buNone/>
            </a:pPr>
            <a:r>
              <a:rPr lang="en-US" sz="1600" smtClean="0">
                <a:latin typeface="Arial Unicode MS" pitchFamily="34" charset="-128"/>
              </a:rPr>
              <a:t>	value[0] != -999 	</a:t>
            </a:r>
            <a:r>
              <a:rPr lang="en-US" sz="1600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z="1600" smtClean="0">
                <a:latin typeface="Arial Unicode MS" pitchFamily="34" charset="-128"/>
              </a:rPr>
              <a:t> True	…… (2)</a:t>
            </a:r>
          </a:p>
          <a:p>
            <a:pPr lvl="2">
              <a:buFontTx/>
              <a:buNone/>
            </a:pPr>
            <a:r>
              <a:rPr lang="en-US" sz="1600" smtClean="0">
                <a:latin typeface="Arial Unicode MS" pitchFamily="34" charset="-128"/>
              </a:rPr>
              <a:t>	value[0] &gt;= MIN 	</a:t>
            </a:r>
            <a:r>
              <a:rPr lang="en-US" sz="1600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z="1600" smtClean="0">
                <a:latin typeface="Arial Unicode MS" pitchFamily="34" charset="-128"/>
              </a:rPr>
              <a:t> True	…… (3)</a:t>
            </a:r>
          </a:p>
          <a:p>
            <a:pPr lvl="2">
              <a:buFontTx/>
              <a:buNone/>
            </a:pPr>
            <a:r>
              <a:rPr lang="en-US" sz="1600" smtClean="0">
                <a:latin typeface="Arial Unicode MS" pitchFamily="34" charset="-128"/>
              </a:rPr>
              <a:t>	value[0] &lt;= MAX 	</a:t>
            </a:r>
            <a:r>
              <a:rPr lang="en-US" sz="1600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z="1600" smtClean="0">
                <a:latin typeface="Arial Unicode MS" pitchFamily="34" charset="-128"/>
              </a:rPr>
              <a:t> True	…… (4)</a:t>
            </a:r>
          </a:p>
          <a:p>
            <a:pPr lvl="2">
              <a:buFontTx/>
              <a:buNone/>
            </a:pPr>
            <a:r>
              <a:rPr lang="en-US" sz="1600" smtClean="0">
                <a:latin typeface="Arial Unicode MS" pitchFamily="34" charset="-128"/>
              </a:rPr>
              <a:t>	1 &lt; AS 		</a:t>
            </a:r>
            <a:r>
              <a:rPr lang="en-US" sz="1600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z="1600" smtClean="0">
                <a:latin typeface="Arial Unicode MS" pitchFamily="34" charset="-128"/>
              </a:rPr>
              <a:t> False	…… (5)</a:t>
            </a:r>
          </a:p>
          <a:p>
            <a:pPr lvl="2">
              <a:buFontTx/>
              <a:buNone/>
            </a:pPr>
            <a:r>
              <a:rPr lang="en-US" sz="1600" smtClean="0">
                <a:latin typeface="Arial Unicode MS" pitchFamily="34" charset="-128"/>
              </a:rPr>
              <a:t>	1 &gt; 0 		</a:t>
            </a:r>
            <a:r>
              <a:rPr lang="en-US" sz="1600" smtClean="0">
                <a:latin typeface="Arial Unicode MS" pitchFamily="34" charset="-128"/>
                <a:cs typeface="Times New Roman" pitchFamily="18" charset="0"/>
              </a:rPr>
              <a:t>≡</a:t>
            </a:r>
            <a:r>
              <a:rPr lang="en-US" sz="1600" smtClean="0">
                <a:latin typeface="Arial Unicode MS" pitchFamily="34" charset="-128"/>
              </a:rPr>
              <a:t> True	…… (6)</a:t>
            </a: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/>
            <a:r>
              <a:rPr lang="en-US" smtClean="0">
                <a:latin typeface="Times New Roman" pitchFamily="18" charset="0"/>
              </a:rPr>
              <a:t>One can solve the above equations to obtain the following test input data</a:t>
            </a:r>
          </a:p>
          <a:p>
            <a:pPr lvl="3">
              <a:buFontTx/>
              <a:buNone/>
            </a:pPr>
            <a:r>
              <a:rPr lang="en-US" smtClean="0">
                <a:latin typeface="Arial Unicode MS" pitchFamily="34" charset="-128"/>
              </a:rPr>
              <a:t>AS		= 1</a:t>
            </a:r>
          </a:p>
          <a:p>
            <a:pPr lvl="3">
              <a:buFontTx/>
              <a:buNone/>
            </a:pPr>
            <a:r>
              <a:rPr lang="en-US" smtClean="0">
                <a:latin typeface="Arial Unicode MS" pitchFamily="34" charset="-128"/>
              </a:rPr>
              <a:t>MIN		= 25</a:t>
            </a:r>
          </a:p>
          <a:p>
            <a:pPr lvl="3">
              <a:buFontTx/>
              <a:buNone/>
            </a:pPr>
            <a:r>
              <a:rPr lang="en-US" smtClean="0">
                <a:latin typeface="Arial Unicode MS" pitchFamily="34" charset="-128"/>
              </a:rPr>
              <a:t>MAX	= 35</a:t>
            </a:r>
          </a:p>
          <a:p>
            <a:pPr lvl="3">
              <a:buFontTx/>
              <a:buNone/>
            </a:pPr>
            <a:r>
              <a:rPr lang="en-US" smtClean="0">
                <a:latin typeface="Arial Unicode MS" pitchFamily="34" charset="-128"/>
              </a:rPr>
              <a:t>Value[0]	= 30</a:t>
            </a:r>
          </a:p>
          <a:p>
            <a:pPr lvl="3">
              <a:buFontTx/>
              <a:buNone/>
            </a:pPr>
            <a:endParaRPr lang="en-US" smtClean="0">
              <a:latin typeface="Arial Unicode MS" pitchFamily="34" charset="-128"/>
            </a:endParaRPr>
          </a:p>
          <a:p>
            <a:pPr lvl="1"/>
            <a:r>
              <a:rPr lang="en-US" smtClean="0">
                <a:latin typeface="Times New Roman" pitchFamily="18" charset="0"/>
              </a:rPr>
              <a:t>Note: The above set is not unique.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5DAD392E-E54F-4F88-859F-E13A94789396}" type="slidenum">
              <a:rPr lang="en-US"/>
              <a:pPr/>
              <a:t>23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Containing Infeasible Paths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A program unit may contain a large number of paths.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Path selection becomes a problem. Some selected paths may be infeasible.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Apply a path selection strategy:</a:t>
            </a:r>
          </a:p>
          <a:p>
            <a:pPr lvl="2"/>
            <a:r>
              <a:rPr lang="en-US" smtClean="0">
                <a:latin typeface="Times New Roman" pitchFamily="18" charset="0"/>
              </a:rPr>
              <a:t>Select as many short paths as possible.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Choose longer paths.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There are efforts to write code with fewer/no infeasible paths.</a:t>
            </a: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F27FF17-907F-42F9-9CE4-313A0426C3CF}" type="slidenum">
              <a:rPr lang="en-US"/>
              <a:pPr/>
              <a:t>24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Summary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Control flow is a fundamental concept in program execution.</a:t>
            </a:r>
          </a:p>
          <a:p>
            <a:r>
              <a:rPr lang="en-US" smtClean="0">
                <a:latin typeface="Times New Roman" pitchFamily="18" charset="0"/>
              </a:rPr>
              <a:t>A program path is an instance of execution of a program unit.</a:t>
            </a:r>
          </a:p>
          <a:p>
            <a:r>
              <a:rPr lang="en-US" smtClean="0">
                <a:latin typeface="Times New Roman" pitchFamily="18" charset="0"/>
              </a:rPr>
              <a:t>Select a set of paths by considering path </a:t>
            </a:r>
            <a:r>
              <a:rPr lang="en-US" b="1" smtClean="0">
                <a:latin typeface="Times New Roman" pitchFamily="18" charset="0"/>
              </a:rPr>
              <a:t>selection criteria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Statement coverage</a:t>
            </a:r>
          </a:p>
          <a:p>
            <a:pPr lvl="2"/>
            <a:r>
              <a:rPr lang="en-US" smtClean="0">
                <a:latin typeface="Times New Roman" pitchFamily="18" charset="0"/>
              </a:rPr>
              <a:t>Branch coverage</a:t>
            </a:r>
          </a:p>
          <a:p>
            <a:pPr lvl="2"/>
            <a:r>
              <a:rPr lang="en-US" smtClean="0">
                <a:latin typeface="Times New Roman" pitchFamily="18" charset="0"/>
              </a:rPr>
              <a:t>Predicate coverage</a:t>
            </a:r>
          </a:p>
          <a:p>
            <a:pPr lvl="2"/>
            <a:r>
              <a:rPr lang="en-US" smtClean="0">
                <a:latin typeface="Times New Roman" pitchFamily="18" charset="0"/>
              </a:rPr>
              <a:t>All paths</a:t>
            </a:r>
          </a:p>
          <a:p>
            <a:r>
              <a:rPr lang="en-US" smtClean="0">
                <a:latin typeface="Times New Roman" pitchFamily="18" charset="0"/>
              </a:rPr>
              <a:t>From source code, derive a CFG (compilers are modified for this.)</a:t>
            </a:r>
          </a:p>
          <a:p>
            <a:r>
              <a:rPr lang="en-US" smtClean="0">
                <a:latin typeface="Times New Roman" pitchFamily="18" charset="0"/>
              </a:rPr>
              <a:t>Select paths from a CFG based on path selection criteria.</a:t>
            </a:r>
          </a:p>
          <a:p>
            <a:r>
              <a:rPr lang="en-US" smtClean="0">
                <a:latin typeface="Times New Roman" pitchFamily="18" charset="0"/>
              </a:rPr>
              <a:t>Extract path predicates from each path.</a:t>
            </a:r>
          </a:p>
          <a:p>
            <a:r>
              <a:rPr lang="en-US" smtClean="0">
                <a:latin typeface="Times New Roman" pitchFamily="18" charset="0"/>
              </a:rPr>
              <a:t>Solve the path predicate expression to generate test input data.</a:t>
            </a:r>
          </a:p>
          <a:p>
            <a:r>
              <a:rPr lang="en-US" smtClean="0">
                <a:latin typeface="Times New Roman" pitchFamily="18" charset="0"/>
              </a:rPr>
              <a:t>There are two kinds of paths. </a:t>
            </a:r>
          </a:p>
          <a:p>
            <a:pPr lvl="2"/>
            <a:r>
              <a:rPr lang="en-US" smtClean="0">
                <a:latin typeface="Times New Roman" pitchFamily="18" charset="0"/>
              </a:rPr>
              <a:t>feasible</a:t>
            </a:r>
          </a:p>
          <a:p>
            <a:pPr lvl="2"/>
            <a:r>
              <a:rPr lang="en-US" smtClean="0">
                <a:latin typeface="Times New Roman" pitchFamily="18" charset="0"/>
              </a:rPr>
              <a:t>infeasible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12F73A7-82A6-432C-B305-041F7F8559D5}" type="slidenum">
              <a:rPr lang="en-US"/>
              <a:pPr/>
              <a:t>3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Basic Idea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Two kinds of basic program statements: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Assignment statements (Ex. </a:t>
            </a:r>
            <a:r>
              <a:rPr lang="en-US" smtClean="0">
                <a:latin typeface="Arial Unicode MS" pitchFamily="34" charset="-128"/>
              </a:rPr>
              <a:t>x = 2*y;</a:t>
            </a:r>
            <a:r>
              <a:rPr lang="en-US" smtClean="0">
                <a:latin typeface="Times New Roman" pitchFamily="18" charset="0"/>
              </a:rPr>
              <a:t> )</a:t>
            </a:r>
          </a:p>
          <a:p>
            <a:pPr lvl="1"/>
            <a:r>
              <a:rPr lang="en-US" smtClean="0">
                <a:latin typeface="Times New Roman" pitchFamily="18" charset="0"/>
              </a:rPr>
              <a:t>Conditional statements (Ex. </a:t>
            </a:r>
            <a:r>
              <a:rPr lang="en-US" smtClean="0">
                <a:latin typeface="Arial Unicode MS" pitchFamily="34" charset="-128"/>
              </a:rPr>
              <a:t>if(), for(), while(),</a:t>
            </a:r>
            <a:r>
              <a:rPr lang="en-US" smtClean="0">
                <a:latin typeface="Times New Roman" pitchFamily="18" charset="0"/>
              </a:rPr>
              <a:t> …)</a:t>
            </a:r>
          </a:p>
          <a:p>
            <a:r>
              <a:rPr lang="en-US" smtClean="0">
                <a:latin typeface="Times New Roman" pitchFamily="18" charset="0"/>
              </a:rPr>
              <a:t>Control flow</a:t>
            </a:r>
          </a:p>
          <a:p>
            <a:pPr lvl="1"/>
            <a:r>
              <a:rPr lang="en-US" smtClean="0">
                <a:latin typeface="Times New Roman" pitchFamily="18" charset="0"/>
              </a:rPr>
              <a:t>Successive execution of program statements is viewed as flow of control.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Conditional statements alter the default flow.</a:t>
            </a:r>
          </a:p>
          <a:p>
            <a:r>
              <a:rPr lang="en-US" smtClean="0">
                <a:latin typeface="Times New Roman" pitchFamily="18" charset="0"/>
              </a:rPr>
              <a:t>Program path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program path is a sequence of statements from entry to exit. 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There can be a large number of paths in a program.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There is an (input, expected output) pair for each path.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Executing a path requires invoking the program unit with the right test input.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Paths are chosen by using the concepts of path </a:t>
            </a:r>
            <a:r>
              <a:rPr lang="en-US" u="sng" smtClean="0">
                <a:latin typeface="Times New Roman" pitchFamily="18" charset="0"/>
              </a:rPr>
              <a:t>selection criteria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r>
              <a:rPr lang="en-US" smtClean="0">
                <a:latin typeface="Times New Roman" pitchFamily="18" charset="0"/>
              </a:rPr>
              <a:t>Tools: Automatically generate test inputs from program paths.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A77B6E6-FE14-4C5D-A511-BC3CF846CEF0}" type="slidenum">
              <a:rPr lang="en-US"/>
              <a:pPr/>
              <a:t>4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Outline of Control Flow Testing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</p:txBody>
      </p:sp>
      <p:pic>
        <p:nvPicPr>
          <p:cNvPr id="313348" name="Picture 4" descr="pathoutl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913" y="766763"/>
            <a:ext cx="6813550" cy="4843462"/>
          </a:xfrm>
          <a:prstGeom prst="rect">
            <a:avLst/>
          </a:prstGeom>
          <a:noFill/>
        </p:spPr>
      </p:pic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722313" y="5667375"/>
            <a:ext cx="79422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</a:rPr>
              <a:t>Figure 4.1: The process of generating test input data for control flow testing.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9685B07-D523-4286-B39A-09628927CA29}" type="slidenum">
              <a:rPr lang="en-US"/>
              <a:pPr/>
              <a:t>5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Outline of Control Flow Testing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Inputs to the test generation process</a:t>
            </a:r>
          </a:p>
          <a:p>
            <a:pPr lvl="1"/>
            <a:r>
              <a:rPr lang="en-US" smtClean="0">
                <a:latin typeface="Times New Roman" pitchFamily="18" charset="0"/>
              </a:rPr>
              <a:t>Source code</a:t>
            </a:r>
          </a:p>
          <a:p>
            <a:pPr lvl="1"/>
            <a:r>
              <a:rPr lang="en-US" smtClean="0">
                <a:latin typeface="Times New Roman" pitchFamily="18" charset="0"/>
              </a:rPr>
              <a:t>Path selection criteria: statement, branch, …</a:t>
            </a:r>
          </a:p>
          <a:p>
            <a:r>
              <a:rPr lang="en-US" smtClean="0">
                <a:latin typeface="Times New Roman" pitchFamily="18" charset="0"/>
              </a:rPr>
              <a:t>Generation of control flow graph (CFG)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CFG is a graphical representation of a program unit.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Compilers are modified to produce CFGs. (You can draw one by hand.)</a:t>
            </a:r>
          </a:p>
          <a:p>
            <a:r>
              <a:rPr lang="en-US" smtClean="0">
                <a:latin typeface="Times New Roman" pitchFamily="18" charset="0"/>
              </a:rPr>
              <a:t>Selection of paths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Enough entry/exit paths are selected to satisfy path selection criteria.</a:t>
            </a:r>
          </a:p>
          <a:p>
            <a:r>
              <a:rPr lang="en-US" smtClean="0">
                <a:latin typeface="Times New Roman" pitchFamily="18" charset="0"/>
              </a:rPr>
              <a:t>Generation of test input data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Two kinds of paths</a:t>
            </a:r>
          </a:p>
          <a:p>
            <a:pPr lvl="2"/>
            <a:r>
              <a:rPr lang="en-US" smtClean="0">
                <a:latin typeface="Times New Roman" pitchFamily="18" charset="0"/>
              </a:rPr>
              <a:t>Executable path: There exists input so that the path is executed.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Infeasible path: There is no input to execute the path.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Solve the path conditions to produce test input for each path.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7B277EB-B5A8-4881-B69A-A3451110C9CB}" type="slidenum">
              <a:rPr lang="en-US"/>
              <a:pPr/>
              <a:t>6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Control Flow Graph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Symbols in a CFG</a:t>
            </a: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algn="ctr">
              <a:buFontTx/>
              <a:buNone/>
            </a:pPr>
            <a:r>
              <a:rPr lang="en-US" smtClean="0">
                <a:latin typeface="Times New Roman" pitchFamily="18" charset="0"/>
              </a:rPr>
              <a:t>Figure 4.2: Symbols in a control flow graph</a:t>
            </a: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</p:txBody>
      </p:sp>
      <p:pic>
        <p:nvPicPr>
          <p:cNvPr id="314372" name="Picture 4" descr="cfgsymbol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8913" y="1263650"/>
            <a:ext cx="4597400" cy="21209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4254BAC-F751-4E11-B320-6B130D2A3C39}" type="slidenum">
              <a:rPr lang="en-US"/>
              <a:pPr/>
              <a:t>7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Control Flow Graph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>
              <a:latin typeface="Arial Unicode MS" pitchFamily="34" charset="-128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algn="ctr">
              <a:buFontTx/>
              <a:buNone/>
            </a:pPr>
            <a:r>
              <a:rPr lang="en-US" sz="2000" smtClean="0">
                <a:latin typeface="Times New Roman" pitchFamily="18" charset="0"/>
              </a:rPr>
              <a:t>Figure 4.4: A high-level CFG representation of </a:t>
            </a:r>
            <a:r>
              <a:rPr lang="en-US" sz="2000" smtClean="0">
                <a:latin typeface="Arial Unicode MS" pitchFamily="34" charset="-128"/>
              </a:rPr>
              <a:t>openfiles().</a:t>
            </a:r>
          </a:p>
        </p:txBody>
      </p:sp>
      <p:pic>
        <p:nvPicPr>
          <p:cNvPr id="315396" name="Picture 4" descr="cfgopenfile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5200" y="1417638"/>
            <a:ext cx="3276600" cy="307816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0679998-5DB9-4C9D-9BDE-D3B2763968C7}" type="slidenum">
              <a:rPr lang="en-US"/>
              <a:pPr/>
              <a:t>8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Control Flow Graph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b="1" smtClean="0">
                <a:latin typeface="Times New Roman" pitchFamily="18" charset="0"/>
              </a:rPr>
              <a:t>Example code: </a:t>
            </a:r>
            <a:r>
              <a:rPr lang="en-US" sz="2000" b="1" smtClean="0">
                <a:latin typeface="Arial Unicode MS" pitchFamily="34" charset="-128"/>
              </a:rPr>
              <a:t>ReturnAverage()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public static double ReturnAverage(int value[],  int AS, int MIN, int MAX){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/* Function: ReturnAverage  Computes the  average of all  those  numbers in the  input array  in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the  positive  range  [MIN, MAX]. The  maximum size  of the array is AS. But, the  array size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could be smaller than AS in which case the end of input is represented by -999. */</a:t>
            </a:r>
          </a:p>
          <a:p>
            <a:pPr>
              <a:lnSpc>
                <a:spcPct val="70000"/>
              </a:lnSpc>
            </a:pPr>
            <a:endParaRPr lang="en-US" sz="1400" smtClean="0">
              <a:latin typeface="Arial Unicode MS" pitchFamily="34" charset="-128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int i, ti, tv, sum;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double av;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i = 0; ti = 0; tv = 0; sum =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while (ti &lt; AS &amp;&amp; value[i] != -999)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ti++;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if (value[i] &gt;= MIN &amp;&amp; value[i] &lt;= MAX)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   tv++;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   sum = sum + value[i];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i++;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if (tv &gt; 0)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av = (double)sum/tv;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else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av = (double) -999;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return (av);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}     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Figure 4.6: A function to compute the average of selected integers in an array. 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00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49B9A9E-5A67-4B4D-B15C-A88F816B6BA9}" type="slidenum">
              <a:rPr lang="en-US"/>
              <a:pPr/>
              <a:t>9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Control Flow Graph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>
              <a:latin typeface="Arial Unicode MS" pitchFamily="34" charset="-128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algn="ctr">
              <a:buFontTx/>
              <a:buNone/>
            </a:pPr>
            <a:endParaRPr lang="en-US" sz="2000" smtClean="0">
              <a:latin typeface="Times New Roman" pitchFamily="18" charset="0"/>
            </a:endParaRPr>
          </a:p>
          <a:p>
            <a:pPr algn="ctr">
              <a:buFontTx/>
              <a:buNone/>
            </a:pPr>
            <a:r>
              <a:rPr lang="en-US" sz="2000" smtClean="0">
                <a:latin typeface="Times New Roman" pitchFamily="18" charset="0"/>
              </a:rPr>
              <a:t>Figure 4.7: A CFG representation of </a:t>
            </a:r>
            <a:r>
              <a:rPr lang="en-US" sz="2000" smtClean="0">
                <a:latin typeface="Arial Unicode MS" pitchFamily="34" charset="-128"/>
              </a:rPr>
              <a:t>ReturnAverage().</a:t>
            </a:r>
          </a:p>
        </p:txBody>
      </p:sp>
      <p:pic>
        <p:nvPicPr>
          <p:cNvPr id="328709" name="Picture 5" descr="cfgreturnaver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4150" y="1114425"/>
            <a:ext cx="4929188" cy="457993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iyu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1_Piyu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2830</TotalTime>
  <Pages>49</Pages>
  <Words>1690</Words>
  <Application>Microsoft PowerPoint 4.0</Application>
  <PresentationFormat>On-screen Show (4:3)</PresentationFormat>
  <Paragraphs>363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Times New Roman</vt:lpstr>
      <vt:lpstr>Arial</vt:lpstr>
      <vt:lpstr>Monotype Sorts</vt:lpstr>
      <vt:lpstr>Wingdings</vt:lpstr>
      <vt:lpstr>Arial Black</vt:lpstr>
      <vt:lpstr>Comic Sans MS</vt:lpstr>
      <vt:lpstr>Arial Unicode MS</vt:lpstr>
      <vt:lpstr>1_Piyu</vt:lpstr>
      <vt:lpstr>Software Testing and Quality Assurance   Theory and Practice Chapter 4  Control Flow Testing</vt:lpstr>
      <vt:lpstr>Outline of the Chapter</vt:lpstr>
      <vt:lpstr>Basic Idea</vt:lpstr>
      <vt:lpstr>Outline of Control Flow Testing</vt:lpstr>
      <vt:lpstr>Outline of Control Flow Testing</vt:lpstr>
      <vt:lpstr>Control Flow Graph</vt:lpstr>
      <vt:lpstr>Control Flow Graph</vt:lpstr>
      <vt:lpstr>Control Flow Graph</vt:lpstr>
      <vt:lpstr>Control Flow Graph</vt:lpstr>
      <vt:lpstr>Path Selection Criteria</vt:lpstr>
      <vt:lpstr>Path Selection Criteria</vt:lpstr>
      <vt:lpstr>Path Selection Criteria</vt:lpstr>
      <vt:lpstr>Path Selection Criteria</vt:lpstr>
      <vt:lpstr>Path Selection Criteria</vt:lpstr>
      <vt:lpstr>Path Selection Criteria</vt:lpstr>
      <vt:lpstr>Generating Test Input</vt:lpstr>
      <vt:lpstr>Generating Test Input</vt:lpstr>
      <vt:lpstr>Generating Test Input</vt:lpstr>
      <vt:lpstr>Generating Test Input</vt:lpstr>
      <vt:lpstr>Generating Test Input</vt:lpstr>
      <vt:lpstr>Generating Test Input</vt:lpstr>
      <vt:lpstr>Generating Test Input</vt:lpstr>
      <vt:lpstr>Containing Infeasible Paths</vt:lpstr>
      <vt:lpstr>Summary</vt:lpstr>
    </vt:vector>
  </TitlesOfParts>
  <Company>George Mason Unviersity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Theory and Practice</dc:title>
  <dc:creator>Piyu Tripathy and Sagar Naik</dc:creator>
  <cp:lastModifiedBy>ishrat.fatima</cp:lastModifiedBy>
  <cp:revision>313</cp:revision>
  <cp:lastPrinted>1996-04-04T10:27:56Z</cp:lastPrinted>
  <dcterms:created xsi:type="dcterms:W3CDTF">1996-06-15T03:21:08Z</dcterms:created>
  <dcterms:modified xsi:type="dcterms:W3CDTF">2018-03-05T05:42:25Z</dcterms:modified>
</cp:coreProperties>
</file>