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7BAD8-488F-4BF0-90B5-A3EDFD312FF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2DD54-385F-4BE9-8E30-540CB14C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57AAF-9CF2-4946-9C5D-BB3F59AFB73F}" type="slidenum">
              <a:rPr lang="en-US"/>
              <a:pPr/>
              <a:t>6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332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23538-E89D-441D-BE3A-348810D39918}" type="slidenum">
              <a:rPr lang="en-US"/>
              <a:pPr/>
              <a:t>15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25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988E7-D3A4-4306-BB9C-C138C2C242EE}" type="slidenum">
              <a:rPr lang="en-US"/>
              <a:pPr/>
              <a:t>16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965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A7EA8-6066-4515-B5B6-BCA86BD767BB}" type="slidenum">
              <a:rPr lang="en-US"/>
              <a:pPr/>
              <a:t>17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4339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84102-5AED-4338-9EFA-3BC629EF5C98}" type="slidenum">
              <a:rPr lang="en-US"/>
              <a:pPr/>
              <a:t>18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89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AD4BB-C722-4B7F-BF74-53C80A38F4C4}" type="slidenum">
              <a:rPr lang="en-US"/>
              <a:pPr/>
              <a:t>19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1739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7B124-5340-448D-A8C4-90F67958817A}" type="slidenum">
              <a:rPr lang="en-US"/>
              <a:pPr/>
              <a:t>20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8650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B1FAF-0359-46CE-BFCD-07C43C59F90D}" type="slidenum">
              <a:rPr lang="en-US"/>
              <a:pPr/>
              <a:t>21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459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77170-BFA3-4C82-8EC4-C0D363D41BDE}" type="slidenum">
              <a:rPr lang="en-US"/>
              <a:pPr/>
              <a:t>7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89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48096-1A4F-4E44-B496-67F72F09F8DF}" type="slidenum">
              <a:rPr lang="en-US"/>
              <a:pPr/>
              <a:t>8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839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301BD-B93F-4977-9DF3-B9A1D64A6713}" type="slidenum">
              <a:rPr lang="en-US"/>
              <a:pPr/>
              <a:t>9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891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66B8E-BFA7-4E60-A2AD-F5BEB61E1A40}" type="slidenum">
              <a:rPr lang="en-US"/>
              <a:pPr/>
              <a:t>10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31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A4A15-A7A7-42E0-B8D3-006C2F4E2794}" type="slidenum">
              <a:rPr lang="en-US"/>
              <a:pPr/>
              <a:t>11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451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40006-04EC-4FD3-A271-1C136467E26C}" type="slidenum">
              <a:rPr lang="en-US"/>
              <a:pPr/>
              <a:t>12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6864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30757-50AE-471F-978E-5ECF59489D09}" type="slidenum">
              <a:rPr lang="en-US"/>
              <a:pPr/>
              <a:t>13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228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111BF-3BB2-4280-9493-33F93F6F2D04}" type="slidenum">
              <a:rPr lang="en-US"/>
              <a:pPr/>
              <a:t>14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041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362CBDA-1A79-47BC-9F3E-1FD041400000}" type="slidenum">
              <a:rPr lang="en-US"/>
              <a:pPr/>
              <a:t>10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Anomaly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lvl="1" algn="ctr">
              <a:buFontTx/>
              <a:buNone/>
            </a:pPr>
            <a:r>
              <a:rPr lang="en-US" smtClean="0">
                <a:latin typeface="Times New Roman" pitchFamily="18" charset="0"/>
              </a:rPr>
              <a:t>Figure 5.2: State transition diagram of a program variable [10] 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smtClean="0">
                <a:latin typeface="Times New Roman" pitchFamily="18" charset="0"/>
              </a:rPr>
              <a:t>[1979] IEEE).</a:t>
            </a: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</p:txBody>
      </p:sp>
      <p:pic>
        <p:nvPicPr>
          <p:cNvPr id="386052" name="Picture 4" descr="anomal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820738"/>
            <a:ext cx="6705600" cy="42608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556B586-5A8A-45F1-80AC-CF2524A33106}" type="slidenum">
              <a:rPr lang="en-US"/>
              <a:pPr/>
              <a:t>11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Anomaly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>
                <a:latin typeface="Times New Roman" pitchFamily="18" charset="0"/>
              </a:rPr>
              <a:t>Obvious question: What is the relationship between the </a:t>
            </a:r>
            <a:r>
              <a:rPr lang="en-US" b="1" smtClean="0">
                <a:latin typeface="Times New Roman" pitchFamily="18" charset="0"/>
              </a:rPr>
              <a:t>Type 1, Type 2,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b="1" smtClean="0">
                <a:latin typeface="Times New Roman" pitchFamily="18" charset="0"/>
              </a:rPr>
              <a:t>Type 3</a:t>
            </a:r>
            <a:r>
              <a:rPr lang="en-US" smtClean="0">
                <a:latin typeface="Times New Roman" pitchFamily="18" charset="0"/>
              </a:rPr>
              <a:t> anomalies and Figure 5.2?</a:t>
            </a:r>
          </a:p>
          <a:p>
            <a:r>
              <a:rPr lang="en-US" smtClean="0">
                <a:latin typeface="Times New Roman" pitchFamily="18" charset="0"/>
              </a:rPr>
              <a:t>The three types of anomalies (Type 1, Type 2, and Type 3) are found in the diagram in the form of </a:t>
            </a:r>
            <a:r>
              <a:rPr lang="en-US" b="1" smtClean="0">
                <a:latin typeface="Times New Roman" pitchFamily="18" charset="0"/>
              </a:rPr>
              <a:t>action sequences</a:t>
            </a:r>
            <a:r>
              <a:rPr lang="en-US" smtClean="0">
                <a:latin typeface="Times New Roman" pitchFamily="18" charset="0"/>
              </a:rPr>
              <a:t>: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1: </a:t>
            </a:r>
            <a:r>
              <a:rPr lang="en-US" i="1" smtClean="0">
                <a:latin typeface="Times New Roman" pitchFamily="18" charset="0"/>
              </a:rPr>
              <a:t>dd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2: </a:t>
            </a:r>
            <a:r>
              <a:rPr lang="en-US" i="1" smtClean="0">
                <a:latin typeface="Times New Roman" pitchFamily="18" charset="0"/>
              </a:rPr>
              <a:t>ur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3: </a:t>
            </a:r>
            <a:r>
              <a:rPr lang="en-US" i="1" smtClean="0">
                <a:latin typeface="Times New Roman" pitchFamily="18" charset="0"/>
              </a:rPr>
              <a:t>du</a:t>
            </a:r>
          </a:p>
          <a:p>
            <a:r>
              <a:rPr lang="en-US" smtClean="0">
                <a:latin typeface="Times New Roman" pitchFamily="18" charset="0"/>
              </a:rPr>
              <a:t>Detection of data flow anomaly via program instrumentation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Program instrumentation: Insert new code to monitor the states of variables.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If the state sequence contains </a:t>
            </a:r>
            <a:r>
              <a:rPr lang="en-US" i="1" smtClean="0">
                <a:latin typeface="Times New Roman" pitchFamily="18" charset="0"/>
              </a:rPr>
              <a:t>dd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ur</a:t>
            </a:r>
            <a:r>
              <a:rPr lang="en-US" smtClean="0">
                <a:latin typeface="Times New Roman" pitchFamily="18" charset="0"/>
              </a:rPr>
              <a:t>, or </a:t>
            </a:r>
            <a:r>
              <a:rPr lang="en-US" i="1" smtClean="0">
                <a:latin typeface="Times New Roman" pitchFamily="18" charset="0"/>
              </a:rPr>
              <a:t>du</a:t>
            </a:r>
            <a:r>
              <a:rPr lang="en-US" smtClean="0">
                <a:latin typeface="Times New Roman" pitchFamily="18" charset="0"/>
              </a:rPr>
              <a:t> sequence, a data flow anomaly is said to occur.</a:t>
            </a:r>
          </a:p>
          <a:p>
            <a:r>
              <a:rPr lang="en-US" smtClean="0">
                <a:latin typeface="Times New Roman" pitchFamily="18" charset="0"/>
              </a:rPr>
              <a:t>Bottom line: What to do after detecting a data flow anomaly?</a:t>
            </a:r>
          </a:p>
          <a:p>
            <a:pPr lvl="1"/>
            <a:r>
              <a:rPr lang="en-US" smtClean="0">
                <a:latin typeface="Times New Roman" pitchFamily="18" charset="0"/>
              </a:rPr>
              <a:t>Investigate the cause of the anomaly.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To fix an anomaly, write new code or modify the existing code.</a:t>
            </a:r>
          </a:p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2905286-E10D-49F8-B872-9F7718FFCE50}" type="slidenum">
              <a:rPr lang="en-US"/>
              <a:pPr/>
              <a:t>12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</a:rPr>
              <a:t>Overview of Dynamic Data Flow Testing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>
                <a:latin typeface="Times New Roman" pitchFamily="18" charset="0"/>
              </a:rPr>
              <a:t>A programmer manipulates/uses variables in several ways.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Initialization, assignment, using in a computation, using in a condition</a:t>
            </a:r>
          </a:p>
          <a:p>
            <a:r>
              <a:rPr lang="en-US" smtClean="0">
                <a:latin typeface="Times New Roman" pitchFamily="18" charset="0"/>
              </a:rPr>
              <a:t>Motivation for data flow testing?</a:t>
            </a:r>
          </a:p>
          <a:p>
            <a:pPr lvl="1"/>
            <a:r>
              <a:rPr lang="en-US" smtClean="0">
                <a:latin typeface="Times New Roman" pitchFamily="18" charset="0"/>
              </a:rPr>
              <a:t>One should not feel confident that a variable has been </a:t>
            </a:r>
            <a:r>
              <a:rPr lang="en-US" b="1" smtClean="0">
                <a:latin typeface="Times New Roman" pitchFamily="18" charset="0"/>
              </a:rPr>
              <a:t>assigned the correct value</a:t>
            </a:r>
            <a:r>
              <a:rPr lang="en-US" smtClean="0">
                <a:latin typeface="Times New Roman" pitchFamily="18" charset="0"/>
              </a:rPr>
              <a:t>, if no test causes the execution of a </a:t>
            </a:r>
            <a:r>
              <a:rPr lang="en-US" b="1" smtClean="0">
                <a:latin typeface="Times New Roman" pitchFamily="18" charset="0"/>
              </a:rPr>
              <a:t>path</a:t>
            </a:r>
            <a:r>
              <a:rPr lang="en-US" smtClean="0">
                <a:latin typeface="Times New Roman" pitchFamily="18" charset="0"/>
              </a:rPr>
              <a:t> from the point of assignment to a point where the value is </a:t>
            </a:r>
            <a:r>
              <a:rPr lang="en-US" b="1" smtClean="0">
                <a:latin typeface="Times New Roman" pitchFamily="18" charset="0"/>
              </a:rPr>
              <a:t>used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Note</a:t>
            </a:r>
          </a:p>
          <a:p>
            <a:pPr lvl="2"/>
            <a:r>
              <a:rPr lang="en-US" smtClean="0">
                <a:latin typeface="Times New Roman" pitchFamily="18" charset="0"/>
              </a:rPr>
              <a:t>Assignment of correct value means whether or not a value has been correctly generated.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Use of a variable means</a:t>
            </a:r>
          </a:p>
          <a:p>
            <a:pPr lvl="3"/>
            <a:r>
              <a:rPr lang="en-US" smtClean="0">
                <a:latin typeface="Times New Roman" pitchFamily="18" charset="0"/>
              </a:rPr>
              <a:t>If new values of the same variable or other variables are generated.</a:t>
            </a:r>
          </a:p>
          <a:p>
            <a:pPr lvl="3"/>
            <a:r>
              <a:rPr lang="en-US" smtClean="0">
                <a:latin typeface="Times New Roman" pitchFamily="18" charset="0"/>
              </a:rPr>
              <a:t>If the variable is used in a conditional statement to alter the flow of control.</a:t>
            </a:r>
          </a:p>
          <a:p>
            <a:r>
              <a:rPr lang="en-US" smtClean="0">
                <a:latin typeface="Times New Roman" pitchFamily="18" charset="0"/>
              </a:rPr>
              <a:t>The above motivation indicates that </a:t>
            </a:r>
            <a:r>
              <a:rPr lang="en-US" b="1" smtClean="0">
                <a:latin typeface="Times New Roman" pitchFamily="18" charset="0"/>
              </a:rPr>
              <a:t>certain kinds of paths</a:t>
            </a:r>
            <a:r>
              <a:rPr lang="en-US" smtClean="0">
                <a:latin typeface="Times New Roman" pitchFamily="18" charset="0"/>
              </a:rPr>
              <a:t> are executed in data flow testing.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25B7B10-931A-4928-90A0-CC0C1C9F815D}" type="slidenum">
              <a:rPr lang="en-US"/>
              <a:pPr/>
              <a:t>13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</a:rPr>
              <a:t>Overview of Dynamic Data Flow Testing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testing is outlined as follows:</a:t>
            </a:r>
          </a:p>
          <a:p>
            <a:pPr lvl="1"/>
            <a:r>
              <a:rPr lang="en-US" smtClean="0">
                <a:latin typeface="Times New Roman" pitchFamily="18" charset="0"/>
              </a:rPr>
              <a:t>Draw a data flow graph from a program.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Select one or more data flow testing criteria.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Identify paths in the data flow graph satisfying the selection criteria.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Derive path predicate expressions from the selected paths (See </a:t>
            </a:r>
            <a:r>
              <a:rPr lang="en-US" b="1" smtClean="0">
                <a:latin typeface="Times New Roman" pitchFamily="18" charset="0"/>
              </a:rPr>
              <a:t>Chapter 4</a:t>
            </a:r>
            <a:r>
              <a:rPr lang="en-US" smtClean="0">
                <a:latin typeface="Times New Roman" pitchFamily="18" charset="0"/>
              </a:rPr>
              <a:t>.)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Solve the path predicate expressions to derive test inputs (See </a:t>
            </a:r>
            <a:r>
              <a:rPr lang="en-US" b="1" smtClean="0">
                <a:latin typeface="Times New Roman" pitchFamily="18" charset="0"/>
              </a:rPr>
              <a:t>Chapter 4</a:t>
            </a:r>
            <a:r>
              <a:rPr lang="en-US" smtClean="0">
                <a:latin typeface="Times New Roman" pitchFamily="18" charset="0"/>
              </a:rPr>
              <a:t>.)</a:t>
            </a:r>
          </a:p>
          <a:p>
            <a:pPr lvl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7ED2605-7FD5-40A4-92D0-19D412F5624B}" type="slidenum">
              <a:rPr lang="en-US"/>
              <a:pPr/>
              <a:t>14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Graph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>
                <a:latin typeface="Times New Roman" pitchFamily="18" charset="0"/>
              </a:rPr>
              <a:t>Occurrences of variables</a:t>
            </a:r>
          </a:p>
          <a:p>
            <a:pPr lvl="1"/>
            <a:r>
              <a:rPr lang="en-US" smtClean="0">
                <a:latin typeface="Times New Roman" pitchFamily="18" charset="0"/>
              </a:rPr>
              <a:t>Definition: A variable gets a new value.</a:t>
            </a:r>
          </a:p>
          <a:p>
            <a:pPr lvl="2"/>
            <a:r>
              <a:rPr lang="en-US" smtClean="0">
                <a:latin typeface="Arial Unicode MS" pitchFamily="34" charset="-128"/>
              </a:rPr>
              <a:t>i = x; /* The variable i gets a new value. */</a:t>
            </a:r>
          </a:p>
          <a:p>
            <a:pPr lvl="1"/>
            <a:r>
              <a:rPr lang="en-US" smtClean="0">
                <a:latin typeface="Times New Roman" pitchFamily="18" charset="0"/>
              </a:rPr>
              <a:t>Undefinition or kill: This occurs if the value and the location become unbound.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Use: This occurs when the value is fetched from the memory location of the variable. There are </a:t>
            </a:r>
            <a:r>
              <a:rPr lang="en-US" b="1" smtClean="0">
                <a:latin typeface="Times New Roman" pitchFamily="18" charset="0"/>
              </a:rPr>
              <a:t>two forms</a:t>
            </a:r>
            <a:r>
              <a:rPr lang="en-US" smtClean="0">
                <a:latin typeface="Times New Roman" pitchFamily="18" charset="0"/>
              </a:rPr>
              <a:t> of uses of a variable.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Computation use (c-use)</a:t>
            </a:r>
          </a:p>
          <a:p>
            <a:pPr lvl="3"/>
            <a:r>
              <a:rPr lang="en-US" smtClean="0">
                <a:latin typeface="Times New Roman" pitchFamily="18" charset="0"/>
              </a:rPr>
              <a:t>Example: </a:t>
            </a:r>
            <a:r>
              <a:rPr lang="en-US" smtClean="0">
                <a:latin typeface="Arial Unicode MS" pitchFamily="34" charset="-128"/>
              </a:rPr>
              <a:t>x = 2*y;  /* y has been used to compute a value of x. */</a:t>
            </a:r>
          </a:p>
          <a:p>
            <a:pPr lvl="2"/>
            <a:r>
              <a:rPr lang="en-US" smtClean="0">
                <a:latin typeface="Times New Roman" pitchFamily="18" charset="0"/>
              </a:rPr>
              <a:t>Predicate use (p-use)</a:t>
            </a:r>
          </a:p>
          <a:p>
            <a:pPr lvl="3"/>
            <a:r>
              <a:rPr lang="en-US" smtClean="0">
                <a:latin typeface="Times New Roman" pitchFamily="18" charset="0"/>
              </a:rPr>
              <a:t>Example: </a:t>
            </a:r>
            <a:r>
              <a:rPr lang="en-US" smtClean="0">
                <a:latin typeface="Arial Unicode MS" pitchFamily="34" charset="-128"/>
              </a:rPr>
              <a:t>if (y &gt; 100) { …} /* y has been used in a condition. */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DBAF251-029C-49DA-B51C-BBDBDC683DBE}" type="slidenum">
              <a:rPr lang="en-US"/>
              <a:pPr/>
              <a:t>15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Graph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latin typeface="Times New Roman" pitchFamily="18" charset="0"/>
              </a:rPr>
              <a:t>A data flow graph is a directed graph constructed as follows.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sequence of </a:t>
            </a:r>
            <a:r>
              <a:rPr lang="en-US" b="1" smtClean="0">
                <a:latin typeface="Times New Roman" pitchFamily="18" charset="0"/>
              </a:rPr>
              <a:t>definitions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b="1" smtClean="0">
                <a:latin typeface="Times New Roman" pitchFamily="18" charset="0"/>
              </a:rPr>
              <a:t>c-uses</a:t>
            </a:r>
            <a:r>
              <a:rPr lang="en-US" smtClean="0">
                <a:latin typeface="Times New Roman" pitchFamily="18" charset="0"/>
              </a:rPr>
              <a:t> is associated with each </a:t>
            </a:r>
            <a:r>
              <a:rPr lang="en-US" b="1" smtClean="0">
                <a:latin typeface="Times New Roman" pitchFamily="18" charset="0"/>
              </a:rPr>
              <a:t>node</a:t>
            </a:r>
            <a:r>
              <a:rPr lang="en-US" smtClean="0">
                <a:latin typeface="Times New Roman" pitchFamily="18" charset="0"/>
              </a:rPr>
              <a:t> of the graph.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set of </a:t>
            </a:r>
            <a:r>
              <a:rPr lang="en-US" b="1" smtClean="0">
                <a:latin typeface="Times New Roman" pitchFamily="18" charset="0"/>
              </a:rPr>
              <a:t>p-uses</a:t>
            </a:r>
            <a:r>
              <a:rPr lang="en-US" smtClean="0">
                <a:latin typeface="Times New Roman" pitchFamily="18" charset="0"/>
              </a:rPr>
              <a:t> is associated with each </a:t>
            </a:r>
            <a:r>
              <a:rPr lang="en-US" b="1" smtClean="0">
                <a:latin typeface="Times New Roman" pitchFamily="18" charset="0"/>
              </a:rPr>
              <a:t>edge</a:t>
            </a:r>
            <a:r>
              <a:rPr lang="en-US" smtClean="0">
                <a:latin typeface="Times New Roman" pitchFamily="18" charset="0"/>
              </a:rPr>
              <a:t> of the graph.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 entry node has a definition of each edge parameter and each nonlocal variable used in the program.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 exit node has an undefinition of each local variable.</a:t>
            </a:r>
          </a:p>
          <a:p>
            <a:pPr lvl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391FD3A-22C8-4F54-81FD-A282D8484B28}" type="slidenum">
              <a:rPr lang="en-US"/>
              <a:pPr/>
              <a:t>16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Graph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b="1" smtClean="0">
                <a:latin typeface="Times New Roman" pitchFamily="18" charset="0"/>
              </a:rPr>
              <a:t>Example code: </a:t>
            </a:r>
            <a:r>
              <a:rPr lang="en-US" sz="2000" b="1" smtClean="0">
                <a:latin typeface="Arial Unicode MS" pitchFamily="34" charset="-128"/>
              </a:rPr>
              <a:t>ReturnAverage() from Chapter 4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public static double ReturnAverage(int value[],  int AS, int MIN, int MAX){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/* Function: ReturnAverage  Computes the  average of all  those  numbers in the  input array  in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the  positive  range  [MIN, MAX]. The  maximum size  of the array is AS. But, the  array size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could be smaller than AS in which case the end of input is represented by -999. */</a:t>
            </a:r>
          </a:p>
          <a:p>
            <a:pPr>
              <a:lnSpc>
                <a:spcPct val="70000"/>
              </a:lnSpc>
            </a:pPr>
            <a:endParaRPr lang="en-US" sz="1400" smtClean="0">
              <a:latin typeface="Arial Unicode MS" pitchFamily="34" charset="-128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int i, ti, tv, sum;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double av;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i = 0; ti = 0; tv = 0; sum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while (ti &lt; AS &amp;&amp; value[i] != -999)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ti++;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if (value[i] &gt;= MIN &amp;&amp; value[i] &lt;= MAX)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   tv++;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   sum = sum + value[i];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i++;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if (tv &gt; 0)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av = (double)sum/tv;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else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   av = (double) -999;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     return (av);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smtClean="0">
                <a:latin typeface="Arial Unicode MS" pitchFamily="34" charset="-128"/>
              </a:rPr>
              <a:t>    }     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Figure 4.6: A function to compute the average of selected integers in an array.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0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D9DD058-82BA-48BE-B0C3-AEDB84E7A51B}" type="slidenum">
              <a:rPr lang="en-US"/>
              <a:pPr/>
              <a:t>17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Graph</a:t>
            </a:r>
          </a:p>
        </p:txBody>
      </p:sp>
      <p:pic>
        <p:nvPicPr>
          <p:cNvPr id="398340" name="Picture 4" descr="dfgreturnaver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447800"/>
            <a:ext cx="6164263" cy="48228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F54DA34-7A80-4292-B106-E1F043215D6A}" type="slidenum">
              <a:rPr lang="en-US"/>
              <a:pPr/>
              <a:t>18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Graph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latin typeface="Times New Roman" pitchFamily="18" charset="0"/>
              </a:rPr>
              <a:t>A data flow graph is a directed graph constructed as follows.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sequence of </a:t>
            </a:r>
            <a:r>
              <a:rPr lang="en-US" b="1" smtClean="0">
                <a:latin typeface="Times New Roman" pitchFamily="18" charset="0"/>
              </a:rPr>
              <a:t>definitions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b="1" smtClean="0">
                <a:latin typeface="Times New Roman" pitchFamily="18" charset="0"/>
              </a:rPr>
              <a:t>c-uses</a:t>
            </a:r>
            <a:r>
              <a:rPr lang="en-US" smtClean="0">
                <a:latin typeface="Times New Roman" pitchFamily="18" charset="0"/>
              </a:rPr>
              <a:t> is associated with each </a:t>
            </a:r>
            <a:r>
              <a:rPr lang="en-US" b="1" smtClean="0">
                <a:latin typeface="Times New Roman" pitchFamily="18" charset="0"/>
              </a:rPr>
              <a:t>node</a:t>
            </a:r>
            <a:r>
              <a:rPr lang="en-US" smtClean="0">
                <a:latin typeface="Times New Roman" pitchFamily="18" charset="0"/>
              </a:rPr>
              <a:t> of the graph.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set of </a:t>
            </a:r>
            <a:r>
              <a:rPr lang="en-US" b="1" smtClean="0">
                <a:latin typeface="Times New Roman" pitchFamily="18" charset="0"/>
              </a:rPr>
              <a:t>p-uses</a:t>
            </a:r>
            <a:r>
              <a:rPr lang="en-US" smtClean="0">
                <a:latin typeface="Times New Roman" pitchFamily="18" charset="0"/>
              </a:rPr>
              <a:t> is associated with each </a:t>
            </a:r>
            <a:r>
              <a:rPr lang="en-US" b="1" smtClean="0">
                <a:latin typeface="Times New Roman" pitchFamily="18" charset="0"/>
              </a:rPr>
              <a:t>edge</a:t>
            </a:r>
            <a:r>
              <a:rPr lang="en-US" smtClean="0">
                <a:latin typeface="Times New Roman" pitchFamily="18" charset="0"/>
              </a:rPr>
              <a:t> of the graph.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 entry node has a definition of each edge parameter and each nonlocal variable used in the program.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 exit node has an undefinition of each local variable.</a:t>
            </a:r>
          </a:p>
          <a:p>
            <a:pPr lvl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A88AD15-1A3B-4E24-AA54-20B9E9D814E3}" type="slidenum">
              <a:rPr lang="en-US"/>
              <a:pPr/>
              <a:t>19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Terms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smtClean="0">
                <a:latin typeface="Times New Roman" pitchFamily="18" charset="0"/>
              </a:rPr>
              <a:t>Global c-use</a:t>
            </a:r>
            <a:r>
              <a:rPr lang="en-US" smtClean="0">
                <a:latin typeface="Times New Roman" pitchFamily="18" charset="0"/>
              </a:rPr>
              <a:t>: A c-use of a variable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in node </a:t>
            </a:r>
            <a:r>
              <a:rPr lang="en-US" smtClean="0">
                <a:latin typeface="Arial Unicode MS" pitchFamily="34" charset="-128"/>
              </a:rPr>
              <a:t>i</a:t>
            </a:r>
            <a:r>
              <a:rPr lang="en-US" smtClean="0">
                <a:latin typeface="Times New Roman" pitchFamily="18" charset="0"/>
              </a:rPr>
              <a:t> is said to be a global c-use if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has been defined before in a node other than node </a:t>
            </a:r>
            <a:r>
              <a:rPr lang="en-US" smtClean="0">
                <a:latin typeface="Arial Unicode MS" pitchFamily="34" charset="-128"/>
              </a:rPr>
              <a:t>i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The c-use of variable </a:t>
            </a:r>
            <a:r>
              <a:rPr lang="en-US" smtClean="0">
                <a:latin typeface="Arial Unicode MS" pitchFamily="34" charset="-128"/>
              </a:rPr>
              <a:t>tv</a:t>
            </a:r>
            <a:r>
              <a:rPr lang="en-US" smtClean="0">
                <a:latin typeface="Times New Roman" pitchFamily="18" charset="0"/>
              </a:rPr>
              <a:t> in node 9 (Figure 5.4) is a global c-use.</a:t>
            </a:r>
          </a:p>
          <a:p>
            <a:pPr lvl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r>
              <a:rPr lang="en-US" b="1" smtClean="0">
                <a:latin typeface="Times New Roman" pitchFamily="18" charset="0"/>
              </a:rPr>
              <a:t>Definition clear path</a:t>
            </a:r>
            <a:r>
              <a:rPr lang="en-US" smtClean="0">
                <a:latin typeface="Times New Roman" pitchFamily="18" charset="0"/>
              </a:rPr>
              <a:t>: A path (</a:t>
            </a:r>
            <a:r>
              <a:rPr lang="en-US" smtClean="0">
                <a:latin typeface="Arial Unicode MS" pitchFamily="34" charset="-128"/>
              </a:rPr>
              <a:t>i – n</a:t>
            </a:r>
            <a:r>
              <a:rPr lang="en-US" baseline="-25000" smtClean="0">
                <a:latin typeface="Arial Unicode MS" pitchFamily="34" charset="-128"/>
              </a:rPr>
              <a:t>1</a:t>
            </a:r>
            <a:r>
              <a:rPr lang="en-US" smtClean="0">
                <a:latin typeface="Arial Unicode MS" pitchFamily="34" charset="-128"/>
              </a:rPr>
              <a:t> – … n</a:t>
            </a:r>
            <a:r>
              <a:rPr lang="en-US" baseline="-25000" smtClean="0">
                <a:latin typeface="Arial Unicode MS" pitchFamily="34" charset="-128"/>
              </a:rPr>
              <a:t>m</a:t>
            </a:r>
            <a:r>
              <a:rPr lang="en-US" smtClean="0">
                <a:latin typeface="Arial Unicode MS" pitchFamily="34" charset="-128"/>
              </a:rPr>
              <a:t> – j</a:t>
            </a:r>
            <a:r>
              <a:rPr lang="en-US" smtClean="0">
                <a:latin typeface="Times New Roman" pitchFamily="18" charset="0"/>
              </a:rPr>
              <a:t>), </a:t>
            </a:r>
            <a:r>
              <a:rPr lang="en-US" smtClean="0">
                <a:latin typeface="Arial Unicode MS" pitchFamily="34" charset="-128"/>
              </a:rPr>
              <a:t>m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en-US" smtClean="0">
                <a:latin typeface="Arial Unicode MS" pitchFamily="34" charset="-128"/>
              </a:rPr>
              <a:t> 0</a:t>
            </a:r>
            <a:r>
              <a:rPr lang="en-US" smtClean="0">
                <a:latin typeface="Times New Roman" pitchFamily="18" charset="0"/>
              </a:rPr>
              <a:t>, is called a definition clear path (def-clear path) with respect to variable </a:t>
            </a:r>
            <a:r>
              <a:rPr lang="en-US" smtClean="0">
                <a:latin typeface="Arial Unicode MS" pitchFamily="34" charset="-128"/>
              </a:rPr>
              <a:t>x</a:t>
            </a:r>
          </a:p>
          <a:p>
            <a:pPr lvl="2">
              <a:buFontTx/>
              <a:buNone/>
            </a:pPr>
            <a:r>
              <a:rPr lang="en-US" smtClean="0">
                <a:latin typeface="Times New Roman" pitchFamily="18" charset="0"/>
              </a:rPr>
              <a:t>from node i to  node </a:t>
            </a:r>
            <a:r>
              <a:rPr lang="en-US" smtClean="0">
                <a:latin typeface="Arial Unicode MS" pitchFamily="34" charset="-128"/>
              </a:rPr>
              <a:t>j</a:t>
            </a:r>
            <a:r>
              <a:rPr lang="en-US" smtClean="0">
                <a:latin typeface="Times New Roman" pitchFamily="18" charset="0"/>
              </a:rPr>
              <a:t>, and</a:t>
            </a:r>
          </a:p>
          <a:p>
            <a:pPr lvl="2">
              <a:buFontTx/>
              <a:buNone/>
            </a:pPr>
            <a:r>
              <a:rPr lang="en-US" smtClean="0">
                <a:latin typeface="Times New Roman" pitchFamily="18" charset="0"/>
              </a:rPr>
              <a:t>from node i to edge (</a:t>
            </a:r>
            <a:r>
              <a:rPr lang="en-US" smtClean="0">
                <a:latin typeface="Arial Unicode MS" pitchFamily="34" charset="-128"/>
              </a:rPr>
              <a:t>n</a:t>
            </a:r>
            <a:r>
              <a:rPr lang="en-US" baseline="-25000" smtClean="0">
                <a:latin typeface="Arial Unicode MS" pitchFamily="34" charset="-128"/>
              </a:rPr>
              <a:t>m</a:t>
            </a:r>
            <a:r>
              <a:rPr lang="en-US" smtClean="0">
                <a:latin typeface="Arial Unicode MS" pitchFamily="34" charset="-128"/>
              </a:rPr>
              <a:t>, j</a:t>
            </a:r>
            <a:r>
              <a:rPr lang="en-US" smtClean="0">
                <a:latin typeface="Times New Roman" pitchFamily="18" charset="0"/>
              </a:rPr>
              <a:t>),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</a:rPr>
              <a:t>if x has been neither defined nor undefined in nodes </a:t>
            </a:r>
            <a:r>
              <a:rPr lang="en-US" smtClean="0">
                <a:latin typeface="Arial Unicode MS" pitchFamily="34" charset="-128"/>
              </a:rPr>
              <a:t>n</a:t>
            </a:r>
            <a:r>
              <a:rPr lang="en-US" baseline="-25000" smtClean="0">
                <a:latin typeface="Arial Unicode MS" pitchFamily="34" charset="-128"/>
              </a:rPr>
              <a:t>1</a:t>
            </a:r>
            <a:r>
              <a:rPr lang="en-US" smtClean="0">
                <a:latin typeface="Arial Unicode MS" pitchFamily="34" charset="-128"/>
              </a:rPr>
              <a:t> – … n</a:t>
            </a:r>
            <a:r>
              <a:rPr lang="en-US" baseline="-25000" smtClean="0">
                <a:latin typeface="Arial Unicode MS" pitchFamily="34" charset="-128"/>
              </a:rPr>
              <a:t>m</a:t>
            </a:r>
            <a:r>
              <a:rPr lang="en-US" smtClean="0">
                <a:latin typeface="Times New Roman" pitchFamily="18" charset="0"/>
              </a:rPr>
              <a:t>. 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(2 – 3 – 4 – 6 – 3 – 4 – 6 – 3 – 4 – 5) is a def-clear path w.r.t. </a:t>
            </a:r>
            <a:r>
              <a:rPr lang="en-US" smtClean="0">
                <a:latin typeface="Arial Unicode MS" pitchFamily="34" charset="-128"/>
              </a:rPr>
              <a:t>tv</a:t>
            </a:r>
            <a:r>
              <a:rPr lang="en-US" smtClean="0">
                <a:latin typeface="Times New Roman" pitchFamily="18" charset="0"/>
              </a:rPr>
              <a:t> in Fig. 5.4.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(2 – 3 – 4 – 5) and (2 – 3 – 4 – 6) are def-clear paths w.r.t. variable </a:t>
            </a:r>
            <a:r>
              <a:rPr lang="en-US" smtClean="0">
                <a:latin typeface="Arial Unicode MS" pitchFamily="34" charset="-128"/>
              </a:rPr>
              <a:t>tv</a:t>
            </a:r>
            <a:r>
              <a:rPr lang="en-US" smtClean="0">
                <a:latin typeface="Times New Roman" pitchFamily="18" charset="0"/>
              </a:rPr>
              <a:t> from node 2 to 5 and from node 2 to 6, respectively, in Fig. 5.4.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for 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 smtClean="0"/>
              <a:t>COCO CODE COVERAGE 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2E3B936-C66C-4AE9-B034-12C3D572227B}" type="slidenum">
              <a:rPr lang="en-US"/>
              <a:pPr/>
              <a:t>20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Terms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Times New Roman" pitchFamily="18" charset="0"/>
              </a:rPr>
              <a:t>Global definition</a:t>
            </a:r>
            <a:r>
              <a:rPr lang="en-US" dirty="0" smtClean="0">
                <a:latin typeface="Times New Roman" pitchFamily="18" charset="0"/>
              </a:rPr>
              <a:t>: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A node 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Times New Roman" pitchFamily="18" charset="0"/>
              </a:rPr>
              <a:t> has a global definition of variable </a:t>
            </a:r>
            <a:r>
              <a:rPr lang="en-US" dirty="0" smtClean="0">
                <a:latin typeface="Arial Unicode MS" pitchFamily="34" charset="-128"/>
              </a:rPr>
              <a:t>x</a:t>
            </a:r>
            <a:r>
              <a:rPr lang="en-US" dirty="0" smtClean="0">
                <a:latin typeface="Times New Roman" pitchFamily="18" charset="0"/>
              </a:rPr>
              <a:t> if node 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Times New Roman" pitchFamily="18" charset="0"/>
              </a:rPr>
              <a:t> has a definition of </a:t>
            </a:r>
            <a:r>
              <a:rPr lang="en-US" dirty="0" smtClean="0">
                <a:latin typeface="Arial Unicode MS" pitchFamily="34" charset="-128"/>
              </a:rPr>
              <a:t>x</a:t>
            </a:r>
            <a:r>
              <a:rPr lang="en-US" dirty="0" smtClean="0">
                <a:latin typeface="Times New Roman" pitchFamily="18" charset="0"/>
              </a:rPr>
              <a:t> and there is a def-clear path </a:t>
            </a:r>
            <a:r>
              <a:rPr lang="en-US" dirty="0" err="1" smtClean="0">
                <a:latin typeface="Times New Roman" pitchFamily="18" charset="0"/>
              </a:rPr>
              <a:t>w.r.t</a:t>
            </a:r>
            <a:r>
              <a:rPr lang="en-US" dirty="0" smtClean="0">
                <a:latin typeface="Times New Roman" pitchFamily="18" charset="0"/>
              </a:rPr>
              <a:t>. </a:t>
            </a:r>
            <a:r>
              <a:rPr lang="en-US" dirty="0" smtClean="0">
                <a:latin typeface="Arial Unicode MS" pitchFamily="34" charset="-128"/>
              </a:rPr>
              <a:t>x</a:t>
            </a:r>
            <a:r>
              <a:rPr lang="en-US" dirty="0" smtClean="0">
                <a:latin typeface="Times New Roman" pitchFamily="18" charset="0"/>
              </a:rPr>
              <a:t> from node 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Times New Roman" pitchFamily="18" charset="0"/>
              </a:rPr>
              <a:t> to some</a:t>
            </a:r>
          </a:p>
          <a:p>
            <a:pPr lvl="2">
              <a:buFontTx/>
              <a:buNone/>
            </a:pPr>
            <a:r>
              <a:rPr lang="en-US" dirty="0" smtClean="0">
                <a:latin typeface="Times New Roman" pitchFamily="18" charset="0"/>
              </a:rPr>
              <a:t>node containing  a global c-use, or</a:t>
            </a:r>
          </a:p>
          <a:p>
            <a:pPr lvl="2">
              <a:buFontTx/>
              <a:buNone/>
            </a:pPr>
            <a:r>
              <a:rPr lang="en-US" dirty="0" smtClean="0">
                <a:latin typeface="Times New Roman" pitchFamily="18" charset="0"/>
              </a:rPr>
              <a:t>edge containing a p-use of</a:t>
            </a:r>
          </a:p>
          <a:p>
            <a:pPr lvl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variable </a:t>
            </a:r>
            <a:r>
              <a:rPr lang="en-US" dirty="0" smtClean="0">
                <a:latin typeface="Arial Unicode MS" pitchFamily="34" charset="-128"/>
              </a:rPr>
              <a:t>x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</a:rPr>
              <a:t>Simple path</a:t>
            </a:r>
            <a:r>
              <a:rPr lang="en-US" dirty="0" smtClean="0">
                <a:latin typeface="Times New Roman" pitchFamily="18" charset="0"/>
              </a:rPr>
              <a:t>: A simple path is a path in which all nodes, except possibly the first and the last, are distinct.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Example: Paths (2 – 3 – 4 – 5) and (3 – 4 – 6 – 3) are simple paths.</a:t>
            </a:r>
          </a:p>
          <a:p>
            <a:r>
              <a:rPr lang="en-US" b="1" dirty="0" smtClean="0">
                <a:latin typeface="Times New Roman" pitchFamily="18" charset="0"/>
              </a:rPr>
              <a:t>Loop-free paths</a:t>
            </a:r>
            <a:r>
              <a:rPr lang="en-US" dirty="0" smtClean="0">
                <a:latin typeface="Times New Roman" pitchFamily="18" charset="0"/>
              </a:rPr>
              <a:t>: A loop-free path is a path in which all nodes are distinct.</a:t>
            </a:r>
          </a:p>
          <a:p>
            <a:r>
              <a:rPr lang="en-US" b="1" dirty="0" smtClean="0">
                <a:latin typeface="Times New Roman" pitchFamily="18" charset="0"/>
              </a:rPr>
              <a:t>Complete path</a:t>
            </a:r>
            <a:r>
              <a:rPr lang="en-US" dirty="0" smtClean="0">
                <a:latin typeface="Times New Roman" pitchFamily="18" charset="0"/>
              </a:rPr>
              <a:t>: A complete path is a path from the entry node to the exit node.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5905691-B63D-4E25-8496-B94A2D6B06AC}" type="slidenum">
              <a:rPr lang="en-US"/>
              <a:pPr/>
              <a:t>21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Terms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smtClean="0">
                <a:latin typeface="Times New Roman" pitchFamily="18" charset="0"/>
              </a:rPr>
              <a:t>Du-path</a:t>
            </a:r>
            <a:r>
              <a:rPr lang="en-US" smtClean="0">
                <a:latin typeface="Times New Roman" pitchFamily="18" charset="0"/>
              </a:rPr>
              <a:t>: A path (n</a:t>
            </a:r>
            <a:r>
              <a:rPr lang="en-US" baseline="-25000" smtClean="0">
                <a:latin typeface="Times New Roman" pitchFamily="18" charset="0"/>
              </a:rPr>
              <a:t>1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– … – n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</a:rPr>
              <a:t>) is a du-path path w.r.t. variable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if node n</a:t>
            </a:r>
            <a:r>
              <a:rPr lang="en-US" baseline="-25000" smtClean="0">
                <a:latin typeface="Times New Roman" pitchFamily="18" charset="0"/>
              </a:rPr>
              <a:t>1</a:t>
            </a:r>
            <a:r>
              <a:rPr lang="en-US" smtClean="0">
                <a:latin typeface="Times New Roman" pitchFamily="18" charset="0"/>
              </a:rPr>
              <a:t> has a global definition of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u="sng" smtClean="0">
                <a:latin typeface="Times New Roman" pitchFamily="18" charset="0"/>
              </a:rPr>
              <a:t>either</a:t>
            </a:r>
          </a:p>
          <a:p>
            <a:pPr lvl="2"/>
            <a:r>
              <a:rPr lang="en-US" smtClean="0">
                <a:latin typeface="Times New Roman" pitchFamily="18" charset="0"/>
              </a:rPr>
              <a:t>node n</a:t>
            </a:r>
            <a:r>
              <a:rPr lang="en-US" baseline="-25000" smtClean="0">
                <a:latin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</a:rPr>
              <a:t> has a global c-use of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and (n</a:t>
            </a:r>
            <a:r>
              <a:rPr lang="en-US" baseline="-25000" smtClean="0">
                <a:latin typeface="Times New Roman" pitchFamily="18" charset="0"/>
              </a:rPr>
              <a:t>1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– … – n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</a:rPr>
              <a:t>) is a def-clear simple path w.r.t.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u="sng" smtClean="0">
                <a:latin typeface="Times New Roman" pitchFamily="18" charset="0"/>
              </a:rPr>
              <a:t>or</a:t>
            </a:r>
          </a:p>
          <a:p>
            <a:pPr lvl="2"/>
            <a:r>
              <a:rPr lang="en-US" smtClean="0">
                <a:latin typeface="Times New Roman" pitchFamily="18" charset="0"/>
              </a:rPr>
              <a:t>Edge (n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, n</a:t>
            </a:r>
            <a:r>
              <a:rPr lang="en-US" baseline="-25000" smtClean="0">
                <a:latin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</a:rPr>
              <a:t>) has a p-use of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 and (n</a:t>
            </a:r>
            <a:r>
              <a:rPr lang="en-US" baseline="-25000" smtClean="0">
                <a:latin typeface="Times New Roman" pitchFamily="18" charset="0"/>
              </a:rPr>
              <a:t>1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– … – n</a:t>
            </a:r>
            <a:r>
              <a:rPr lang="en-US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 – n</a:t>
            </a:r>
            <a:r>
              <a:rPr lang="en-US" baseline="-25000" smtClean="0">
                <a:latin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</a:rPr>
              <a:t>)  is a def-clear, loop-free path w.r.t.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1"/>
            <a:endParaRPr lang="en-US" smtClean="0">
              <a:latin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</a:rPr>
              <a:t>Example: Considering the global definition and global c-use of variable tv in nodes 2 and 5, respectively, (2 – 3 – 4 – 5) is a du-path.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Considering the global definition and p-use of variable tv in nodes 2 and on edge (7, 9), respectively, (2 – 3 – 7 – 9) is a du-path.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Synonyms of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Statement Coverage</a:t>
            </a:r>
          </a:p>
          <a:p>
            <a:r>
              <a:rPr lang="en-US" b="1" dirty="0" smtClean="0"/>
              <a:t>Decision Coverage</a:t>
            </a:r>
            <a:r>
              <a:rPr lang="en-US" dirty="0" smtClean="0"/>
              <a:t> (also know as Branch Coverage) </a:t>
            </a:r>
          </a:p>
          <a:p>
            <a:r>
              <a:rPr lang="en-US" b="1" dirty="0" smtClean="0"/>
              <a:t>Condition Coverage</a:t>
            </a:r>
            <a:r>
              <a:rPr lang="en-US" dirty="0" smtClean="0"/>
              <a:t> (also know as Predicate Coverage)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all possible combinations of truth values of the conditions affecting a selected path have been explored under some tests, then we say that </a:t>
            </a:r>
            <a:r>
              <a:rPr lang="en-US" i="1" dirty="0" smtClean="0"/>
              <a:t>predicate coverage has been achieved.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Testing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1C292FF-108F-4AAB-8E06-8DBBD362F047}" type="slidenum">
              <a:rPr lang="en-US"/>
              <a:pPr/>
              <a:t>6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The General Idea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</a:rPr>
              <a:t>Data flow testing can be performed at two conceptual levels.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Static data flow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Dynamic data flow testing</a:t>
            </a:r>
          </a:p>
          <a:p>
            <a:r>
              <a:rPr lang="en-US" dirty="0" smtClean="0">
                <a:latin typeface="Times New Roman" pitchFamily="18" charset="0"/>
              </a:rPr>
              <a:t>Static data flow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Identify potential defects, commonly known as </a:t>
            </a:r>
            <a:r>
              <a:rPr lang="en-US" b="1" dirty="0" smtClean="0">
                <a:latin typeface="Times New Roman" pitchFamily="18" charset="0"/>
              </a:rPr>
              <a:t>data flow anomaly.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Analyze source code.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Do not execute code.</a:t>
            </a:r>
          </a:p>
          <a:p>
            <a:r>
              <a:rPr lang="en-US" dirty="0" smtClean="0">
                <a:latin typeface="Times New Roman" pitchFamily="18" charset="0"/>
              </a:rPr>
              <a:t>Dynamic data flow testing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Involves actual program execution.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Bears similarity with control flow testing.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Identify paths to execute them.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Paths are identified based on </a:t>
            </a:r>
            <a:r>
              <a:rPr lang="en-US" b="1" dirty="0" smtClean="0">
                <a:latin typeface="Times New Roman" pitchFamily="18" charset="0"/>
              </a:rPr>
              <a:t>data flow testing criteria</a:t>
            </a:r>
            <a:r>
              <a:rPr lang="en-US" dirty="0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53FC2DF-AC04-4B36-8ABE-61E0E945BD69}" type="slidenum">
              <a:rPr lang="en-US"/>
              <a:pPr/>
              <a:t>7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Anomaly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>
                <a:latin typeface="Times New Roman" pitchFamily="18" charset="0"/>
              </a:rPr>
              <a:t>Anomaly: It is an abnormal way of doing something.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 1: The second definition of x overrides the first.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x = f1(y);</a:t>
            </a:r>
          </a:p>
          <a:p>
            <a:pPr lvl="2">
              <a:buFontTx/>
              <a:buNone/>
            </a:pPr>
            <a:r>
              <a:rPr lang="en-US" smtClean="0">
                <a:latin typeface="Arial Unicode MS" pitchFamily="34" charset="-128"/>
              </a:rPr>
              <a:t>x = f2(z);</a:t>
            </a:r>
          </a:p>
          <a:p>
            <a:pPr lvl="2">
              <a:buFontTx/>
              <a:buNone/>
            </a:pPr>
            <a:endParaRPr lang="en-US" smtClean="0">
              <a:latin typeface="Arial Unicode MS" pitchFamily="34" charset="-128"/>
            </a:endParaRPr>
          </a:p>
          <a:p>
            <a:r>
              <a:rPr lang="en-US" smtClean="0">
                <a:latin typeface="Times New Roman" pitchFamily="18" charset="0"/>
              </a:rPr>
              <a:t>Three types of abnormal situations with using variable.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1: Defined and then defined again 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2: Undefined but referenced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Type 3: Defined but not referenced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E4C37E5-7995-497A-B4AA-405D09416C58}" type="slidenum">
              <a:rPr lang="en-US"/>
              <a:pPr/>
              <a:t>8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Anomaly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>
                <a:latin typeface="Times New Roman" pitchFamily="18" charset="0"/>
              </a:rPr>
              <a:t>Type 1: Defined and then defined again (Example 1 above)</a:t>
            </a:r>
          </a:p>
          <a:p>
            <a:pPr lvl="1"/>
            <a:r>
              <a:rPr lang="en-US" smtClean="0">
                <a:latin typeface="Times New Roman" pitchFamily="18" charset="0"/>
              </a:rPr>
              <a:t>Four interpretations of Example 1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 first statement is redundant.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 first statement has a fault -- the intended one might be: </a:t>
            </a:r>
            <a:r>
              <a:rPr lang="en-US" smtClean="0">
                <a:latin typeface="Arial Unicode MS" pitchFamily="34" charset="-128"/>
              </a:rPr>
              <a:t>w = f1(y).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 second statement has a fault – the intended one might be: </a:t>
            </a:r>
            <a:r>
              <a:rPr lang="en-US" smtClean="0">
                <a:latin typeface="Arial Unicode MS" pitchFamily="34" charset="-128"/>
              </a:rPr>
              <a:t>v = f2(z).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There is a missing statement in between the two: </a:t>
            </a:r>
            <a:r>
              <a:rPr lang="en-US" smtClean="0">
                <a:latin typeface="Arial Unicode MS" pitchFamily="34" charset="-128"/>
              </a:rPr>
              <a:t>v = f3(x).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Note: It is for the programmer to make the desired interpretation.</a:t>
            </a:r>
          </a:p>
          <a:p>
            <a:r>
              <a:rPr lang="en-US" smtClean="0">
                <a:latin typeface="Times New Roman" pitchFamily="18" charset="0"/>
              </a:rPr>
              <a:t>Type 2: Undefined but referenced 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</a:t>
            </a:r>
            <a:r>
              <a:rPr lang="en-US" smtClean="0">
                <a:latin typeface="Arial Unicode MS" pitchFamily="34" charset="-128"/>
              </a:rPr>
              <a:t>x = x – y – w; /* w has not been defined by the programmer. */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Two interpretations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 programmer made a mistake in using </a:t>
            </a:r>
            <a:r>
              <a:rPr lang="en-US" smtClean="0">
                <a:latin typeface="Arial Unicode MS" pitchFamily="34" charset="-128"/>
              </a:rPr>
              <a:t>w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The programmer wants to use the compiler assigned value of </a:t>
            </a:r>
            <a:r>
              <a:rPr lang="en-US" smtClean="0">
                <a:latin typeface="Arial Unicode MS" pitchFamily="34" charset="-128"/>
              </a:rPr>
              <a:t>w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r>
              <a:rPr lang="en-US" smtClean="0">
                <a:latin typeface="Times New Roman" pitchFamily="18" charset="0"/>
              </a:rPr>
              <a:t>Type 3: Defined but not referenced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Example: Consider </a:t>
            </a:r>
            <a:r>
              <a:rPr lang="en-US" smtClean="0">
                <a:latin typeface="Arial Unicode MS" pitchFamily="34" charset="-128"/>
              </a:rPr>
              <a:t>x = f(x, y). </a:t>
            </a:r>
            <a:r>
              <a:rPr lang="en-US" smtClean="0">
                <a:latin typeface="Times New Roman" pitchFamily="18" charset="0"/>
              </a:rPr>
              <a:t>If x is not used subsequently, we have a Type 3 anomaly. </a:t>
            </a:r>
            <a:endParaRPr lang="en-US" smtClean="0">
              <a:latin typeface="Arial Unicode MS" pitchFamily="34" charset="-128"/>
            </a:endParaRPr>
          </a:p>
          <a:p>
            <a:pPr lvl="2"/>
            <a:endParaRPr lang="en-US" smtClean="0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49AE721-0C2B-4071-98C1-018E08600902}" type="slidenum">
              <a:rPr lang="en-US"/>
              <a:pPr/>
              <a:t>9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Data Flow Anomaly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</a:rPr>
              <a:t>The concept of</a:t>
            </a:r>
            <a:r>
              <a:rPr lang="en-US" b="1" dirty="0" smtClean="0">
                <a:latin typeface="Times New Roman" pitchFamily="18" charset="0"/>
              </a:rPr>
              <a:t> a state-transition diagram </a:t>
            </a:r>
            <a:r>
              <a:rPr lang="en-US" dirty="0" smtClean="0">
                <a:latin typeface="Times New Roman" pitchFamily="18" charset="0"/>
              </a:rPr>
              <a:t>is used to </a:t>
            </a:r>
            <a:r>
              <a:rPr lang="en-US" b="1" dirty="0" smtClean="0">
                <a:latin typeface="Times New Roman" pitchFamily="18" charset="0"/>
              </a:rPr>
              <a:t>model a program variable </a:t>
            </a:r>
            <a:r>
              <a:rPr lang="en-US" dirty="0" smtClean="0">
                <a:latin typeface="Times New Roman" pitchFamily="18" charset="0"/>
              </a:rPr>
              <a:t>to identify data flow anomaly.</a:t>
            </a:r>
          </a:p>
          <a:p>
            <a:r>
              <a:rPr lang="en-US" dirty="0" smtClean="0">
                <a:latin typeface="Times New Roman" pitchFamily="18" charset="0"/>
              </a:rPr>
              <a:t>Components of the state-transition diagrams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states 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U: Undefined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D: Defined but not referenced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R: Defined and referenced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A: Abnormal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actions</a:t>
            </a:r>
          </a:p>
          <a:p>
            <a:pPr lvl="2"/>
            <a:r>
              <a:rPr lang="en-US" i="1" dirty="0" smtClean="0">
                <a:latin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</a:rPr>
              <a:t>: define the variable</a:t>
            </a:r>
          </a:p>
          <a:p>
            <a:pPr lvl="2"/>
            <a:r>
              <a:rPr lang="en-US" i="1" dirty="0" smtClean="0">
                <a:latin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</a:rPr>
              <a:t>: reference (or, read) the variable</a:t>
            </a:r>
          </a:p>
          <a:p>
            <a:pPr lvl="2"/>
            <a:r>
              <a:rPr lang="en-US" i="1" dirty="0" smtClean="0">
                <a:latin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</a:rPr>
              <a:t>undefine</a:t>
            </a:r>
            <a:r>
              <a:rPr lang="en-US" dirty="0" smtClean="0">
                <a:latin typeface="Times New Roman" pitchFamily="18" charset="0"/>
              </a:rPr>
              <a:t> the variable </a:t>
            </a:r>
          </a:p>
          <a:p>
            <a:pPr lvl="1"/>
            <a:endParaRPr lang="en-US" dirty="0" smtClean="0">
              <a:latin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</TotalTime>
  <Words>1845</Words>
  <Application>Microsoft Office PowerPoint</Application>
  <PresentationFormat>On-screen Show (4:3)</PresentationFormat>
  <Paragraphs>227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Unicode MS</vt:lpstr>
      <vt:lpstr>Arial</vt:lpstr>
      <vt:lpstr>Calibri</vt:lpstr>
      <vt:lpstr>Times New Roman</vt:lpstr>
      <vt:lpstr>Office Theme</vt:lpstr>
      <vt:lpstr>Software Testing </vt:lpstr>
      <vt:lpstr>Tool for Code Analysis</vt:lpstr>
      <vt:lpstr>Synonyms of Coverage</vt:lpstr>
      <vt:lpstr>Predicate Coverage</vt:lpstr>
      <vt:lpstr>PowerPoint Presentation</vt:lpstr>
      <vt:lpstr>The General Idea</vt:lpstr>
      <vt:lpstr>Data Flow Anomaly</vt:lpstr>
      <vt:lpstr>Data Flow Anomaly</vt:lpstr>
      <vt:lpstr>Data Flow Anomaly</vt:lpstr>
      <vt:lpstr>Data Flow Anomaly</vt:lpstr>
      <vt:lpstr>Data Flow Anomaly</vt:lpstr>
      <vt:lpstr>Overview of Dynamic Data Flow Testing</vt:lpstr>
      <vt:lpstr>Overview of Dynamic Data Flow Testing</vt:lpstr>
      <vt:lpstr>Data Flow Graph</vt:lpstr>
      <vt:lpstr>Data Flow Graph</vt:lpstr>
      <vt:lpstr>Data Flow Graph</vt:lpstr>
      <vt:lpstr>Data Flow Graph</vt:lpstr>
      <vt:lpstr>Data Flow Graph</vt:lpstr>
      <vt:lpstr>Data Flow Terms</vt:lpstr>
      <vt:lpstr>Data Flow Terms</vt:lpstr>
      <vt:lpstr>Data Flow Terms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Ishrat Fatima</dc:creator>
  <cp:lastModifiedBy>lehmia.kiran</cp:lastModifiedBy>
  <cp:revision>11</cp:revision>
  <dcterms:created xsi:type="dcterms:W3CDTF">2006-08-16T00:00:00Z</dcterms:created>
  <dcterms:modified xsi:type="dcterms:W3CDTF">2022-04-22T06:48:32Z</dcterms:modified>
</cp:coreProperties>
</file>