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28"/>
  </p:notesMasterIdLst>
  <p:sldIdLst>
    <p:sldId id="256" r:id="rId3"/>
    <p:sldId id="273" r:id="rId4"/>
    <p:sldId id="274" r:id="rId5"/>
    <p:sldId id="275" r:id="rId6"/>
    <p:sldId id="277" r:id="rId7"/>
    <p:sldId id="276" r:id="rId8"/>
    <p:sldId id="278" r:id="rId9"/>
    <p:sldId id="279" r:id="rId10"/>
    <p:sldId id="280" r:id="rId11"/>
    <p:sldId id="281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946" autoAdjust="0"/>
  </p:normalViewPr>
  <p:slideViewPr>
    <p:cSldViewPr>
      <p:cViewPr varScale="1">
        <p:scale>
          <a:sx n="47" d="100"/>
          <a:sy n="47" d="100"/>
        </p:scale>
        <p:origin x="1363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BCF0D1-8CF6-41A8-952F-E134CB5011C3}" type="datetimeFigureOut">
              <a:rPr lang="en-US" smtClean="0"/>
              <a:pPr/>
              <a:t>2/18/2022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5DC8AC-FA9F-43D8-AB85-82147F1DE7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229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Software has both external and internal quality characteristics. External characteristics</a:t>
            </a:r>
          </a:p>
          <a:p>
            <a:r>
              <a:rPr lang="en-US" dirty="0" smtClean="0"/>
              <a:t>are characteristics that a user of the software product is aware of, including the following: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A1A041-4196-4BEE-9B3F-93D32941551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7226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Focus</a:t>
            </a:r>
            <a:r>
              <a:rPr lang="en-US" baseline="0" dirty="0" smtClean="0"/>
              <a:t> on adaptability helps robustness</a:t>
            </a:r>
          </a:p>
          <a:p>
            <a:r>
              <a:rPr lang="en-US" baseline="0" dirty="0" smtClean="0"/>
              <a:t>Focus on correctness hurts robustness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A1A041-4196-4BEE-9B3F-93D32941551A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3881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ease with which you can modify a software system to</a:t>
            </a:r>
          </a:p>
          <a:p>
            <a:r>
              <a:rPr lang="en-US" dirty="0" smtClean="0"/>
              <a:t>change or add capabilities, improve performance, or correct defects.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A1A041-4196-4BEE-9B3F-93D32941551A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4249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extent to which you can modify a system for uses or environments</a:t>
            </a:r>
          </a:p>
          <a:p>
            <a:r>
              <a:rPr lang="en-US" dirty="0" smtClean="0"/>
              <a:t>other than those for which it was specifically designed.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A1A041-4196-4BEE-9B3F-93D32941551A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7658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ease with which you can modify a system to operate in an</a:t>
            </a:r>
          </a:p>
          <a:p>
            <a:r>
              <a:rPr lang="en-US" dirty="0" smtClean="0"/>
              <a:t>environment different from that for which it was specifically designed.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A1A041-4196-4BEE-9B3F-93D32941551A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2497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extent to which and the ease with which you can use parts of</a:t>
            </a:r>
          </a:p>
          <a:p>
            <a:r>
              <a:rPr lang="en-US" dirty="0" smtClean="0"/>
              <a:t>a system in other systems.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A1A041-4196-4BEE-9B3F-93D32941551A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9421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A1A041-4196-4BEE-9B3F-93D32941551A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7736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ease with which you can read and understand the source</a:t>
            </a:r>
          </a:p>
          <a:p>
            <a:r>
              <a:rPr lang="en-US" dirty="0" smtClean="0"/>
              <a:t>code of a system, especially at the detailed-statement level.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A1A041-4196-4BEE-9B3F-93D32941551A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3776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degree to which you can unit-test and system-test a system;</a:t>
            </a:r>
          </a:p>
          <a:p>
            <a:r>
              <a:rPr lang="en-US" dirty="0" smtClean="0"/>
              <a:t>the degree to which you can verify that the system meets its requirements.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A1A041-4196-4BEE-9B3F-93D32941551A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778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degree to which a system is free from faults in its specification,</a:t>
            </a:r>
          </a:p>
          <a:p>
            <a:r>
              <a:rPr lang="en-US" dirty="0" smtClean="0"/>
              <a:t>design, and implementation.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A1A041-4196-4BEE-9B3F-93D32941551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806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ease with which users can learn and use a 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A1A041-4196-4BEE-9B3F-93D32941551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350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Minimal use of system resources, including memory and execution</a:t>
            </a:r>
          </a:p>
          <a:p>
            <a:r>
              <a:rPr lang="en-US" dirty="0" smtClean="0"/>
              <a:t>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A1A041-4196-4BEE-9B3F-93D32941551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339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ability of a system to perform its required functions under</a:t>
            </a:r>
          </a:p>
          <a:p>
            <a:r>
              <a:rPr lang="en-US" dirty="0" smtClean="0"/>
              <a:t>stated conditions whenever required—having a long mean time between failures.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A1A041-4196-4BEE-9B3F-93D32941551A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899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degree to which a system prevents unauthorized or improper</a:t>
            </a:r>
          </a:p>
          <a:p>
            <a:r>
              <a:rPr lang="en-US" dirty="0" smtClean="0"/>
              <a:t>access to its programs and its data. The idea of integrity includes restricting</a:t>
            </a:r>
          </a:p>
          <a:p>
            <a:r>
              <a:rPr lang="en-US" dirty="0" smtClean="0"/>
              <a:t>unauthorized user accesses as well as ensuring that data is accessed properly—</a:t>
            </a:r>
          </a:p>
          <a:p>
            <a:r>
              <a:rPr lang="en-US" dirty="0" smtClean="0"/>
              <a:t>that is, that tables with parallel data are modified in parallel, that date fields contain</a:t>
            </a:r>
          </a:p>
          <a:p>
            <a:r>
              <a:rPr lang="en-US" dirty="0" smtClean="0"/>
              <a:t>only valid dates, and so on…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A1A041-4196-4BEE-9B3F-93D32941551A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341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extent to which a system can be used, without modification,</a:t>
            </a:r>
          </a:p>
          <a:p>
            <a:r>
              <a:rPr lang="en-US" dirty="0" smtClean="0"/>
              <a:t>in applications or environments other than those for which it was specifically</a:t>
            </a:r>
          </a:p>
          <a:p>
            <a:r>
              <a:rPr lang="en-US" dirty="0" smtClean="0"/>
              <a:t>designed.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A1A041-4196-4BEE-9B3F-93D32941551A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4579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degree to which a system, as built, is free from error, especially</a:t>
            </a:r>
          </a:p>
          <a:p>
            <a:r>
              <a:rPr lang="en-US" dirty="0" smtClean="0"/>
              <a:t>with respect to quantitative outputs. Accuracy differs from correctness; it is a</a:t>
            </a:r>
          </a:p>
          <a:p>
            <a:r>
              <a:rPr lang="en-US" dirty="0" smtClean="0"/>
              <a:t>determination of how well a system does the job it’s built for rather than</a:t>
            </a:r>
          </a:p>
          <a:p>
            <a:r>
              <a:rPr lang="en-US" dirty="0" smtClean="0"/>
              <a:t>whether it was built correctly.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A1A041-4196-4BEE-9B3F-93D32941551A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2779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degree to which a system continues to function in the presence</a:t>
            </a:r>
          </a:p>
          <a:p>
            <a:r>
              <a:rPr lang="en-US" dirty="0" smtClean="0"/>
              <a:t>of invalid inputs or stressful environmental conditions.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A1A041-4196-4BEE-9B3F-93D32941551A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463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C16AF7C5-E7A4-4886-968D-C96ADCA10EE6}" type="datetimeFigureOut">
              <a:rPr lang="en-US" smtClean="0"/>
              <a:pPr/>
              <a:t>2/18/2022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0B322C-6A84-4B2E-AA7C-23E8DE4863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F7C5-E7A4-4886-968D-C96ADCA10EE6}" type="datetimeFigureOut">
              <a:rPr lang="en-US" smtClean="0"/>
              <a:pPr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B322C-6A84-4B2E-AA7C-23E8DE4863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C16AF7C5-E7A4-4886-968D-C96ADCA10EE6}" type="datetimeFigureOut">
              <a:rPr lang="en-US" smtClean="0"/>
              <a:pPr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A0B322C-6A84-4B2E-AA7C-23E8DE4863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F7C5-E7A4-4886-968D-C96ADCA10EE6}" type="datetimeFigureOut">
              <a:rPr lang="en-US" smtClean="0"/>
              <a:pPr/>
              <a:t>2/18/2022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1A0B322C-6A84-4B2E-AA7C-23E8DE4863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F7C5-E7A4-4886-968D-C96ADCA10EE6}" type="datetimeFigureOut">
              <a:rPr lang="en-US" smtClean="0"/>
              <a:pPr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B322C-6A84-4B2E-AA7C-23E8DE4863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F7C5-E7A4-4886-968D-C96ADCA10EE6}" type="datetimeFigureOut">
              <a:rPr lang="en-US" smtClean="0"/>
              <a:pPr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A0B322C-6A84-4B2E-AA7C-23E8DE4863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F7C5-E7A4-4886-968D-C96ADCA10EE6}" type="datetimeFigureOut">
              <a:rPr lang="en-US" smtClean="0"/>
              <a:pPr/>
              <a:t>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B322C-6A84-4B2E-AA7C-23E8DE4863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F7C5-E7A4-4886-968D-C96ADCA10EE6}" type="datetimeFigureOut">
              <a:rPr lang="en-US" smtClean="0"/>
              <a:pPr/>
              <a:t>2/18/2022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B322C-6A84-4B2E-AA7C-23E8DE4863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F7C5-E7A4-4886-968D-C96ADCA10EE6}" type="datetimeFigureOut">
              <a:rPr lang="en-US" smtClean="0"/>
              <a:pPr/>
              <a:t>2/18/2022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B322C-6A84-4B2E-AA7C-23E8DE4863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F7C5-E7A4-4886-968D-C96ADCA10EE6}" type="datetimeFigureOut">
              <a:rPr lang="en-US" smtClean="0"/>
              <a:pPr/>
              <a:t>2/18/2022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B322C-6A84-4B2E-AA7C-23E8DE4863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F7C5-E7A4-4886-968D-C96ADCA10EE6}" type="datetimeFigureOut">
              <a:rPr lang="en-US" smtClean="0"/>
              <a:pPr/>
              <a:t>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B322C-6A84-4B2E-AA7C-23E8DE4863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F7C5-E7A4-4886-968D-C96ADCA10EE6}" type="datetimeFigureOut">
              <a:rPr lang="en-US" smtClean="0"/>
              <a:pPr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0B322C-6A84-4B2E-AA7C-23E8DE4863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F7C5-E7A4-4886-968D-C96ADCA10EE6}" type="datetimeFigureOut">
              <a:rPr lang="en-US" smtClean="0"/>
              <a:pPr/>
              <a:t>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A0B322C-6A84-4B2E-AA7C-23E8DE4863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F7C5-E7A4-4886-968D-C96ADCA10EE6}" type="datetimeFigureOut">
              <a:rPr lang="en-US" smtClean="0"/>
              <a:pPr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B322C-6A84-4B2E-AA7C-23E8DE4863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F7C5-E7A4-4886-968D-C96ADCA10EE6}" type="datetimeFigureOut">
              <a:rPr lang="en-US" smtClean="0"/>
              <a:pPr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B322C-6A84-4B2E-AA7C-23E8DE4863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F7C5-E7A4-4886-968D-C96ADCA10EE6}" type="datetimeFigureOut">
              <a:rPr lang="en-US" smtClean="0"/>
              <a:pPr/>
              <a:t>2/18/2022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A0B322C-6A84-4B2E-AA7C-23E8DE4863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16AF7C5-E7A4-4886-968D-C96ADCA10EE6}" type="datetimeFigureOut">
              <a:rPr lang="en-US" smtClean="0"/>
              <a:pPr/>
              <a:t>2/18/2022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A0B322C-6A84-4B2E-AA7C-23E8DE4863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16AF7C5-E7A4-4886-968D-C96ADCA10EE6}" type="datetimeFigureOut">
              <a:rPr lang="en-US" smtClean="0"/>
              <a:pPr/>
              <a:t>2/18/2022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A0B322C-6A84-4B2E-AA7C-23E8DE4863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F7C5-E7A4-4886-968D-C96ADCA10EE6}" type="datetimeFigureOut">
              <a:rPr lang="en-US" smtClean="0"/>
              <a:pPr/>
              <a:t>2/18/2022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0B322C-6A84-4B2E-AA7C-23E8DE4863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F7C5-E7A4-4886-968D-C96ADCA10EE6}" type="datetimeFigureOut">
              <a:rPr lang="en-US" smtClean="0"/>
              <a:pPr/>
              <a:t>2/18/2022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0B322C-6A84-4B2E-AA7C-23E8DE4863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F7C5-E7A4-4886-968D-C96ADCA10EE6}" type="datetimeFigureOut">
              <a:rPr lang="en-US" smtClean="0"/>
              <a:pPr/>
              <a:t>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0B322C-6A84-4B2E-AA7C-23E8DE4863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C16AF7C5-E7A4-4886-968D-C96ADCA10EE6}" type="datetimeFigureOut">
              <a:rPr lang="en-US" smtClean="0"/>
              <a:pPr/>
              <a:t>2/18/2022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A0B322C-6A84-4B2E-AA7C-23E8DE4863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16AF7C5-E7A4-4886-968D-C96ADCA10EE6}" type="datetimeFigureOut">
              <a:rPr lang="en-US" smtClean="0"/>
              <a:pPr/>
              <a:t>2/18/2022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A0B322C-6A84-4B2E-AA7C-23E8DE48639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16AF7C5-E7A4-4886-968D-C96ADCA10EE6}" type="datetimeFigureOut">
              <a:rPr lang="en-US" smtClean="0"/>
              <a:pPr/>
              <a:t>2/18/2022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1A0B322C-6A84-4B2E-AA7C-23E8DE48639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Spring 2022</a:t>
            </a:r>
          </a:p>
          <a:p>
            <a:r>
              <a:rPr lang="en-US" dirty="0" smtClean="0"/>
              <a:t>Lecture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Testing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AutoShape 2" descr="Image result for efficienc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32" y="160338"/>
            <a:ext cx="8422368" cy="159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Image result for software efficienc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90800"/>
            <a:ext cx="69342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288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Reliability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7" y="1417638"/>
            <a:ext cx="4507604" cy="44090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24400" y="1600200"/>
            <a:ext cx="3581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Mean time between failures.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0863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Integrity 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597" y="-487362"/>
            <a:ext cx="38100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 descr="Image result for valid dat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073831"/>
            <a:ext cx="3962400" cy="220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software integrit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997" y="3177937"/>
            <a:ext cx="4050005" cy="3357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28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Adaptability</a:t>
            </a:r>
            <a:endParaRPr lang="en-US" dirty="0"/>
          </a:p>
        </p:txBody>
      </p:sp>
      <p:pic>
        <p:nvPicPr>
          <p:cNvPr id="5" name="Picture 2" descr="Adaptability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86325" y="3192778"/>
            <a:ext cx="1606299" cy="1310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adaptability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" t="53334" r="-791" b="26653"/>
          <a:stretch/>
        </p:blipFill>
        <p:spPr bwMode="auto">
          <a:xfrm>
            <a:off x="0" y="1517187"/>
            <a:ext cx="9144000" cy="1372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24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 descr="Image result for adaptabil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6709"/>
            <a:ext cx="607695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017" y="3739874"/>
            <a:ext cx="4792266" cy="319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40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</a:t>
            </a:r>
            <a:endParaRPr lang="en-US" dirty="0"/>
          </a:p>
        </p:txBody>
      </p:sp>
      <p:pic>
        <p:nvPicPr>
          <p:cNvPr id="2050" name="Picture 2" descr="Image result for accurac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598" y="1371600"/>
            <a:ext cx="5260975" cy="480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334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Robustness</a:t>
            </a:r>
            <a:endParaRPr lang="en-US" dirty="0"/>
          </a:p>
        </p:txBody>
      </p:sp>
      <p:pic>
        <p:nvPicPr>
          <p:cNvPr id="4" name="Picture 2" descr="Image result for software robustness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2276776" y="1676671"/>
            <a:ext cx="4825397" cy="434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363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762000"/>
            <a:ext cx="7439025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215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Maintainability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Add features</a:t>
            </a:r>
          </a:p>
          <a:p>
            <a:r>
              <a:rPr lang="en-US" dirty="0" smtClean="0"/>
              <a:t>Remove defects</a:t>
            </a:r>
          </a:p>
          <a:p>
            <a:r>
              <a:rPr lang="en-US" dirty="0" smtClean="0"/>
              <a:t>Improve performance</a:t>
            </a:r>
          </a:p>
          <a:p>
            <a:r>
              <a:rPr lang="en-US" dirty="0" smtClean="0"/>
              <a:t>Change features</a:t>
            </a:r>
          </a:p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810000"/>
            <a:ext cx="4762500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968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Maintainability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2" descr="Image result for software maintainabil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5809"/>
            <a:ext cx="3281899" cy="4649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mage result for software maintainabil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593" y="1487011"/>
            <a:ext cx="5649008" cy="4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969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is Software?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Flexibility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 interface for visually impaired needs to be added</a:t>
            </a:r>
          </a:p>
          <a:p>
            <a:r>
              <a:rPr lang="en-US" dirty="0" smtClean="0"/>
              <a:t>Warehouse inventory </a:t>
            </a:r>
            <a:r>
              <a:rPr lang="en-US" dirty="0" smtClean="0">
                <a:sym typeface="Wingdings" pitchFamily="2" charset="2"/>
              </a:rPr>
              <a:t> hotel management system</a:t>
            </a:r>
          </a:p>
          <a:p>
            <a:pPr marL="109728" indent="0">
              <a:buNone/>
            </a:pPr>
            <a:endParaRPr lang="en-US" dirty="0" smtClean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0971" y="3246664"/>
            <a:ext cx="411480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67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Portability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Same app for different OS/HW.</a:t>
            </a:r>
          </a:p>
          <a:p>
            <a:endParaRPr lang="en-US" dirty="0"/>
          </a:p>
          <a:p>
            <a:r>
              <a:rPr lang="en-US" dirty="0" smtClean="0"/>
              <a:t>Some other examples ?? </a:t>
            </a:r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895600"/>
            <a:ext cx="37338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013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Reusability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56" y="1295400"/>
            <a:ext cx="7736944" cy="5019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103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7" name="Picture 5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1692275" y="1600200"/>
            <a:ext cx="59944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 descr="Image result for chingchi loader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67" b="14476"/>
          <a:stretch/>
        </p:blipFill>
        <p:spPr bwMode="auto">
          <a:xfrm>
            <a:off x="0" y="0"/>
            <a:ext cx="5290457" cy="3748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26896"/>
            <a:ext cx="4495800" cy="327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00" b="25192"/>
          <a:stretch/>
        </p:blipFill>
        <p:spPr bwMode="auto">
          <a:xfrm>
            <a:off x="5290457" y="32656"/>
            <a:ext cx="3701143" cy="3091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828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28600"/>
            <a:ext cx="8229600" cy="1143000"/>
          </a:xfrm>
        </p:spPr>
        <p:txBody>
          <a:bodyPr/>
          <a:lstStyle/>
          <a:p>
            <a:r>
              <a:rPr lang="en-US" dirty="0" smtClean="0"/>
              <a:t>Readability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799" y="-32657"/>
            <a:ext cx="6172201" cy="7065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004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Testability</a:t>
            </a:r>
          </a:p>
        </p:txBody>
      </p:sp>
      <p:sp>
        <p:nvSpPr>
          <p:cNvPr id="5" name="AutoShape 4" descr="Image result for software flexibility"/>
          <p:cNvSpPr>
            <a:spLocks noChangeAspect="1" noChangeArrowheads="1"/>
          </p:cNvSpPr>
          <p:nvPr/>
        </p:nvSpPr>
        <p:spPr bwMode="auto">
          <a:xfrm>
            <a:off x="116682" y="-1889125"/>
            <a:ext cx="3378994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266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71600"/>
            <a:ext cx="721995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092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IEEE definition of software, which is almost identical to the ISO definition (ISO, 1997, Sec. 3.11 and ISO/IEC 9000-3 Sec. 3.14), lists the following four components of software:</a:t>
            </a:r>
          </a:p>
          <a:p>
            <a:pPr>
              <a:buNone/>
            </a:pPr>
            <a:r>
              <a:rPr lang="en-US" dirty="0" smtClean="0"/>
              <a:t>■Computer programs</a:t>
            </a:r>
          </a:p>
          <a:p>
            <a:pPr>
              <a:buNone/>
            </a:pPr>
            <a:r>
              <a:rPr lang="en-US" dirty="0" smtClean="0"/>
              <a:t>■Procedures</a:t>
            </a:r>
          </a:p>
          <a:p>
            <a:pPr>
              <a:buNone/>
            </a:pPr>
            <a:r>
              <a:rPr lang="en-US" dirty="0" smtClean="0"/>
              <a:t>■Documentation</a:t>
            </a:r>
          </a:p>
          <a:p>
            <a:pPr>
              <a:buNone/>
            </a:pPr>
            <a:r>
              <a:rPr lang="en-US" dirty="0" smtClean="0"/>
              <a:t>■Data necessary for operating the software system.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All four components are needed in order to assure the quality of the  software development process.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Software quality is:</a:t>
            </a:r>
          </a:p>
          <a:p>
            <a:r>
              <a:rPr lang="en-US" dirty="0" smtClean="0"/>
              <a:t>1. The degree to which a system, component, or process meets specified requirements.</a:t>
            </a:r>
          </a:p>
          <a:p>
            <a:r>
              <a:rPr lang="en-US" dirty="0" smtClean="0"/>
              <a:t>2. The degree to which a system, component, or process meets customer or user needs or expectations.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3-Figure1-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14400" y="2030152"/>
            <a:ext cx="7772400" cy="3407295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External</a:t>
            </a:r>
          </a:p>
          <a:p>
            <a:pPr lvl="1"/>
            <a:r>
              <a:rPr lang="en-US" dirty="0" smtClean="0"/>
              <a:t>Correctness, Usability, Efficiency, Reliability, Integrity, Adaptability, Accuracy, Robustness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Internal</a:t>
            </a:r>
          </a:p>
          <a:p>
            <a:pPr lvl="1"/>
            <a:r>
              <a:rPr lang="en-US" dirty="0" smtClean="0"/>
              <a:t>Maintainability, Readability, Testability, Reusability,  Portability, Flexibility, Understandability</a:t>
            </a:r>
          </a:p>
        </p:txBody>
      </p:sp>
    </p:spTree>
    <p:extLst>
      <p:ext uri="{BB962C8B-B14F-4D97-AF65-F5344CB8AC3E}">
        <p14:creationId xmlns:p14="http://schemas.microsoft.com/office/powerpoint/2010/main" val="32163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Correctness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Image result for correctness in software engineer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133600"/>
            <a:ext cx="6400800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53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Usability</a:t>
            </a:r>
            <a:endParaRPr lang="en-US" dirty="0"/>
          </a:p>
        </p:txBody>
      </p:sp>
      <p:pic>
        <p:nvPicPr>
          <p:cNvPr id="4" name="Picture 2" descr="Image result for usability testi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609600"/>
            <a:ext cx="5559935" cy="5704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807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316</TotalTime>
  <Words>628</Words>
  <Application>Microsoft Office PowerPoint</Application>
  <PresentationFormat>On-screen Show (4:3)</PresentationFormat>
  <Paragraphs>101</Paragraphs>
  <Slides>25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Calibri</vt:lpstr>
      <vt:lpstr>Franklin Gothic Book</vt:lpstr>
      <vt:lpstr>Perpetua</vt:lpstr>
      <vt:lpstr>Tw Cen MT</vt:lpstr>
      <vt:lpstr>Wingdings</vt:lpstr>
      <vt:lpstr>Wingdings 2</vt:lpstr>
      <vt:lpstr>Median</vt:lpstr>
      <vt:lpstr>Equity</vt:lpstr>
      <vt:lpstr>Software Testing</vt:lpstr>
      <vt:lpstr>Software</vt:lpstr>
      <vt:lpstr>Software </vt:lpstr>
      <vt:lpstr>PowerPoint Presentation</vt:lpstr>
      <vt:lpstr>Software quality</vt:lpstr>
      <vt:lpstr>PowerPoint Presentation</vt:lpstr>
      <vt:lpstr>Characteristics of Quality</vt:lpstr>
      <vt:lpstr>Correctness</vt:lpstr>
      <vt:lpstr>Usability</vt:lpstr>
      <vt:lpstr>PowerPoint Presentation</vt:lpstr>
      <vt:lpstr>Reliability</vt:lpstr>
      <vt:lpstr>Integrity </vt:lpstr>
      <vt:lpstr>Adaptability</vt:lpstr>
      <vt:lpstr>PowerPoint Presentation</vt:lpstr>
      <vt:lpstr>Accuracy</vt:lpstr>
      <vt:lpstr>Robustness</vt:lpstr>
      <vt:lpstr>PowerPoint Presentation</vt:lpstr>
      <vt:lpstr>Maintainability</vt:lpstr>
      <vt:lpstr>Maintainability</vt:lpstr>
      <vt:lpstr>Flexibility</vt:lpstr>
      <vt:lpstr>Portability</vt:lpstr>
      <vt:lpstr>Reusability</vt:lpstr>
      <vt:lpstr>PowerPoint Presentation</vt:lpstr>
      <vt:lpstr>Readability</vt:lpstr>
      <vt:lpstr>Testability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NU-LHR</dc:creator>
  <cp:lastModifiedBy>lehmia.kiran</cp:lastModifiedBy>
  <cp:revision>36</cp:revision>
  <dcterms:created xsi:type="dcterms:W3CDTF">2016-08-18T05:05:50Z</dcterms:created>
  <dcterms:modified xsi:type="dcterms:W3CDTF">2022-02-18T16:32:09Z</dcterms:modified>
</cp:coreProperties>
</file>