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62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52DB-6448-4664-AADA-CB62B2C605A5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2113-798A-4824-ABAF-CE9EAD503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83D9F-9285-4CE8-9345-CE4FB36494DD}" type="slidenum">
              <a:rPr lang="en-US"/>
              <a:pPr/>
              <a:t>2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6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D70CC-CCF8-47F1-AC1D-AE4EBBDC11CF}" type="slidenum">
              <a:rPr lang="en-US"/>
              <a:pPr/>
              <a:t>11</a:t>
            </a:fld>
            <a:endParaRPr 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050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5EC7B-55A9-47EC-9A6A-4924E9D29CE0}" type="slidenum">
              <a:rPr lang="en-US"/>
              <a:pPr/>
              <a:t>12</a:t>
            </a:fld>
            <a:endParaRPr lang="en-US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90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6EDD1-86D5-4001-9FE4-A9C92C12C06B}" type="slidenum">
              <a:rPr lang="en-US"/>
              <a:pPr/>
              <a:t>3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34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C9B37-E3EF-496F-AABC-9845D9A2AE4A}" type="slidenum">
              <a:rPr lang="en-US"/>
              <a:pPr/>
              <a:t>4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64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9ECA6-EA78-4A0B-9D61-B99FA5C16359}" type="slidenum">
              <a:rPr lang="en-US"/>
              <a:pPr/>
              <a:t>5</a:t>
            </a:fld>
            <a:endParaRPr 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52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FB17-514E-4E29-AD3A-526AF705544D}" type="slidenum">
              <a:rPr lang="en-US"/>
              <a:pPr/>
              <a:t>6</a:t>
            </a:fld>
            <a:endParaRPr lang="en-US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738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C46A4-753F-4515-9E3D-6140249D9045}" type="slidenum">
              <a:rPr lang="en-US"/>
              <a:pPr/>
              <a:t>7</a:t>
            </a:fld>
            <a:endParaRPr lang="en-US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50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F9E0E-1A82-4848-979E-E5177F2BF5BA}" type="slidenum">
              <a:rPr lang="en-US"/>
              <a:pPr/>
              <a:t>8</a:t>
            </a:fld>
            <a:endParaRPr lang="en-US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60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90238-63A3-4F7C-A45A-8556CE7AFFD6}" type="slidenum">
              <a:rPr lang="en-US"/>
              <a:pPr/>
              <a:t>9</a:t>
            </a:fld>
            <a:endParaRPr lang="en-US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008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E6AFC-3BA3-4989-AFFA-35499F12A55D}" type="slidenum">
              <a:rPr lang="en-US"/>
              <a:pPr/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9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23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7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9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B1B06D-F548-4349-8826-FBAF59802B8D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82EF-3B29-4798-9CFE-F7509D594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3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Software Testing</a:t>
            </a:r>
          </a:p>
          <a:p>
            <a:r>
              <a:rPr lang="en-US" dirty="0" err="1" smtClean="0"/>
              <a:t>Lehmia</a:t>
            </a:r>
            <a:r>
              <a:rPr lang="en-US" dirty="0" smtClean="0"/>
              <a:t> </a:t>
            </a:r>
            <a:r>
              <a:rPr lang="en-US" dirty="0" err="1" smtClean="0"/>
              <a:t>kiran</a:t>
            </a:r>
            <a:endParaRPr lang="en-US" dirty="0" smtClean="0"/>
          </a:p>
          <a:p>
            <a:r>
              <a:rPr lang="en-US" smtClean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Regression Tests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-973931" y="3259931"/>
            <a:ext cx="8966200" cy="503713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One possibility is to re-execute every test case from version n − 1 to version n before testing anything new</a:t>
            </a:r>
          </a:p>
          <a:p>
            <a:r>
              <a:rPr lang="en-US" dirty="0" smtClean="0">
                <a:latin typeface="Times New Roman" pitchFamily="18" charset="0"/>
              </a:rPr>
              <a:t>A full test of a system may be prohibitively expensive.</a:t>
            </a:r>
          </a:p>
          <a:p>
            <a:r>
              <a:rPr lang="en-US" dirty="0" smtClean="0">
                <a:latin typeface="Times New Roman" pitchFamily="18" charset="0"/>
              </a:rPr>
              <a:t>A subset of the test cases is carefully selected from the existing test suite to 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maximize the likelihood of uncovering new defects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reduce the cost of testing</a:t>
            </a:r>
          </a:p>
          <a:p>
            <a:pPr lvl="1"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1506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04DA9-9BB0-4D1D-81CA-94F96659C8C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Documentation Tests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26455" y="1521678"/>
            <a:ext cx="8966200" cy="80496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Documentation testing means verifying the technical accuracy and readability of the user manuals, tutorials and the on-line help</a:t>
            </a: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Documentation testing is performed at three levels:</a:t>
            </a:r>
          </a:p>
          <a:p>
            <a:pPr lvl="1"/>
            <a:r>
              <a:rPr lang="en-US" b="1" i="1" dirty="0" smtClean="0">
                <a:latin typeface="Times New Roman" pitchFamily="18" charset="0"/>
              </a:rPr>
              <a:t>Read test:</a:t>
            </a:r>
            <a:r>
              <a:rPr lang="en-US" dirty="0" smtClean="0">
                <a:latin typeface="Times New Roman" pitchFamily="18" charset="0"/>
              </a:rPr>
              <a:t> In this test a documentation is reviewed for clarity, organization, flow, and accuracy without executing the documented instructions on the system</a:t>
            </a:r>
          </a:p>
          <a:p>
            <a:pPr lvl="1"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</a:rPr>
              <a:t>Hands-on test:</a:t>
            </a:r>
            <a:r>
              <a:rPr lang="en-US" dirty="0" smtClean="0">
                <a:latin typeface="Times New Roman" pitchFamily="18" charset="0"/>
              </a:rPr>
              <a:t> Exercise the on-line help and verify the error messages to evaluate their accuracy and usefulness.</a:t>
            </a:r>
          </a:p>
          <a:p>
            <a:pPr lvl="1"/>
            <a:endParaRPr lang="en-US" dirty="0" smtClean="0">
              <a:latin typeface="Times New Roman" pitchFamily="18" charset="0"/>
            </a:endParaRPr>
          </a:p>
          <a:p>
            <a:pPr lvl="1"/>
            <a:r>
              <a:rPr lang="en-US" b="1" i="1" dirty="0" smtClean="0">
                <a:latin typeface="Times New Roman" pitchFamily="18" charset="0"/>
              </a:rPr>
              <a:t>Functional test:</a:t>
            </a:r>
            <a:r>
              <a:rPr lang="en-US" dirty="0" smtClean="0">
                <a:latin typeface="Times New Roman" pitchFamily="18" charset="0"/>
              </a:rPr>
              <a:t> Follow the instructions embodied in the documentation to verify that the system works as it has been documented.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2530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E4A3B-AF8A-452C-9997-D2CFAD284EC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Regulatory Tests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227546" y="1525056"/>
            <a:ext cx="8966200" cy="86592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In this category, the final system is shipped to the regulatory bodies in those countries where the product is expected to be marketed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The idea is to obtain compliance marks on the product from various countries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Most of these regulatory bodies issue safety and EMC (electromagnetic compatibility)/ EMI (electromagnetic interference) compliance certificates (emission and immunity)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The regulatory agencies are interested in identifying flaws in software that have potential safety consequences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</a:rPr>
              <a:t>The safety requirements are primarily based on their own published standards</a:t>
            </a:r>
          </a:p>
        </p:txBody>
      </p:sp>
      <p:sp>
        <p:nvSpPr>
          <p:cNvPr id="23554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B2B2B-1600-4E90-A004-BC7AA39943B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Functionality Tests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1772977" y="-69071"/>
            <a:ext cx="5334001" cy="791053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</a:rPr>
              <a:t>Graphical User Interface Tests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Tests are designed to look-and-feel the interface to the users of an application system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Tests are designed to verify different components such as icons, menu bars, dialog boxes, scroll bars, list boxes, and radio buttons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GUI can be utilized to test the functionality behind the interface, such as accurate response to database queries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Tests the usefulness of the on-line help, error messages, tutorials, and user manuals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usability characteristics of the GUI is tested, which includes the following</a:t>
            </a:r>
          </a:p>
          <a:p>
            <a:pPr lvl="2"/>
            <a:r>
              <a:rPr lang="en-US" b="1" i="1" dirty="0" smtClean="0">
                <a:latin typeface="Times New Roman" pitchFamily="18" charset="0"/>
              </a:rPr>
              <a:t>Accessibility:</a:t>
            </a:r>
            <a:r>
              <a:rPr lang="en-US" dirty="0" smtClean="0">
                <a:latin typeface="Times New Roman" pitchFamily="18" charset="0"/>
              </a:rPr>
              <a:t> Can users enter, navigate, and exit with relative ease?</a:t>
            </a:r>
          </a:p>
          <a:p>
            <a:pPr lvl="2"/>
            <a:r>
              <a:rPr lang="en-US" b="1" i="1" dirty="0" smtClean="0">
                <a:latin typeface="Times New Roman" pitchFamily="18" charset="0"/>
              </a:rPr>
              <a:t>Responsiveness:</a:t>
            </a:r>
            <a:r>
              <a:rPr lang="en-US" dirty="0" smtClean="0">
                <a:latin typeface="Times New Roman" pitchFamily="18" charset="0"/>
              </a:rPr>
              <a:t> Can users do what they want and when they want in a way that is clear?</a:t>
            </a:r>
          </a:p>
          <a:p>
            <a:pPr lvl="2"/>
            <a:r>
              <a:rPr lang="en-US" b="1" i="1" dirty="0" smtClean="0">
                <a:latin typeface="Times New Roman" pitchFamily="18" charset="0"/>
              </a:rPr>
              <a:t>Efficiency:</a:t>
            </a:r>
            <a:r>
              <a:rPr lang="en-US" dirty="0" smtClean="0">
                <a:latin typeface="Times New Roman" pitchFamily="18" charset="0"/>
              </a:rPr>
              <a:t> Can users do what they want to with minimum number of steps and time?</a:t>
            </a:r>
          </a:p>
          <a:p>
            <a:pPr lvl="2"/>
            <a:r>
              <a:rPr lang="en-US" b="1" i="1" dirty="0" smtClean="0">
                <a:latin typeface="Times New Roman" pitchFamily="18" charset="0"/>
              </a:rPr>
              <a:t>Comprehensibility:</a:t>
            </a:r>
            <a:r>
              <a:rPr lang="en-US" dirty="0" smtClean="0">
                <a:latin typeface="Times New Roman" pitchFamily="18" charset="0"/>
              </a:rPr>
              <a:t> Do users understand the product structure with a minimum amount of effort?</a:t>
            </a:r>
          </a:p>
        </p:txBody>
      </p:sp>
      <p:sp>
        <p:nvSpPr>
          <p:cNvPr id="12290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1549-2096-4A12-9AAA-758EFF7D3D5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Functionality Tests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414849" y="1261553"/>
            <a:ext cx="7870349" cy="80904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Security Tests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Security tests are designed to verify that the system meets the security requirements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Confidentiality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It is the requirement that data and the processes be protected from unauthorized disclosure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Integrity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It is the requirement that data and process be protected from unauthorized modification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Availability</a:t>
            </a:r>
          </a:p>
          <a:p>
            <a:pPr lvl="3"/>
            <a:r>
              <a:rPr lang="en-US" sz="1800" dirty="0" smtClean="0">
                <a:latin typeface="Times New Roman" pitchFamily="18" charset="0"/>
              </a:rPr>
              <a:t>It is the requirement that data and processes be protected form the denial of service to </a:t>
            </a:r>
            <a:r>
              <a:rPr lang="en-US" sz="1800" dirty="0" smtClean="0">
                <a:latin typeface="Times New Roman" pitchFamily="18" charset="0"/>
              </a:rPr>
              <a:t>unauthorized </a:t>
            </a:r>
            <a:r>
              <a:rPr lang="en-US" sz="1800" dirty="0" smtClean="0">
                <a:latin typeface="Times New Roman" pitchFamily="18" charset="0"/>
              </a:rPr>
              <a:t>users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Security test scenarios should include negative scenarios such as misuse and abuse of the software system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3314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6310B-78E9-4A39-BE05-0BA645FA69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Functionality Tests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-43258" y="1631019"/>
            <a:ext cx="8966200" cy="811768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Security Tests (cont’d) : useful types of security tests includes the following: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Verify that only authorized accesses to the system are permitted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Verify the correctness of both encryption and decryption algorithms for systems where data/messages are encoded.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Verify that illegal reading of files, to which the perpetrator is not authorized, is not allowed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Ensure that virus checkers prevent or curtail entry of viruses into the system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Ensure that the system is available to authorized users when a zero-day attack occurs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Try to identify any “backdoors” in the system usually left open by the software developers.</a:t>
            </a:r>
            <a:r>
              <a:rPr lang="en-US" dirty="0" smtClean="0"/>
              <a:t> “Buffer overflows”</a:t>
            </a:r>
            <a:endParaRPr lang="en-US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4338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CF4D2-A02A-4039-8D98-3F23E6E5D52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5370"/>
            <a:ext cx="7055380" cy="140053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Robustness Tests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-332764" y="1648435"/>
            <a:ext cx="4704129" cy="35813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   Robustness means how much sensitive a system is to erroneous input and changes its operational environment</a:t>
            </a:r>
          </a:p>
          <a:p>
            <a:pPr>
              <a:buFontTx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    Tests in this category are designed to verify how gracefully the system behaves in error situations and in a changed operational environment</a:t>
            </a:r>
          </a:p>
        </p:txBody>
      </p:sp>
      <p:sp>
        <p:nvSpPr>
          <p:cNvPr id="16386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73D40-F572-4516-AB7A-EA7061A11B8C}" type="slidenum">
              <a:rPr lang="en-US"/>
              <a:pPr/>
              <a:t>5</a:t>
            </a:fld>
            <a:endParaRPr lang="en-US"/>
          </a:p>
        </p:txBody>
      </p:sp>
      <p:pic>
        <p:nvPicPr>
          <p:cNvPr id="16389" name="Picture 7" descr="robustnesstes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267200" y="1502230"/>
            <a:ext cx="4267201" cy="4189413"/>
          </a:xfrm>
        </p:spPr>
      </p:pic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381000" y="6248400"/>
            <a:ext cx="43164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</a:rPr>
              <a:t>Figure 8.4: Types of robustness tests</a:t>
            </a:r>
            <a:endParaRPr lang="en-US" sz="12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Robustness Tests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660402" y="1635583"/>
            <a:ext cx="8966200" cy="80010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Boundary value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Boundary value tests are designed to cover boundary conditions, special values, and system defaults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tests include providing invalid input data to the system and observing how the system reacts to the invalid input.</a:t>
            </a:r>
          </a:p>
          <a:p>
            <a:r>
              <a:rPr lang="en-US" dirty="0" smtClean="0">
                <a:latin typeface="Times New Roman" pitchFamily="18" charset="0"/>
              </a:rPr>
              <a:t>Power cycling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Power cycling tests are executed to ensure that, when there is a power glitch in a deployment environment, the system can recover from the glitch to be back in normal operation after power is restored</a:t>
            </a:r>
          </a:p>
          <a:p>
            <a:r>
              <a:rPr lang="en-US" dirty="0" smtClean="0">
                <a:latin typeface="Times New Roman" pitchFamily="18" charset="0"/>
              </a:rPr>
              <a:t>On-line insertion and removal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On-line Insertion and Removal (OIR) tests are designed to ensure that on-line insertion and removal of modules, incurred during both idle and heavy load operations, are gracefully handled and recovered</a:t>
            </a:r>
          </a:p>
        </p:txBody>
      </p:sp>
      <p:sp>
        <p:nvSpPr>
          <p:cNvPr id="17410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5115D-5015-43FF-AF90-9BAEDC80780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Robustness Tests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1058126" y="798184"/>
            <a:ext cx="6134891" cy="72817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Degraded Node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Degraded node (also known as failure containment) tests verify the operation of a system after a portion of the system becomes non-operational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It is a useful test for all mission-critical applications.</a:t>
            </a:r>
          </a:p>
          <a:p>
            <a:pPr lvl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8434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74210B-DFDD-4F06-8908-D2BB76CFB6B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Interoperability Tests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1504556" y="476647"/>
            <a:ext cx="6134892" cy="79247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Tests are designed to verify the ability of the system to inter-operate with third party products</a:t>
            </a: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The re-configuration activities during interoperability tests is known as configuration testing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Another kind of inter-operability tests is called (backward) compatibility tests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Compatibility tests verify that the system works the same way across different platforms, operating systems, data base management systems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Backward compatibility tests verify that the current software build flawlessly works with older version of platforms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9458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558AA-0C4E-4FB9-92E6-C60514888E3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Regression Tests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orient="vert" idx="1"/>
          </p:nvPr>
        </p:nvSpPr>
        <p:spPr>
          <a:xfrm rot="16200000">
            <a:off x="887028" y="750665"/>
            <a:ext cx="6711654" cy="75162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In this category, new tests are not designed, instead, test cases are selected from the existing pool and executed</a:t>
            </a:r>
          </a:p>
          <a:p>
            <a:r>
              <a:rPr lang="en-US" dirty="0" smtClean="0">
                <a:latin typeface="Times New Roman" pitchFamily="18" charset="0"/>
              </a:rPr>
              <a:t>The main idea in regression testing is to verify that no defect has been introduced into the unchanged portion of a system due to changes made elsewhere in the system</a:t>
            </a:r>
          </a:p>
          <a:p>
            <a:r>
              <a:rPr lang="en-US" dirty="0" smtClean="0">
                <a:latin typeface="Times New Roman" pitchFamily="18" charset="0"/>
              </a:rPr>
              <a:t>During system testing, many defects are revealed and the code is modified to fix those defects</a:t>
            </a:r>
          </a:p>
          <a:p>
            <a:r>
              <a:rPr lang="en-US" dirty="0" smtClean="0">
                <a:latin typeface="Times New Roman" pitchFamily="18" charset="0"/>
              </a:rPr>
              <a:t>One of four different scenarios can occur for each fix: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reported defect is fixed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reported defect could not be fixed </a:t>
            </a:r>
            <a:r>
              <a:rPr lang="en-US" dirty="0" err="1" smtClean="0">
                <a:latin typeface="Times New Roman" pitchFamily="18" charset="0"/>
              </a:rPr>
              <a:t>inspite</a:t>
            </a:r>
            <a:r>
              <a:rPr lang="en-US" dirty="0" smtClean="0">
                <a:latin typeface="Times New Roman" pitchFamily="18" charset="0"/>
              </a:rPr>
              <a:t> of making an effort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reported defect has been fixed, but something that used to work before has been failing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The reported defect could not be fixed </a:t>
            </a:r>
            <a:r>
              <a:rPr lang="en-US" dirty="0" err="1" smtClean="0">
                <a:latin typeface="Times New Roman" pitchFamily="18" charset="0"/>
              </a:rPr>
              <a:t>inspite</a:t>
            </a:r>
            <a:r>
              <a:rPr lang="en-US" dirty="0" smtClean="0">
                <a:latin typeface="Times New Roman" pitchFamily="18" charset="0"/>
              </a:rPr>
              <a:t> of an effort, and something that used to work before has been failing</a:t>
            </a:r>
          </a:p>
        </p:txBody>
      </p:sp>
      <p:sp>
        <p:nvSpPr>
          <p:cNvPr id="20482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20539-D2BE-4B64-9ABD-302C2D35631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1060</Words>
  <Application>Microsoft Office PowerPoint</Application>
  <PresentationFormat>On-screen Show (4:3)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System Testing</vt:lpstr>
      <vt:lpstr>Functionality Tests</vt:lpstr>
      <vt:lpstr>Functionality Tests</vt:lpstr>
      <vt:lpstr>Functionality Tests</vt:lpstr>
      <vt:lpstr>Robustness Tests</vt:lpstr>
      <vt:lpstr>Robustness Tests</vt:lpstr>
      <vt:lpstr>Robustness Tests</vt:lpstr>
      <vt:lpstr>Interoperability Tests</vt:lpstr>
      <vt:lpstr>Regression Tests</vt:lpstr>
      <vt:lpstr>Regression Tests</vt:lpstr>
      <vt:lpstr>Documentation Tests</vt:lpstr>
      <vt:lpstr>Regulatory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lehmia.kiran</cp:lastModifiedBy>
  <cp:revision>11</cp:revision>
  <dcterms:created xsi:type="dcterms:W3CDTF">2017-10-09T11:58:29Z</dcterms:created>
  <dcterms:modified xsi:type="dcterms:W3CDTF">2022-05-21T06:11:13Z</dcterms:modified>
</cp:coreProperties>
</file>