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9" r:id="rId6"/>
    <p:sldId id="312" r:id="rId7"/>
    <p:sldId id="313" r:id="rId8"/>
    <p:sldId id="326" r:id="rId9"/>
    <p:sldId id="315" r:id="rId10"/>
    <p:sldId id="325" r:id="rId11"/>
    <p:sldId id="261" r:id="rId12"/>
    <p:sldId id="327" r:id="rId13"/>
    <p:sldId id="323" r:id="rId14"/>
    <p:sldId id="324" r:id="rId15"/>
    <p:sldId id="322" r:id="rId16"/>
    <p:sldId id="302" r:id="rId17"/>
    <p:sldId id="329" r:id="rId18"/>
    <p:sldId id="330" r:id="rId19"/>
    <p:sldId id="308" r:id="rId20"/>
    <p:sldId id="309" r:id="rId21"/>
    <p:sldId id="276" r:id="rId22"/>
    <p:sldId id="328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28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Search Bar/Panel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smtClean="0">
                <a:solidFill>
                  <a:schemeClr val="tx1"/>
                </a:solidFill>
              </a:rPr>
              <a:t>want to be able to search for properties so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dirty="0" smtClean="0">
                <a:solidFill>
                  <a:schemeClr val="tx1"/>
                </a:solidFill>
              </a:rPr>
              <a:t>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bar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with clickable criteria such as price range 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Selected filter options remembered so </a:t>
            </a:r>
            <a:r>
              <a:rPr lang="en-US" sz="2000" dirty="0">
                <a:solidFill>
                  <a:schemeClr val="tx1"/>
                </a:solidFill>
              </a:rPr>
              <a:t>that </a:t>
            </a:r>
            <a:r>
              <a:rPr lang="en-US" sz="2000" dirty="0" smtClean="0">
                <a:solidFill>
                  <a:schemeClr val="tx1"/>
                </a:solidFill>
              </a:rPr>
              <a:t>tenants can </a:t>
            </a:r>
            <a:r>
              <a:rPr lang="en-US" sz="2000" dirty="0">
                <a:solidFill>
                  <a:schemeClr val="tx1"/>
                </a:solidFill>
              </a:rPr>
              <a:t>find </a:t>
            </a:r>
            <a:r>
              <a:rPr lang="en-US" sz="2000" dirty="0" smtClean="0">
                <a:solidFill>
                  <a:schemeClr val="tx1"/>
                </a:solidFill>
              </a:rPr>
              <a:t>properties they have </a:t>
            </a:r>
            <a:r>
              <a:rPr lang="en-US" sz="2000" dirty="0">
                <a:solidFill>
                  <a:schemeClr val="tx1"/>
                </a:solidFill>
              </a:rPr>
              <a:t>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any </a:t>
            </a:r>
            <a:r>
              <a:rPr lang="en-AU" sz="2000" dirty="0" smtClean="0">
                <a:solidFill>
                  <a:schemeClr val="tx1"/>
                </a:solidFill>
              </a:rPr>
              <a:t>criterion.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View Property Information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81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(fontawesome.io provides some good icons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23562"/>
            <a:ext cx="9828000" cy="14250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Google Maps window with pin on property address – (movable window</a:t>
            </a:r>
            <a:r>
              <a:rPr lang="en-US" sz="2000" dirty="0" smtClean="0">
                <a:solidFill>
                  <a:schemeClr val="tx1"/>
                </a:solidFill>
              </a:rPr>
              <a:t>?)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Providing </a:t>
            </a:r>
            <a:r>
              <a:rPr lang="en-AU" dirty="0">
                <a:solidFill>
                  <a:schemeClr val="tx1"/>
                </a:solidFill>
              </a:rPr>
              <a:t>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Feature Comparison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compare what </a:t>
            </a:r>
            <a:r>
              <a:rPr lang="en-US" sz="2400" dirty="0">
                <a:solidFill>
                  <a:schemeClr val="tx1"/>
                </a:solidFill>
              </a:rPr>
              <a:t>services, features and other basic information is offered by </a:t>
            </a:r>
            <a:r>
              <a:rPr lang="en-US" sz="2400" dirty="0" smtClean="0">
                <a:solidFill>
                  <a:schemeClr val="tx1"/>
                </a:solidFill>
              </a:rPr>
              <a:t>other properties </a:t>
            </a:r>
            <a:r>
              <a:rPr lang="en-US" sz="2400" dirty="0">
                <a:solidFill>
                  <a:schemeClr val="tx1"/>
                </a:solidFill>
              </a:rPr>
              <a:t>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same icon in navigation bar to the one used to save each listing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Small </a:t>
            </a:r>
            <a:r>
              <a:rPr lang="en-US" dirty="0">
                <a:solidFill>
                  <a:schemeClr val="tx1"/>
                </a:solidFill>
              </a:rPr>
              <a:t>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Make </a:t>
            </a:r>
            <a:r>
              <a:rPr lang="en-AU" sz="2800" dirty="0">
                <a:solidFill>
                  <a:srgbClr val="FF0000"/>
                </a:solidFill>
              </a:rPr>
              <a:t>a</a:t>
            </a:r>
            <a:r>
              <a:rPr lang="en-AU" sz="2800" dirty="0" smtClean="0">
                <a:solidFill>
                  <a:srgbClr val="FF0000"/>
                </a:solidFill>
              </a:rPr>
              <a:t> Booking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secure my booking online for convenience and speed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Cannot overlap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Update availabilities (in real </a:t>
            </a:r>
            <a:r>
              <a:rPr lang="en-US" dirty="0" smtClean="0">
                <a:solidFill>
                  <a:schemeClr val="tx1"/>
                </a:solidFill>
              </a:rPr>
              <a:t>time)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Calendar/ date functions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booking should not be able to be made at the same time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Terms and Conditions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property owner, I want tenants </a:t>
            </a:r>
            <a:r>
              <a:rPr lang="en-US" sz="2400" dirty="0">
                <a:solidFill>
                  <a:schemeClr val="tx1"/>
                </a:solidFill>
              </a:rPr>
              <a:t>to be able </a:t>
            </a:r>
            <a:r>
              <a:rPr lang="en-US" sz="2400" dirty="0" smtClean="0">
                <a:solidFill>
                  <a:schemeClr val="tx1"/>
                </a:solidFill>
              </a:rPr>
              <a:t>to agree to the appropriate terms and conditions before accepting a contract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Terms and conditions pop-up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Agree button only visible after scrolling to the bottom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Reload of page shouldn’t affect agreement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Booking Modifications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Are you sure? Y/N </a:t>
            </a:r>
            <a:r>
              <a:rPr lang="en-AU" sz="2000" dirty="0" smtClean="0">
                <a:solidFill>
                  <a:schemeClr val="tx1"/>
                </a:solidFill>
              </a:rPr>
              <a:t>Pop up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Calendar/Date class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View Counter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Counter visible by property owners and admin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page reloads should also not affect the counter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Star Rating System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</a:t>
            </a:r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6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Social Media Links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share property information to other people through social media (</a:t>
            </a:r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Facebook, Twitter</a:t>
            </a:r>
            <a:r>
              <a:rPr lang="en-US" sz="2400" dirty="0" smtClean="0">
                <a:solidFill>
                  <a:schemeClr val="tx1"/>
                </a:solidFill>
              </a:rPr>
              <a:t>) so they can find a place too!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</a:t>
            </a:r>
            <a:r>
              <a:rPr lang="en-US" dirty="0" smtClean="0">
                <a:solidFill>
                  <a:schemeClr val="tx1"/>
                </a:solidFill>
              </a:rPr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users to share listings, ratings and feedback publicly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41537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Encryption of Information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</a:t>
            </a:r>
            <a:r>
              <a:rPr lang="en-AU" dirty="0" smtClean="0">
                <a:solidFill>
                  <a:schemeClr val="tx1"/>
                </a:solidFill>
              </a:rPr>
              <a:t>hashes.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="" xmlns:a16="http://schemas.microsoft.com/office/drawing/2014/main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="" xmlns:a16="http://schemas.microsoft.com/office/drawing/2014/main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="" xmlns:a16="http://schemas.microsoft.com/office/drawing/2014/main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Negative Review Notifications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star rating an automatic email is sent to management and/or owner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Constant Server </a:t>
            </a:r>
            <a:r>
              <a:rPr lang="en-AU" sz="2800" dirty="0">
                <a:solidFill>
                  <a:srgbClr val="FF0000"/>
                </a:solidFill>
              </a:rPr>
              <a:t>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system can host on high availability, this is up to 99% available. Possible mirroring or different platform hosting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Main Display </a:t>
            </a:r>
            <a:r>
              <a:rPr lang="en-AU" sz="2800" dirty="0" smtClean="0">
                <a:solidFill>
                  <a:schemeClr val="tx1"/>
                </a:solidFill>
              </a:rPr>
              <a:t>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want the </a:t>
            </a:r>
            <a:r>
              <a:rPr lang="en-US" sz="2400" dirty="0" smtClean="0">
                <a:solidFill>
                  <a:schemeClr val="tx1"/>
                </a:solidFill>
              </a:rPr>
              <a:t>main display page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show </a:t>
            </a:r>
            <a:r>
              <a:rPr lang="en-US" sz="2400" dirty="0" smtClean="0">
                <a:solidFill>
                  <a:schemeClr val="tx1"/>
                </a:solidFill>
              </a:rPr>
              <a:t>a single photo of a handful of properties and be simple and logical in design to help users navigate the website easily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</a:t>
            </a:r>
            <a:r>
              <a:rPr lang="en-US" sz="2000" dirty="0" smtClean="0">
                <a:solidFill>
                  <a:schemeClr val="tx1"/>
                </a:solidFill>
              </a:rPr>
              <a:t>interaction </a:t>
            </a:r>
            <a:r>
              <a:rPr lang="en-US" sz="2000" dirty="0">
                <a:solidFill>
                  <a:schemeClr val="tx1"/>
                </a:solidFill>
              </a:rPr>
              <a:t>with the site they must first login or create an account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Users must be able to navigate through the web pages easily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Image mounts, </a:t>
            </a:r>
            <a:r>
              <a:rPr lang="en-US" sz="2000" dirty="0" smtClean="0">
                <a:solidFill>
                  <a:schemeClr val="tx1"/>
                </a:solidFill>
              </a:rPr>
              <a:t>rating, pricing and basic utilities </a:t>
            </a:r>
            <a:r>
              <a:rPr lang="en-US" sz="2000" dirty="0" smtClean="0">
                <a:solidFill>
                  <a:schemeClr val="tx1"/>
                </a:solidFill>
              </a:rPr>
              <a:t>information displayed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Clickable b</a:t>
            </a:r>
            <a:r>
              <a:rPr lang="en-AU" sz="2000" dirty="0" smtClean="0">
                <a:solidFill>
                  <a:schemeClr val="tx1"/>
                </a:solidFill>
              </a:rPr>
              <a:t>utton </a:t>
            </a:r>
            <a:r>
              <a:rPr lang="en-AU" sz="2000" dirty="0" smtClean="0">
                <a:solidFill>
                  <a:schemeClr val="tx1"/>
                </a:solidFill>
              </a:rPr>
              <a:t>for </a:t>
            </a:r>
            <a:r>
              <a:rPr lang="en-AU" sz="2000" dirty="0" smtClean="0">
                <a:solidFill>
                  <a:schemeClr val="tx1"/>
                </a:solidFill>
              </a:rPr>
              <a:t>‘more information’ </a:t>
            </a:r>
            <a:r>
              <a:rPr lang="en-AU" sz="2000" dirty="0" smtClean="0">
                <a:solidFill>
                  <a:schemeClr val="tx1"/>
                </a:solidFill>
              </a:rPr>
              <a:t>on property listing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Navigation Bar and numbered search page navigation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Suggestion </a:t>
            </a:r>
            <a:r>
              <a:rPr lang="en-AU" sz="2000" dirty="0" smtClean="0">
                <a:solidFill>
                  <a:schemeClr val="tx1"/>
                </a:solidFill>
              </a:rPr>
              <a:t>box </a:t>
            </a:r>
            <a:r>
              <a:rPr lang="en-AU" sz="2000" dirty="0" smtClean="0">
                <a:solidFill>
                  <a:schemeClr val="tx1"/>
                </a:solidFill>
              </a:rPr>
              <a:t>to enter search criteria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>
                <a:solidFill>
                  <a:schemeClr val="tx1"/>
                </a:solidFill>
              </a:rPr>
              <a:t>Images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view property </a:t>
            </a:r>
            <a:r>
              <a:rPr lang="en-US" sz="2400" dirty="0" smtClean="0">
                <a:solidFill>
                  <a:schemeClr val="tx1"/>
                </a:solidFill>
              </a:rPr>
              <a:t>photos on the </a:t>
            </a:r>
            <a:r>
              <a:rPr lang="en-US" sz="2400" dirty="0" smtClean="0">
                <a:solidFill>
                  <a:schemeClr val="tx1"/>
                </a:solidFill>
              </a:rPr>
              <a:t>first </a:t>
            </a:r>
            <a:r>
              <a:rPr lang="en-US" sz="2400" dirty="0" smtClean="0">
                <a:solidFill>
                  <a:schemeClr val="tx1"/>
                </a:solidFill>
              </a:rPr>
              <a:t>page </a:t>
            </a:r>
            <a:r>
              <a:rPr lang="en-US" sz="2400" dirty="0">
                <a:solidFill>
                  <a:schemeClr val="tx1"/>
                </a:solidFill>
              </a:rPr>
              <a:t>without having to enter </a:t>
            </a:r>
            <a:r>
              <a:rPr lang="en-US" sz="2400" dirty="0" smtClean="0">
                <a:solidFill>
                  <a:schemeClr val="tx1"/>
                </a:solidFill>
              </a:rPr>
              <a:t>another page so </a:t>
            </a:r>
            <a:r>
              <a:rPr lang="en-US" sz="2400" dirty="0">
                <a:solidFill>
                  <a:schemeClr val="tx1"/>
                </a:solidFill>
              </a:rPr>
              <a:t>I can browse </a:t>
            </a:r>
            <a:r>
              <a:rPr lang="en-US" sz="2400" dirty="0" smtClean="0">
                <a:solidFill>
                  <a:schemeClr val="tx1"/>
                </a:solidFill>
              </a:rPr>
              <a:t>efficiently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the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Photos are enlarged upon click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Open  image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check viability of third party image hosting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Image Carousel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</a:t>
            </a:r>
            <a:r>
              <a:rPr lang="en-US" sz="2400" dirty="0" smtClean="0">
                <a:solidFill>
                  <a:schemeClr val="tx1"/>
                </a:solidFill>
              </a:rPr>
              <a:t>images of my property shown on an image carousel so that the entire property can be viewed easily making it easier for prospective tenants to make a decision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</a:t>
            </a:r>
            <a:r>
              <a:rPr lang="en-US" sz="2000" dirty="0" smtClean="0">
                <a:solidFill>
                  <a:schemeClr val="tx1"/>
                </a:solidFill>
              </a:rPr>
              <a:t>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Left and right navigation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Fluid motion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heck complexity of fluid motion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Account/Login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r>
              <a:rPr lang="d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different users can create an account or login to an existing account</a:t>
            </a:r>
            <a:endParaRPr lang="d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Login button should display </a:t>
            </a:r>
            <a:r>
              <a:rPr lang="en-AU" dirty="0" smtClean="0">
                <a:solidFill>
                  <a:schemeClr val="tx1"/>
                </a:solidFill>
              </a:rPr>
              <a:t>a notice </a:t>
            </a:r>
            <a:r>
              <a:rPr lang="en-AU" dirty="0">
                <a:solidFill>
                  <a:schemeClr val="tx1"/>
                </a:solidFill>
              </a:rPr>
              <a:t>if user hasn’t already created an </a:t>
            </a:r>
            <a:r>
              <a:rPr lang="en-AU" dirty="0" smtClean="0">
                <a:solidFill>
                  <a:schemeClr val="tx1"/>
                </a:solidFill>
              </a:rPr>
              <a:t>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password </a:t>
            </a:r>
            <a:r>
              <a:rPr lang="en-US" dirty="0" err="1" smtClean="0">
                <a:solidFill>
                  <a:schemeClr val="tx1"/>
                </a:solidFill>
              </a:rPr>
              <a:t>textfields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>
                <a:solidFill>
                  <a:schemeClr val="tx1"/>
                </a:solidFill>
              </a:rPr>
              <a:t>Login 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err="1" smtClean="0">
                <a:solidFill>
                  <a:schemeClr val="tx1"/>
                </a:solidFill>
              </a:rPr>
              <a:t>Onclick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create account, the relevant create account form displays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error will display if no </a:t>
            </a:r>
            <a:r>
              <a:rPr lang="en-AU" sz="2000" dirty="0" err="1">
                <a:solidFill>
                  <a:schemeClr val="tx1"/>
                </a:solidFill>
              </a:rPr>
              <a:t>radiobutton</a:t>
            </a:r>
            <a:r>
              <a:rPr lang="en-AU" sz="2000" dirty="0">
                <a:solidFill>
                  <a:schemeClr val="tx1"/>
                </a:solidFill>
              </a:rPr>
              <a:t> is marked indicating type of account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Create Account Form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website, the details of the owners, staff members and tenants need to be collected for legal reasons and to assist in the conducting of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other necessary information that needs to be collected should be included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View/Edit Account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</a:t>
            </a:r>
            <a:r>
              <a:rPr lang="en-US" dirty="0" smtClean="0">
                <a:solidFill>
                  <a:schemeClr val="tx1"/>
                </a:solidFill>
              </a:rPr>
              <a:t>can do the same as well as </a:t>
            </a:r>
            <a:r>
              <a:rPr lang="en-US" dirty="0">
                <a:solidFill>
                  <a:schemeClr val="tx1"/>
                </a:solidFill>
              </a:rPr>
              <a:t>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Implementation </a:t>
            </a:r>
            <a:r>
              <a:rPr lang="en-US" sz="2000" dirty="0">
                <a:solidFill>
                  <a:schemeClr val="tx1"/>
                </a:solidFill>
              </a:rPr>
              <a:t>to allow </a:t>
            </a:r>
            <a:r>
              <a:rPr lang="en-US" sz="2000" dirty="0" smtClean="0">
                <a:solidFill>
                  <a:schemeClr val="tx1"/>
                </a:solidFill>
              </a:rPr>
              <a:t>owners to </a:t>
            </a:r>
            <a:r>
              <a:rPr lang="en-US" sz="2000" dirty="0" smtClean="0">
                <a:solidFill>
                  <a:schemeClr val="tx1"/>
                </a:solidFill>
              </a:rPr>
              <a:t>add/</a:t>
            </a:r>
            <a:r>
              <a:rPr lang="en-US" sz="2000" dirty="0" smtClean="0">
                <a:solidFill>
                  <a:schemeClr val="tx1"/>
                </a:solidFill>
              </a:rPr>
              <a:t>change </a:t>
            </a:r>
            <a:r>
              <a:rPr lang="en-US" sz="2000" dirty="0">
                <a:solidFill>
                  <a:schemeClr val="tx1"/>
                </a:solidFill>
              </a:rPr>
              <a:t>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Creating a new property listing should result in a new form to fill out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Property listings must be encrypted and logged on save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Contact Us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</a:t>
            </a:r>
            <a:r>
              <a:rPr lang="en-US" sz="2400" dirty="0">
                <a:solidFill>
                  <a:schemeClr val="tx1"/>
                </a:solidFill>
              </a:rPr>
              <a:t>want </a:t>
            </a:r>
            <a:r>
              <a:rPr lang="en-US" sz="2400" dirty="0" smtClean="0">
                <a:solidFill>
                  <a:schemeClr val="tx1"/>
                </a:solidFill>
              </a:rPr>
              <a:t>a contact page that is clearly visible so that prospective tenants can easily contact us if the website is too difficult for them to navigate at first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E-mail and subject </a:t>
            </a:r>
            <a:r>
              <a:rPr lang="en-AU" sz="2000" dirty="0" err="1" smtClean="0">
                <a:solidFill>
                  <a:schemeClr val="tx1"/>
                </a:solidFill>
              </a:rPr>
              <a:t>textfields</a:t>
            </a:r>
            <a:r>
              <a:rPr lang="en-AU" sz="2000" dirty="0" smtClean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</a:t>
            </a:r>
            <a:r>
              <a:rPr lang="en-AU" sz="2000" dirty="0">
                <a:solidFill>
                  <a:schemeClr val="tx1"/>
                </a:solidFill>
              </a:rPr>
              <a:t>to create an account </a:t>
            </a:r>
            <a:r>
              <a:rPr lang="en-AU" sz="2000" dirty="0" smtClean="0">
                <a:solidFill>
                  <a:schemeClr val="tx1"/>
                </a:solidFill>
              </a:rPr>
              <a:t>page if not logged in, </a:t>
            </a:r>
            <a:r>
              <a:rPr lang="en-AU" sz="2000" dirty="0">
                <a:solidFill>
                  <a:schemeClr val="tx1"/>
                </a:solidFill>
              </a:rPr>
              <a:t>to stop unwanted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back once account is created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Make sure background doesn’t clash with font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1868</Words>
  <Application>Microsoft Office PowerPoint</Application>
  <PresentationFormat>A4 Paper (210x297 mm)</PresentationFormat>
  <Paragraphs>264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Matthew Holdsworth</cp:lastModifiedBy>
  <cp:revision>96</cp:revision>
  <dcterms:created xsi:type="dcterms:W3CDTF">2011-08-10T11:51:47Z</dcterms:created>
  <dcterms:modified xsi:type="dcterms:W3CDTF">2017-03-24T10:48:58Z</dcterms:modified>
</cp:coreProperties>
</file>