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311" r:id="rId4"/>
    <p:sldId id="317" r:id="rId5"/>
    <p:sldId id="319" r:id="rId6"/>
    <p:sldId id="312" r:id="rId7"/>
    <p:sldId id="313" r:id="rId8"/>
    <p:sldId id="326" r:id="rId9"/>
    <p:sldId id="315" r:id="rId10"/>
    <p:sldId id="325" r:id="rId11"/>
    <p:sldId id="261" r:id="rId12"/>
    <p:sldId id="327" r:id="rId13"/>
    <p:sldId id="323" r:id="rId14"/>
    <p:sldId id="324" r:id="rId15"/>
    <p:sldId id="322" r:id="rId16"/>
    <p:sldId id="302" r:id="rId17"/>
    <p:sldId id="329" r:id="rId18"/>
    <p:sldId id="330" r:id="rId19"/>
    <p:sldId id="308" r:id="rId20"/>
    <p:sldId id="309" r:id="rId21"/>
    <p:sldId id="276" r:id="rId22"/>
    <p:sldId id="328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4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ST_(mnemonic)#Negotiable" TargetMode="External"/><Relationship Id="rId7" Type="http://schemas.openxmlformats.org/officeDocument/2006/relationships/hyperlink" Target="https://en.wikipedia.org/wiki/INVEST_(mnemonic)#Testable" TargetMode="External"/><Relationship Id="rId2" Type="http://schemas.openxmlformats.org/officeDocument/2006/relationships/hyperlink" Target="https://en.wikipedia.org/wiki/INVEST_(mnemonic)#Independ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VEST_(mnemonic)#Small" TargetMode="External"/><Relationship Id="rId5" Type="http://schemas.openxmlformats.org/officeDocument/2006/relationships/hyperlink" Target="https://en.wikipedia.org/wiki/INVEST_(mnemonic)#Estimable" TargetMode="External"/><Relationship Id="rId4" Type="http://schemas.openxmlformats.org/officeDocument/2006/relationships/hyperlink" Target="https://en.wikipedia.org/wiki/INVEST_(mnemonic)#Valuabl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215" y="3017520"/>
            <a:ext cx="73021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Priority Method To Include:</a:t>
            </a:r>
          </a:p>
          <a:p>
            <a:r>
              <a:rPr lang="en-AU" sz="2000" b="1" dirty="0"/>
              <a:t>M</a:t>
            </a:r>
            <a:r>
              <a:rPr lang="en-AU" sz="2000" dirty="0"/>
              <a:t>ust Have: </a:t>
            </a:r>
            <a:r>
              <a:rPr lang="en-AU" dirty="0"/>
              <a:t>requirements labelled as </a:t>
            </a:r>
            <a:r>
              <a:rPr lang="en-AU" i="1" dirty="0"/>
              <a:t>Must have</a:t>
            </a:r>
            <a:r>
              <a:rPr lang="en-AU" dirty="0"/>
              <a:t> are critical to the current 	    delivery in order for it to be a success.</a:t>
            </a:r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S</a:t>
            </a:r>
            <a:r>
              <a:rPr lang="en-AU" sz="2000" dirty="0"/>
              <a:t>hould Have: </a:t>
            </a:r>
            <a:r>
              <a:rPr lang="en-AU" dirty="0"/>
              <a:t>Requirements labelled as </a:t>
            </a:r>
            <a:r>
              <a:rPr lang="en-AU" i="1" dirty="0"/>
              <a:t>Should have</a:t>
            </a:r>
            <a:r>
              <a:rPr lang="en-AU" dirty="0"/>
              <a:t> are important but not 	       necessary for delivery in the current delivery.</a:t>
            </a:r>
          </a:p>
          <a:p>
            <a:r>
              <a:rPr lang="en-AU" sz="2000" b="1" dirty="0"/>
              <a:t>C</a:t>
            </a:r>
            <a:r>
              <a:rPr lang="en-AU" sz="2000" dirty="0"/>
              <a:t>ould Have: </a:t>
            </a:r>
            <a:r>
              <a:rPr lang="en-AU" dirty="0"/>
              <a:t>Requirements labelled as </a:t>
            </a:r>
            <a:r>
              <a:rPr lang="en-AU" i="1" dirty="0"/>
              <a:t>Could have</a:t>
            </a:r>
            <a:r>
              <a:rPr lang="en-AU" dirty="0"/>
              <a:t> are desirable but not 	     necessary.</a:t>
            </a:r>
            <a:endParaRPr lang="en-AU" b="1" dirty="0"/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W</a:t>
            </a:r>
            <a:r>
              <a:rPr lang="en-AU" sz="2000" dirty="0"/>
              <a:t>on’t have: </a:t>
            </a:r>
            <a:r>
              <a:rPr lang="en-AU" dirty="0"/>
              <a:t>Requirements </a:t>
            </a:r>
            <a:r>
              <a:rPr lang="en-AU" dirty="0" err="1"/>
              <a:t>labeled</a:t>
            </a:r>
            <a:r>
              <a:rPr lang="en-AU" dirty="0"/>
              <a:t> as </a:t>
            </a:r>
            <a:r>
              <a:rPr lang="en-AU" i="1" dirty="0"/>
              <a:t>Won't have</a:t>
            </a:r>
            <a:r>
              <a:rPr lang="en-AU" dirty="0"/>
              <a:t> </a:t>
            </a:r>
            <a:r>
              <a:rPr lang="en-AU" dirty="0" err="1"/>
              <a:t>have</a:t>
            </a:r>
            <a:r>
              <a:rPr lang="en-AU" dirty="0"/>
              <a:t> been agreed by 	     stakeholders as the least-critical, lowest-payback items, or not 	     appropriate at that time.</a:t>
            </a:r>
            <a:endParaRPr lang="en-A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Search Bar/Panel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be able to search for properties so that I can efficiently browse listings.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2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Search bar with clickable criteria such as price range min and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Features that should be searched by include; Location, price, type of contract, rooms available and amenities.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Selected filter options remembered so that tenants can find properties they have seen previously</a:t>
            </a:r>
            <a:endParaRPr lang="en-AU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ability to search by any criterion.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View Property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be able to see how many of each type of room is in the property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812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on property page and in searches showing number of rooms and room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Potential room types include; bathrooms, bedrooms, kitchen, dining, carports, laundry and toilets.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Small image or font-based icons could be used to represent some of this information. (fontawesome.io provides some good icons)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323562"/>
            <a:ext cx="9828000" cy="14250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Google Maps window with pin on property address – (movable window?)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Providing the  total area of the property could also be included.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6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Property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be able to compare what services, features and other basic information is offered by other properties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information should include </a:t>
            </a:r>
            <a:r>
              <a:rPr lang="en-US" dirty="0">
                <a:solidFill>
                  <a:schemeClr val="tx1"/>
                </a:solidFill>
              </a:rPr>
              <a:t>water, gas, electricity and internet services that are available in addition to whether furnishing is provided and what the weekly or fortnightly rent pricing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 users to save property listings they are interested in for comparison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the same icon in navigation bar to the one used to save each listing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Small image or font-based icons could be used to represent some of this information. (fontawesome.io provides some good icons)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7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Make a Booking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be able to secure my booking online for convenience and speed.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Cannot overlap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Display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 availabilities (in real time)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Calendar/ date functions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booking should not be able to be made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568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Terms and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owner, I want tenants to be able to agree to the appropriate terms and conditions before accepting a contract.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Terms and conditions pop-up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Checkbox to indicate they have read the terms and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Agree button only visible after scrolling to the bottom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Acceptance must be final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Reload of page shouldn’t affect agreement</a:t>
            </a:r>
          </a:p>
        </p:txBody>
      </p:sp>
    </p:spTree>
    <p:extLst>
      <p:ext uri="{BB962C8B-B14F-4D97-AF65-F5344CB8AC3E}">
        <p14:creationId xmlns:p14="http://schemas.microsoft.com/office/powerpoint/2010/main" val="110030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Booking Modifications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tenant, I want to be able to update my booking details, so that I can reschedule or back out if I change my mind.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Link to the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Cancel booking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Modify booking button</a:t>
            </a:r>
            <a:endParaRPr lang="en-AU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Are you sure? Y/N Pop up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Calendar/Date class</a:t>
            </a:r>
          </a:p>
        </p:txBody>
      </p:sp>
    </p:spTree>
    <p:extLst>
      <p:ext uri="{BB962C8B-B14F-4D97-AF65-F5344CB8AC3E}">
        <p14:creationId xmlns:p14="http://schemas.microsoft.com/office/powerpoint/2010/main" val="92018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Property View Counter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know if there is any activity on my property listings so that I can know if the listing is effective.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View-Counter on listings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Counter visible by property owners and admin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 not increment counter when admin, owners or staff view the page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page reloads should also not affect the counter</a:t>
            </a:r>
          </a:p>
        </p:txBody>
      </p:sp>
    </p:spTree>
    <p:extLst>
      <p:ext uri="{BB962C8B-B14F-4D97-AF65-F5344CB8AC3E}">
        <p14:creationId xmlns:p14="http://schemas.microsoft.com/office/powerpoint/2010/main" val="34011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Star Rating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a rating system for property listings so that I can get a better understanding of a house’s value.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rating system which will allow previous tenants to rate properties using stars, i.e. (one star for bad, five stars for great)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– mandatory comments and explanation of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Required admin approval.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star system is linear from a min of one to a max of five.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6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Social Media Links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share property information on social media (e.g. Facebook, Twitter) so I can get feedback from friends and family.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Facebook/Twitter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 users to share listings and reviews publicly.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Business social media accounts for the connected social media 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Many social media sites offer their own code for implementation.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FontAwesome.io provides good symbols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415379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Encryption of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ensure that my information is secure when handling sensitive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personal information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Passwords should be stored as salted hashes.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No sensitive information stored in databases as plaintext.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 a live environment s</a:t>
            </a:r>
            <a:r>
              <a:rPr lang="en-AU" sz="2000" dirty="0">
                <a:solidFill>
                  <a:schemeClr val="tx1"/>
                </a:solidFill>
              </a:rPr>
              <a:t>ecurity features would need to be regularly updated.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Storing passwords as hashes would require email verification to regain lost accounts as passwords could not be recovered.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82243"/>
              </p:ext>
            </p:extLst>
          </p:nvPr>
        </p:nvGraphicFramePr>
        <p:xfrm>
          <a:off x="912716" y="2431838"/>
          <a:ext cx="7160130" cy="4216872"/>
        </p:xfrm>
        <a:graphic>
          <a:graphicData uri="http://schemas.openxmlformats.org/drawingml/2006/table">
            <a:tbl>
              <a:tblPr/>
              <a:tblGrid>
                <a:gridCol w="2386710">
                  <a:extLst>
                    <a:ext uri="{9D8B030D-6E8A-4147-A177-3AD203B41FA5}">
                      <a16:colId xmlns:a16="http://schemas.microsoft.com/office/drawing/2014/main" val="4227752072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val="3236106017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val="3392291262"/>
                    </a:ext>
                  </a:extLst>
                </a:gridCol>
              </a:tblGrid>
              <a:tr h="184414"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Letter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Meaning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Description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40399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I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Independent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should be self-contained, in a way that there is no inherent dependency on another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88258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N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 dirty="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Negotiable</a:t>
                      </a:r>
                      <a:endParaRPr lang="en-AU" sz="1300" dirty="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PBIs are not explicit contracts and should leave space for discussion.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7043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V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Valuable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A PBI must deliver value to the stakeholders.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0132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Estimable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You must always be able to estimate the size of a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9718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S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Small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PBIs should not be so big as to become impossible to plan/task/prioritize with a certain level of certainty.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12396"/>
                  </a:ext>
                </a:extLst>
              </a:tr>
              <a:tr h="740570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Testable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or its related description must provide the necessary information to make test development possible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503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2716" y="531142"/>
            <a:ext cx="2455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INVEST Scale 1 - 5 </a:t>
            </a:r>
          </a:p>
          <a:p>
            <a:r>
              <a:rPr lang="en-AU" b="1" dirty="0"/>
              <a:t>1 - Definitely not</a:t>
            </a:r>
            <a:br>
              <a:rPr lang="en-AU" b="1" dirty="0"/>
            </a:br>
            <a:r>
              <a:rPr lang="en-AU" b="1" dirty="0"/>
              <a:t>2 - Not sure</a:t>
            </a:r>
            <a:br>
              <a:rPr lang="en-AU" b="1" dirty="0"/>
            </a:br>
            <a:r>
              <a:rPr lang="en-AU" b="1" dirty="0"/>
              <a:t>3 - Maybe</a:t>
            </a:r>
            <a:br>
              <a:rPr lang="en-AU" b="1" dirty="0"/>
            </a:br>
            <a:r>
              <a:rPr lang="en-AU" b="1" dirty="0"/>
              <a:t>4 - Looks like / Kind of</a:t>
            </a:r>
            <a:br>
              <a:rPr lang="en-AU" b="1" dirty="0"/>
            </a:br>
            <a:r>
              <a:rPr lang="en-AU" b="1" dirty="0"/>
              <a:t>5 - Definitely</a:t>
            </a:r>
            <a:r>
              <a:rPr lang="en-AU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818" y="819446"/>
            <a:ext cx="3331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Rate each story from 1-5 on each point in invest, a total &lt;18 for a story is considered inacceptable and should be broken down further</a:t>
            </a:r>
          </a:p>
        </p:txBody>
      </p:sp>
    </p:spTree>
    <p:extLst>
      <p:ext uri="{BB962C8B-B14F-4D97-AF65-F5344CB8AC3E}">
        <p14:creationId xmlns:p14="http://schemas.microsoft.com/office/powerpoint/2010/main" val="363004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Secure Password Reset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tenant I want to be able to change my password and connected email so that I can ensure my information is secure.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Users can change their password through secure means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Password cannot be stored in plaintext (encryption)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can apply to reclaim their accounts if stolen.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current standard practice for password recovery is to send a verification code to the user’s email which can then be used to change the password.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Applications to reclaim accounts must be overseen by a suitable staff member.</a:t>
            </a:r>
          </a:p>
        </p:txBody>
      </p:sp>
    </p:spTree>
    <p:extLst>
      <p:ext uri="{BB962C8B-B14F-4D97-AF65-F5344CB8AC3E}">
        <p14:creationId xmlns:p14="http://schemas.microsoft.com/office/powerpoint/2010/main" val="4139060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Negative Review Notifications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management staff I want to know when negative reviews are written about property listings I manage so that I can reassess the property and it’s listing.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If a property scores a one or two star rating an automatic email is sent to management and/or owner.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</a:t>
            </a:r>
            <a:r>
              <a:rPr lang="en-AU" dirty="0">
                <a:solidFill>
                  <a:schemeClr val="tx1"/>
                </a:solidFill>
              </a:rPr>
              <a:t>to minimise abuse of the system.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score is out of a possible five stars, five being the highest rating in a linear scale.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who consistently provide negative reviews should be monitored to determine if the reviews are truthful.</a:t>
            </a:r>
          </a:p>
        </p:txBody>
      </p:sp>
    </p:spTree>
    <p:extLst>
      <p:ext uri="{BB962C8B-B14F-4D97-AF65-F5344CB8AC3E}">
        <p14:creationId xmlns:p14="http://schemas.microsoft.com/office/powerpoint/2010/main" val="410956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Constant Server Hosting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staff member I want the website to be online as often as possible so that clients are not inconvenienced.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server capable of handling the traffic of the website.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Website mirroring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DDoS protection.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There are multiple ways to achieve this goal, possibilities should be discussed with stakeholders.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Implementing this story will require additional financing.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mirroring can be temporary for use during high traffic periods.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8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Main Display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owner of the website I want the main display page to show a single photo of a handful of properties and be simple and logical in design to help users navigate the website easily.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912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browse without login, but if they want to further interaction with the site they must first login or create an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must be able to navigate through the web pages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Image mounts, rating, pricing and basic utilities information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Clickable button for ‘more information’ on property listing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373666"/>
            <a:ext cx="9828000" cy="13749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Navigation Bar and numbered search page navigation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5-10 listings per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Suggestion box to enter search criteria</a:t>
            </a:r>
          </a:p>
        </p:txBody>
      </p:sp>
    </p:spTree>
    <p:extLst>
      <p:ext uri="{BB962C8B-B14F-4D97-AF65-F5344CB8AC3E}">
        <p14:creationId xmlns:p14="http://schemas.microsoft.com/office/powerpoint/2010/main" val="9517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view property photos on the first page without having to enter another page so I can browse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Displays the main image of each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Photos are enlarged upon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Open  image carousel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Photo’s should be easily accessible by the server.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check viability of third party image hosting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1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Image Carousel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images of my property shown on an image carousel so that the entire property can be viewed easily making it easier for prospective tenants to make a decision.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Image carousel functionality (5-10 photos)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Left and right navigation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Fluid motion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Check complexity of fluid motion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Create Account/Login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owner of the website I want to have exclusive admin rights with an admin account, as well as accounts for the property owners, staff, and for the prospective tenants.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different users can create an account or login to an existing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Login button should display a notice if user hasn’t already created an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password </a:t>
            </a:r>
            <a:r>
              <a:rPr lang="en-US" dirty="0" err="1">
                <a:solidFill>
                  <a:schemeClr val="tx1"/>
                </a:solidFill>
              </a:rPr>
              <a:t>textfields</a:t>
            </a:r>
            <a:r>
              <a:rPr lang="en-US" dirty="0">
                <a:solidFill>
                  <a:schemeClr val="tx1"/>
                </a:solidFill>
              </a:rPr>
              <a:t> &amp; Login button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4111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err="1">
                <a:solidFill>
                  <a:schemeClr val="tx1"/>
                </a:solidFill>
              </a:rPr>
              <a:t>Onclick</a:t>
            </a:r>
            <a:r>
              <a:rPr lang="en-AU" sz="2000" dirty="0">
                <a:solidFill>
                  <a:schemeClr val="tx1"/>
                </a:solidFill>
              </a:rPr>
              <a:t> create account, the relevant create account form displays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error will display if no </a:t>
            </a:r>
            <a:r>
              <a:rPr lang="en-AU" sz="2000" dirty="0" err="1">
                <a:solidFill>
                  <a:schemeClr val="tx1"/>
                </a:solidFill>
              </a:rPr>
              <a:t>radiobutton</a:t>
            </a:r>
            <a:r>
              <a:rPr lang="en-AU" sz="2000" dirty="0">
                <a:solidFill>
                  <a:schemeClr val="tx1"/>
                </a:solidFill>
              </a:rPr>
              <a:t> is marked indicating type of account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4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Create Account Form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owner of the website, the details of the owners, staff members and tenants need to be collected for legal reasons and to assist in the conducting of business.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Form details: first name, last name, phone number, e-mail, living address, password, confirm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Information is to be encrypted and logged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account privileges are granted on successful form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Any other necessary information that needs to be collected should be included</a:t>
            </a:r>
          </a:p>
        </p:txBody>
      </p:sp>
    </p:spTree>
    <p:extLst>
      <p:ext uri="{BB962C8B-B14F-4D97-AF65-F5344CB8AC3E}">
        <p14:creationId xmlns:p14="http://schemas.microsoft.com/office/powerpoint/2010/main" val="8363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View/Edit Account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staff member I want easy access to management related data on the properties I manage so that I can organize my time more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Prospective tenants can view and modify their personal information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Staff members can do the same as well as find accurate information on properties they manage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Implementation to allow owners to add/change information on property listings.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Creating a new property listing should result in a new form to fill out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Property listings must be encrypted and logged on save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Information changed is updated immediately on servers.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Contact Us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owner of the website I want a contact page that is clearly visible so that prospective tenants can easily contact us if the website is too difficult for them to navigate at first.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‘Contact Us’ tab on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Contact Information displayed accurately and clearly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E-mail and subject </a:t>
            </a:r>
            <a:r>
              <a:rPr lang="en-AU" sz="2000" dirty="0" err="1">
                <a:solidFill>
                  <a:schemeClr val="tx1"/>
                </a:solidFill>
              </a:rPr>
              <a:t>textfields</a:t>
            </a:r>
            <a:r>
              <a:rPr lang="en-AU" sz="2000" dirty="0">
                <a:solidFill>
                  <a:schemeClr val="tx1"/>
                </a:solidFill>
              </a:rPr>
              <a:t> with send button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Redirection to create an account page if not logged in, to stop unwanted emails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Redirection back once account is created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Make sure background doesn’t clash with font</a:t>
            </a:r>
          </a:p>
        </p:txBody>
      </p:sp>
    </p:spTree>
    <p:extLst>
      <p:ext uri="{BB962C8B-B14F-4D97-AF65-F5344CB8AC3E}">
        <p14:creationId xmlns:p14="http://schemas.microsoft.com/office/powerpoint/2010/main" val="195992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7262</TotalTime>
  <Words>1971</Words>
  <Application>Microsoft Office PowerPoint</Application>
  <PresentationFormat>A4 Paper (210x297 mm)</PresentationFormat>
  <Paragraphs>272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Cameron</cp:lastModifiedBy>
  <cp:revision>121</cp:revision>
  <dcterms:created xsi:type="dcterms:W3CDTF">2011-08-10T11:51:47Z</dcterms:created>
  <dcterms:modified xsi:type="dcterms:W3CDTF">2017-03-25T09:59:49Z</dcterms:modified>
</cp:coreProperties>
</file>