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0" r:id="rId3"/>
    <p:sldId id="259" r:id="rId4"/>
    <p:sldId id="256" r:id="rId5"/>
    <p:sldId id="260" r:id="rId6"/>
    <p:sldId id="261" r:id="rId7"/>
    <p:sldId id="28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446" y="10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21/03/2017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21/03/2017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INVEST_(mnemonic)#Negotiable" TargetMode="External"/><Relationship Id="rId7" Type="http://schemas.openxmlformats.org/officeDocument/2006/relationships/hyperlink" Target="https://en.wikipedia.org/wiki/INVEST_(mnemonic)#Testable" TargetMode="External"/><Relationship Id="rId2" Type="http://schemas.openxmlformats.org/officeDocument/2006/relationships/hyperlink" Target="https://en.wikipedia.org/wiki/INVEST_(mnemonic)#Independent" TargetMode="External"/><Relationship Id="rId1" Type="http://schemas.openxmlformats.org/officeDocument/2006/relationships/slideLayout" Target="../slideLayouts/slideLayout2.xml"/><Relationship Id="rId6" Type="http://schemas.openxmlformats.org/officeDocument/2006/relationships/hyperlink" Target="https://en.wikipedia.org/wiki/INVEST_(mnemonic)#Small" TargetMode="External"/><Relationship Id="rId5" Type="http://schemas.openxmlformats.org/officeDocument/2006/relationships/hyperlink" Target="https://en.wikipedia.org/wiki/INVEST_(mnemonic)#Estimable" TargetMode="External"/><Relationship Id="rId4" Type="http://schemas.openxmlformats.org/officeDocument/2006/relationships/hyperlink" Target="https://en.wikipedia.org/wiki/INVEST_(mnemonic)#Valuab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Brief description</a:t>
            </a:r>
          </a:p>
          <a:p>
            <a:pPr marL="0" indent="0">
              <a:spcBef>
                <a:spcPts val="900"/>
              </a:spcBef>
              <a:buNone/>
            </a:pPr>
            <a:r>
              <a:rPr lang="en-AU" sz="2000" u="sng" dirty="0"/>
              <a:t>Role 2</a:t>
            </a:r>
            <a:r>
              <a:rPr lang="en-AU" sz="2000" dirty="0"/>
              <a:t> – Brief description</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
        <p:nvSpPr>
          <p:cNvPr id="2" name="TextBox 1"/>
          <p:cNvSpPr txBox="1"/>
          <p:nvPr/>
        </p:nvSpPr>
        <p:spPr>
          <a:xfrm>
            <a:off x="160215" y="3017520"/>
            <a:ext cx="7302136" cy="3539430"/>
          </a:xfrm>
          <a:prstGeom prst="rect">
            <a:avLst/>
          </a:prstGeom>
          <a:noFill/>
        </p:spPr>
        <p:txBody>
          <a:bodyPr wrap="square" rtlCol="0">
            <a:spAutoFit/>
          </a:bodyPr>
          <a:lstStyle/>
          <a:p>
            <a:r>
              <a:rPr lang="en-AU" dirty="0"/>
              <a:t>Priority Method To Include:</a:t>
            </a:r>
          </a:p>
          <a:p>
            <a:r>
              <a:rPr lang="en-AU" sz="2000" b="1" dirty="0"/>
              <a:t>M</a:t>
            </a:r>
            <a:r>
              <a:rPr lang="en-AU" sz="2000" dirty="0"/>
              <a:t>ust Have: </a:t>
            </a:r>
            <a:r>
              <a:rPr lang="en-AU" dirty="0"/>
              <a:t>requirements labelled as </a:t>
            </a:r>
            <a:r>
              <a:rPr lang="en-AU" i="1" dirty="0"/>
              <a:t>Must have</a:t>
            </a:r>
            <a:r>
              <a:rPr lang="en-AU" dirty="0"/>
              <a:t> are critical to the current 	    delivery in order for it to be a success.</a:t>
            </a:r>
          </a:p>
          <a:p>
            <a:r>
              <a:rPr lang="en-AU" b="1" dirty="0"/>
              <a:t>o</a:t>
            </a:r>
          </a:p>
          <a:p>
            <a:r>
              <a:rPr lang="en-AU" sz="2000" b="1" dirty="0"/>
              <a:t>S</a:t>
            </a:r>
            <a:r>
              <a:rPr lang="en-AU" sz="2000" dirty="0"/>
              <a:t>hould Have: </a:t>
            </a:r>
            <a:r>
              <a:rPr lang="en-AU" dirty="0"/>
              <a:t>Requirements labelled as </a:t>
            </a:r>
            <a:r>
              <a:rPr lang="en-AU" i="1" dirty="0"/>
              <a:t>Should have</a:t>
            </a:r>
            <a:r>
              <a:rPr lang="en-AU" dirty="0"/>
              <a:t> are important but not 	       necessary for delivery in the current delivery.</a:t>
            </a:r>
          </a:p>
          <a:p>
            <a:r>
              <a:rPr lang="en-AU" sz="2000" b="1" dirty="0"/>
              <a:t>C</a:t>
            </a:r>
            <a:r>
              <a:rPr lang="en-AU" sz="2000" dirty="0"/>
              <a:t>ould Have: </a:t>
            </a:r>
            <a:r>
              <a:rPr lang="en-AU" dirty="0"/>
              <a:t>Requirements labelled as </a:t>
            </a:r>
            <a:r>
              <a:rPr lang="en-AU" i="1" dirty="0"/>
              <a:t>Could have</a:t>
            </a:r>
            <a:r>
              <a:rPr lang="en-AU" dirty="0"/>
              <a:t> are desirable but not 	     necessary.</a:t>
            </a:r>
            <a:endParaRPr lang="en-AU" b="1" dirty="0"/>
          </a:p>
          <a:p>
            <a:r>
              <a:rPr lang="en-AU" b="1" dirty="0"/>
              <a:t>o</a:t>
            </a:r>
          </a:p>
          <a:p>
            <a:r>
              <a:rPr lang="en-AU" sz="2000" b="1" dirty="0"/>
              <a:t>W</a:t>
            </a:r>
            <a:r>
              <a:rPr lang="en-AU" sz="2000" dirty="0"/>
              <a:t>on’t have: </a:t>
            </a:r>
            <a:r>
              <a:rPr lang="en-AU" dirty="0"/>
              <a:t>Requirements </a:t>
            </a:r>
            <a:r>
              <a:rPr lang="en-AU" dirty="0" err="1"/>
              <a:t>labeled</a:t>
            </a:r>
            <a:r>
              <a:rPr lang="en-AU" dirty="0"/>
              <a:t> as </a:t>
            </a:r>
            <a:r>
              <a:rPr lang="en-AU" i="1" dirty="0"/>
              <a:t>Won't have</a:t>
            </a:r>
            <a:r>
              <a:rPr lang="en-AU" dirty="0"/>
              <a:t> </a:t>
            </a:r>
            <a:r>
              <a:rPr lang="en-AU" dirty="0" err="1"/>
              <a:t>have</a:t>
            </a:r>
            <a:r>
              <a:rPr lang="en-AU" dirty="0"/>
              <a:t> been agreed by 	     stakeholders as the least-critical, lowest-payback items, or not 	     appropriate at that time.</a:t>
            </a:r>
            <a:endParaRPr lang="en-AU"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staff member I want the website to be online as often as possible so that clients are not inconvenienced.</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system can host on high availability, this is up to 99% available. Possible mirroring or different platform hosting</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DDoS protection</a:t>
            </a:r>
            <a:endParaRPr lang="en-AU"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There are multiple ways to achieve this goal, possibilities should be discussed with stakeholders.</a:t>
            </a:r>
          </a:p>
          <a:p>
            <a:pPr marL="179388" indent="-179388">
              <a:buFont typeface="Arial" pitchFamily="34" charset="0"/>
              <a:buChar char="•"/>
            </a:pPr>
            <a:r>
              <a:rPr lang="en-AU" sz="2000" dirty="0">
                <a:solidFill>
                  <a:schemeClr val="tx1"/>
                </a:solidFill>
              </a:rPr>
              <a:t>Implementing this story will require additional financing.</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481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management staff, I want to be able to edit information of a given property so I can append inaccurate information. </a:t>
            </a:r>
            <a:endParaRPr lang="en-AU"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Implementation to allow staff to change information on property listings.</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Information changed is updated immediately on servers.</a:t>
            </a: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information changes may need to also update the SQL database.</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89821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tenant I want to be able to change my password and connected email so that I can ensure my information is secure.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Users can change their password through secure means</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Password cannot be stored in plaintext (encryption)</a:t>
            </a:r>
            <a:endParaRPr lang="en-AU" dirty="0">
              <a:solidFill>
                <a:schemeClr val="tx1"/>
              </a:solidFill>
            </a:endParaRPr>
          </a:p>
          <a:p>
            <a:pPr marL="179388" indent="-179388">
              <a:buFont typeface="Arial" pitchFamily="34" charset="0"/>
              <a:buChar char="•"/>
            </a:pPr>
            <a:r>
              <a:rPr lang="en-AU" sz="2000" dirty="0">
                <a:solidFill>
                  <a:schemeClr val="tx1"/>
                </a:solidFill>
              </a:rPr>
              <a:t> users can apply to reclaim their accounts if stolen.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The current standard practice for password recovery is to send a verification code to the user’s email which can then be used to change the password.</a:t>
            </a:r>
          </a:p>
          <a:p>
            <a:pPr marL="179388" indent="-179388">
              <a:buFont typeface="Arial" pitchFamily="34" charset="0"/>
              <a:buChar char="•"/>
            </a:pPr>
            <a:r>
              <a:rPr lang="en-AU" sz="2000" dirty="0">
                <a:solidFill>
                  <a:schemeClr val="tx1"/>
                </a:solidFill>
              </a:rPr>
              <a:t>Applications to reclaim accounts must be overseen by a suitable staff member.</a:t>
            </a:r>
          </a:p>
        </p:txBody>
      </p:sp>
    </p:spTree>
    <p:extLst>
      <p:ext uri="{BB962C8B-B14F-4D97-AF65-F5344CB8AC3E}">
        <p14:creationId xmlns:p14="http://schemas.microsoft.com/office/powerpoint/2010/main" val="114229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tenant I want to be able to send and receive emails to my property’s owners so that I can get more information or express my concerns and requests.</a:t>
            </a:r>
            <a:endParaRPr lang="en-AU" sz="32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e-mail functionality (web forms)</a:t>
            </a:r>
          </a:p>
          <a:p>
            <a:pPr marL="285750" indent="-285750">
              <a:buFont typeface="Arial" panose="020B0604020202020204" pitchFamily="34" charset="0"/>
              <a:buChar char="•"/>
            </a:pPr>
            <a:r>
              <a:rPr lang="en-US" dirty="0">
                <a:solidFill>
                  <a:schemeClr val="tx1"/>
                </a:solidFill>
              </a:rPr>
              <a:t>Listing of emails on contacts page.</a:t>
            </a:r>
            <a:endParaRPr lang="en-AU" dirty="0">
              <a:solidFill>
                <a:schemeClr val="tx1"/>
              </a:solidFill>
            </a:endParaRP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3153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tenant, I want the system to remember my search history so that I can find properties I have seen previously.</a:t>
            </a:r>
            <a:endParaRPr lang="en-AU" sz="32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Search history recorded in temporary memory cache (cookies)</a:t>
            </a:r>
            <a:endParaRPr lang="en-AU"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Some methods of implementing a search bar may have this done by default.</a:t>
            </a:r>
          </a:p>
        </p:txBody>
      </p:sp>
    </p:spTree>
    <p:extLst>
      <p:ext uri="{BB962C8B-B14F-4D97-AF65-F5344CB8AC3E}">
        <p14:creationId xmlns:p14="http://schemas.microsoft.com/office/powerpoint/2010/main" val="59480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know if there is any activity on my property listings so that I can know if the listing is effective.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sz="2000" dirty="0">
                <a:solidFill>
                  <a:schemeClr val="tx1"/>
                </a:solidFill>
              </a:rPr>
              <a:t>The view times and the book times can be seen by property owners on their property listings.</a:t>
            </a:r>
          </a:p>
          <a:p>
            <a:pPr marL="285750" indent="-285750">
              <a:buFont typeface="Arial" panose="020B0604020202020204" pitchFamily="34" charset="0"/>
              <a:buChar char="•"/>
            </a:pPr>
            <a:r>
              <a:rPr lang="en-US" sz="2000" dirty="0">
                <a:solidFill>
                  <a:schemeClr val="tx1"/>
                </a:solidFill>
              </a:rPr>
              <a:t>An account with the necessary permissions is required to view this information.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19334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staff member I want easy access to management related data on the properties I manage so that I can organize my time more efficiently.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All the property lists can be viewed by staff members</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Staff members can find accurate information on properties they manage</a:t>
            </a:r>
            <a:endParaRPr lang="en-AU" dirty="0">
              <a:solidFill>
                <a:schemeClr val="tx1"/>
              </a:solidFill>
            </a:endParaRP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9031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staff member, I want to send and receive emails, so I can get in contact with clients and receive feedback.</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AU" dirty="0">
                <a:solidFill>
                  <a:schemeClr val="tx1"/>
                </a:solidFill>
              </a:rPr>
              <a:t>Email functionality for staff accounts.</a:t>
            </a:r>
          </a:p>
          <a:p>
            <a:pPr marL="179388" indent="-179388">
              <a:buFont typeface="Arial" pitchFamily="34" charset="0"/>
              <a:buChar char="•"/>
            </a:pPr>
            <a:r>
              <a:rPr lang="en-AU" sz="2000" dirty="0">
                <a:solidFill>
                  <a:schemeClr val="tx1"/>
                </a:solidFill>
              </a:rPr>
              <a:t> list of client emails available for access to users with necessary permissions (staff account).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Being sensitive information, the email accounts must be stored securely.</a:t>
            </a:r>
          </a:p>
          <a:p>
            <a:pPr marL="179388" indent="-179388">
              <a:buFont typeface="Arial" pitchFamily="34" charset="0"/>
              <a:buChar char="•"/>
            </a:pPr>
            <a:r>
              <a:rPr lang="en-AU" sz="2000" dirty="0">
                <a:solidFill>
                  <a:schemeClr val="tx1"/>
                </a:solidFill>
              </a:rPr>
              <a:t>Additional authorisation to access the emails may be helpful in maintaining security.</a:t>
            </a:r>
          </a:p>
        </p:txBody>
      </p:sp>
    </p:spTree>
    <p:extLst>
      <p:ext uri="{BB962C8B-B14F-4D97-AF65-F5344CB8AC3E}">
        <p14:creationId xmlns:p14="http://schemas.microsoft.com/office/powerpoint/2010/main" val="101709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share property information to other people through social media (</a:t>
            </a:r>
            <a:r>
              <a:rPr lang="en-US" sz="2400" dirty="0" err="1">
                <a:solidFill>
                  <a:schemeClr val="tx1"/>
                </a:solidFill>
              </a:rPr>
              <a:t>e.g</a:t>
            </a:r>
            <a:r>
              <a:rPr lang="en-US" sz="2400" dirty="0">
                <a:solidFill>
                  <a:schemeClr val="tx1"/>
                </a:solidFill>
              </a:rPr>
              <a:t> Facebook, Twitter).</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Facebook/Twitter Integration</a:t>
            </a: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Many social media sites offer their own code for implementation.</a:t>
            </a:r>
          </a:p>
          <a:p>
            <a:pPr marL="179388" indent="-179388">
              <a:buFont typeface="Arial" pitchFamily="34" charset="0"/>
              <a:buChar char="•"/>
            </a:pPr>
            <a:r>
              <a:rPr lang="en-AU" sz="2000" dirty="0">
                <a:solidFill>
                  <a:schemeClr val="tx1"/>
                </a:solidFill>
              </a:rPr>
              <a:t>FontAwesome.io provides good symbols for this purpose.</a:t>
            </a:r>
          </a:p>
        </p:txBody>
      </p:sp>
    </p:spTree>
    <p:extLst>
      <p:ext uri="{BB962C8B-B14F-4D97-AF65-F5344CB8AC3E}">
        <p14:creationId xmlns:p14="http://schemas.microsoft.com/office/powerpoint/2010/main" val="42761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be able to update my booking details, so that I can reschedule or back out if I change my mind.</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Prospective tenants will be shown the time of the upcoming inspections. They should also be able to change or undo their booking and update their personal details.</a:t>
            </a:r>
            <a:endParaRPr lang="en-AU" dirty="0">
              <a:solidFill>
                <a:schemeClr val="tx1"/>
              </a:solidFill>
            </a:endParaRP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p:txBody>
      </p:sp>
    </p:spTree>
    <p:extLst>
      <p:ext uri="{BB962C8B-B14F-4D97-AF65-F5344CB8AC3E}">
        <p14:creationId xmlns:p14="http://schemas.microsoft.com/office/powerpoint/2010/main" val="106286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56082243"/>
              </p:ext>
            </p:extLst>
          </p:nvPr>
        </p:nvGraphicFramePr>
        <p:xfrm>
          <a:off x="912716" y="2431838"/>
          <a:ext cx="7160130" cy="4216872"/>
        </p:xfrm>
        <a:graphic>
          <a:graphicData uri="http://schemas.openxmlformats.org/drawingml/2006/table">
            <a:tbl>
              <a:tblPr/>
              <a:tblGrid>
                <a:gridCol w="2386710">
                  <a:extLst>
                    <a:ext uri="{9D8B030D-6E8A-4147-A177-3AD203B41FA5}">
                      <a16:colId xmlns:a16="http://schemas.microsoft.com/office/drawing/2014/main" val="4227752072"/>
                    </a:ext>
                  </a:extLst>
                </a:gridCol>
                <a:gridCol w="2386710">
                  <a:extLst>
                    <a:ext uri="{9D8B030D-6E8A-4147-A177-3AD203B41FA5}">
                      <a16:colId xmlns:a16="http://schemas.microsoft.com/office/drawing/2014/main" val="3236106017"/>
                    </a:ext>
                  </a:extLst>
                </a:gridCol>
                <a:gridCol w="2386710">
                  <a:extLst>
                    <a:ext uri="{9D8B030D-6E8A-4147-A177-3AD203B41FA5}">
                      <a16:colId xmlns:a16="http://schemas.microsoft.com/office/drawing/2014/main" val="3392291262"/>
                    </a:ext>
                  </a:extLst>
                </a:gridCol>
              </a:tblGrid>
              <a:tr h="184414">
                <a:tc>
                  <a:txBody>
                    <a:bodyPr/>
                    <a:lstStyle/>
                    <a:p>
                      <a:pPr algn="ctr"/>
                      <a:r>
                        <a:rPr lang="en-AU" sz="1300">
                          <a:effectLst/>
                        </a:rPr>
                        <a:t>Letter</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AU" sz="1300">
                          <a:effectLst/>
                        </a:rPr>
                        <a:t>Meaning</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AU" sz="1300">
                          <a:effectLst/>
                        </a:rPr>
                        <a:t>Description</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7940399"/>
                  </a:ext>
                </a:extLst>
              </a:tr>
              <a:tr h="601531">
                <a:tc>
                  <a:txBody>
                    <a:bodyPr/>
                    <a:lstStyle/>
                    <a:p>
                      <a:r>
                        <a:rPr lang="en-AU" sz="1300" b="1">
                          <a:effectLst/>
                        </a:rPr>
                        <a:t>I</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a:solidFill>
                            <a:srgbClr val="0B0080"/>
                          </a:solidFill>
                          <a:effectLst/>
                          <a:hlinkClick r:id="rId2"/>
                        </a:rPr>
                        <a:t>Independent</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a:effectLst/>
                        </a:rPr>
                        <a:t>The PBI should be self-contained, in a way that there is no inherent dependency on another PBI.</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37882582"/>
                  </a:ext>
                </a:extLst>
              </a:tr>
              <a:tr h="462492">
                <a:tc>
                  <a:txBody>
                    <a:bodyPr/>
                    <a:lstStyle/>
                    <a:p>
                      <a:r>
                        <a:rPr lang="en-AU" sz="1300" b="1">
                          <a:effectLst/>
                        </a:rPr>
                        <a:t>N</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dirty="0">
                          <a:solidFill>
                            <a:srgbClr val="0B0080"/>
                          </a:solidFill>
                          <a:effectLst/>
                          <a:hlinkClick r:id="rId3"/>
                        </a:rPr>
                        <a:t>Negotiable</a:t>
                      </a:r>
                      <a:endParaRPr lang="en-AU" sz="1300" dirty="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a:effectLst/>
                        </a:rPr>
                        <a:t>PBIs are not explicit contracts and should leave space for discussion.</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98170432"/>
                  </a:ext>
                </a:extLst>
              </a:tr>
              <a:tr h="323453">
                <a:tc>
                  <a:txBody>
                    <a:bodyPr/>
                    <a:lstStyle/>
                    <a:p>
                      <a:r>
                        <a:rPr lang="en-AU" sz="1300" b="1">
                          <a:effectLst/>
                        </a:rPr>
                        <a:t>V</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a:solidFill>
                            <a:srgbClr val="0B0080"/>
                          </a:solidFill>
                          <a:effectLst/>
                          <a:hlinkClick r:id="rId4"/>
                        </a:rPr>
                        <a:t>Valuable</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a:effectLst/>
                        </a:rPr>
                        <a:t>A PBI must deliver value to the stakeholders.</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74201322"/>
                  </a:ext>
                </a:extLst>
              </a:tr>
              <a:tr h="323453">
                <a:tc>
                  <a:txBody>
                    <a:bodyPr/>
                    <a:lstStyle/>
                    <a:p>
                      <a:r>
                        <a:rPr lang="en-AU" sz="1300" b="1">
                          <a:effectLst/>
                        </a:rPr>
                        <a:t>E</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a:solidFill>
                            <a:srgbClr val="0B0080"/>
                          </a:solidFill>
                          <a:effectLst/>
                          <a:hlinkClick r:id="rId5"/>
                        </a:rPr>
                        <a:t>Estimable</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a:effectLst/>
                        </a:rPr>
                        <a:t>You must always be able to estimate the size of a PBI.</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52529718"/>
                  </a:ext>
                </a:extLst>
              </a:tr>
              <a:tr h="601531">
                <a:tc>
                  <a:txBody>
                    <a:bodyPr/>
                    <a:lstStyle/>
                    <a:p>
                      <a:r>
                        <a:rPr lang="en-AU" sz="1300" b="1">
                          <a:effectLst/>
                        </a:rPr>
                        <a:t>S</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a:solidFill>
                            <a:srgbClr val="0B0080"/>
                          </a:solidFill>
                          <a:effectLst/>
                          <a:hlinkClick r:id="rId6"/>
                        </a:rPr>
                        <a:t>Small</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a:effectLst/>
                        </a:rPr>
                        <a:t>PBIs should not be so big as to become impossible to plan/task/prioritize with a certain level of certainty.</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92412396"/>
                  </a:ext>
                </a:extLst>
              </a:tr>
              <a:tr h="740570">
                <a:tc>
                  <a:txBody>
                    <a:bodyPr/>
                    <a:lstStyle/>
                    <a:p>
                      <a:r>
                        <a:rPr lang="en-AU" sz="1300" b="1">
                          <a:effectLst/>
                        </a:rPr>
                        <a:t>T</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u="none" strike="noStrike">
                          <a:solidFill>
                            <a:srgbClr val="0B0080"/>
                          </a:solidFill>
                          <a:effectLst/>
                          <a:hlinkClick r:id="rId7"/>
                        </a:rPr>
                        <a:t>Testable</a:t>
                      </a:r>
                      <a:endParaRPr lang="en-AU" sz="1300">
                        <a:effectLst/>
                      </a:endParaRP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AU" sz="1300" dirty="0">
                          <a:effectLst/>
                        </a:rPr>
                        <a:t>The PBI or its related description must provide the necessary information to make test development possible</a:t>
                      </a:r>
                    </a:p>
                  </a:txBody>
                  <a:tcPr marL="64657" marR="64657" marT="32328" marB="3232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26150357"/>
                  </a:ext>
                </a:extLst>
              </a:tr>
            </a:tbl>
          </a:graphicData>
        </a:graphic>
      </p:graphicFrame>
      <p:sp>
        <p:nvSpPr>
          <p:cNvPr id="5" name="TextBox 4"/>
          <p:cNvSpPr txBox="1"/>
          <p:nvPr/>
        </p:nvSpPr>
        <p:spPr>
          <a:xfrm>
            <a:off x="912716" y="531142"/>
            <a:ext cx="2455817" cy="1754326"/>
          </a:xfrm>
          <a:prstGeom prst="rect">
            <a:avLst/>
          </a:prstGeom>
          <a:noFill/>
        </p:spPr>
        <p:txBody>
          <a:bodyPr wrap="square" rtlCol="0">
            <a:spAutoFit/>
          </a:bodyPr>
          <a:lstStyle/>
          <a:p>
            <a:r>
              <a:rPr lang="en-AU" dirty="0"/>
              <a:t>INVEST Scale 1 - 5 </a:t>
            </a:r>
          </a:p>
          <a:p>
            <a:r>
              <a:rPr lang="en-AU" b="1" dirty="0"/>
              <a:t>1 - Definitely not</a:t>
            </a:r>
            <a:br>
              <a:rPr lang="en-AU" b="1" dirty="0"/>
            </a:br>
            <a:r>
              <a:rPr lang="en-AU" b="1" dirty="0"/>
              <a:t>2 - Not sure</a:t>
            </a:r>
            <a:br>
              <a:rPr lang="en-AU" b="1" dirty="0"/>
            </a:br>
            <a:r>
              <a:rPr lang="en-AU" b="1" dirty="0"/>
              <a:t>3 - Maybe</a:t>
            </a:r>
            <a:br>
              <a:rPr lang="en-AU" b="1" dirty="0"/>
            </a:br>
            <a:r>
              <a:rPr lang="en-AU" b="1" dirty="0"/>
              <a:t>4 - Looks like / Kind of</a:t>
            </a:r>
            <a:br>
              <a:rPr lang="en-AU" b="1" dirty="0"/>
            </a:br>
            <a:r>
              <a:rPr lang="en-AU" b="1" dirty="0"/>
              <a:t>5 - Definitely</a:t>
            </a:r>
            <a:r>
              <a:rPr lang="en-AU" dirty="0"/>
              <a:t> </a:t>
            </a:r>
          </a:p>
        </p:txBody>
      </p:sp>
      <p:sp>
        <p:nvSpPr>
          <p:cNvPr id="6" name="TextBox 5"/>
          <p:cNvSpPr txBox="1"/>
          <p:nvPr/>
        </p:nvSpPr>
        <p:spPr>
          <a:xfrm>
            <a:off x="4492781" y="808140"/>
            <a:ext cx="3331028" cy="1477328"/>
          </a:xfrm>
          <a:prstGeom prst="rect">
            <a:avLst/>
          </a:prstGeom>
          <a:noFill/>
        </p:spPr>
        <p:txBody>
          <a:bodyPr wrap="square" rtlCol="0">
            <a:spAutoFit/>
          </a:bodyPr>
          <a:lstStyle/>
          <a:p>
            <a:r>
              <a:rPr lang="en-AU" dirty="0"/>
              <a:t>Rate each story from 1-5 on each point in invest, a total &lt;18 for a story is considered inacceptable and should be broken down further</a:t>
            </a:r>
          </a:p>
        </p:txBody>
      </p:sp>
    </p:spTree>
    <p:extLst>
      <p:ext uri="{BB962C8B-B14F-4D97-AF65-F5344CB8AC3E}">
        <p14:creationId xmlns:p14="http://schemas.microsoft.com/office/powerpoint/2010/main" val="3630041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know the price of the other properties nearby so that I can estimate a reasonable price for my own property.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AU" dirty="0">
                <a:solidFill>
                  <a:schemeClr val="tx1"/>
                </a:solidFill>
              </a:rPr>
              <a:t>System which shows property owners an average or expected price range for the type of house and suburb.</a:t>
            </a:r>
          </a:p>
          <a:p>
            <a:pPr marL="285750" indent="-285750">
              <a:buFont typeface="Arial" panose="020B0604020202020204" pitchFamily="34" charset="0"/>
              <a:buChar char="•"/>
            </a:pPr>
            <a:r>
              <a:rPr lang="en-US" dirty="0">
                <a:solidFill>
                  <a:schemeClr val="tx1"/>
                </a:solidFill>
              </a:rPr>
              <a:t>Methods to prevent the feature being used for malicious purposes.</a:t>
            </a:r>
            <a:endParaRPr lang="en-AU" dirty="0">
              <a:solidFill>
                <a:schemeClr val="tx1"/>
              </a:solidFill>
            </a:endParaRP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79398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a rating system for property listings so that I can get a better understanding of a house’s value.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A rating system which will allow previous tenants to rate properties using stars, i.e. (one star for bad, five stars for great)</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Moderation required – mandatory comments and explanation of rating</a:t>
            </a: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 star system is linear from a min of one to a max of five.</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80088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management staff I want to know when negative reviews are written about property listings I manage so that I can reassess the property and it’s listing.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de-DE" dirty="0">
                <a:solidFill>
                  <a:schemeClr val="tx1"/>
                </a:solidFill>
              </a:rPr>
              <a:t>If a property scores a one star rating an automatic email is sent to management and/or owner</a:t>
            </a:r>
            <a:endParaRPr lang="en-AU" dirty="0">
              <a:solidFill>
                <a:schemeClr val="tx1"/>
              </a:solidFill>
            </a:endParaRPr>
          </a:p>
          <a:p>
            <a:pPr marL="285750" indent="-285750">
              <a:buFont typeface="Arial" panose="020B0604020202020204" pitchFamily="34" charset="0"/>
              <a:buChar char="•"/>
            </a:pPr>
            <a:r>
              <a:rPr lang="en-US" dirty="0">
                <a:solidFill>
                  <a:schemeClr val="tx1"/>
                </a:solidFill>
              </a:rPr>
              <a:t>Moderation required </a:t>
            </a:r>
            <a:r>
              <a:rPr lang="en-AU" dirty="0">
                <a:solidFill>
                  <a:schemeClr val="tx1"/>
                </a:solidFill>
              </a:rPr>
              <a:t>to minimise abuse of the system.</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09560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20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compare properties on various aspect such as finance and amenities so that I can find the best property to suit my interests.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Prospective tenant can use an automated comparison application to compare different properties on various aspects. </a:t>
            </a:r>
          </a:p>
          <a:p>
            <a:pPr marL="285750" indent="-285750">
              <a:buFont typeface="Arial" panose="020B0604020202020204" pitchFamily="34" charset="0"/>
              <a:buChar char="•"/>
            </a:pPr>
            <a:r>
              <a:rPr lang="en-US" dirty="0">
                <a:solidFill>
                  <a:schemeClr val="tx1"/>
                </a:solidFill>
              </a:rPr>
              <a:t>If applicable automatic suggestions </a:t>
            </a:r>
            <a:r>
              <a:rPr lang="en-AU" dirty="0">
                <a:solidFill>
                  <a:schemeClr val="tx1"/>
                </a:solidFill>
              </a:rPr>
              <a:t>for similar properties appear at the bottom of each property listing’s page. </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Potential points of comparison include; Rooms available, Services offered, price range and location.</a:t>
            </a:r>
          </a:p>
        </p:txBody>
      </p:sp>
    </p:spTree>
    <p:extLst>
      <p:ext uri="{BB962C8B-B14F-4D97-AF65-F5344CB8AC3E}">
        <p14:creationId xmlns:p14="http://schemas.microsoft.com/office/powerpoint/2010/main" val="409625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21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property owner I want to ensure that my information is secure when handling sensitive information.</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E-mail and personal information encryption.</a:t>
            </a:r>
            <a:endParaRPr lang="en-AU"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342900" indent="-342900">
              <a:buFont typeface="Arial" panose="020B0604020202020204" pitchFamily="34" charset="0"/>
              <a:buChar char="•"/>
            </a:pPr>
            <a:r>
              <a:rPr lang="en-AU" sz="2000" dirty="0">
                <a:solidFill>
                  <a:schemeClr val="tx1"/>
                </a:solidFill>
              </a:rPr>
              <a:t>Passwords should be stored as salted hashes.</a:t>
            </a:r>
          </a:p>
          <a:p>
            <a:pPr marL="342900" indent="-342900">
              <a:buFont typeface="Arial" panose="020B0604020202020204" pitchFamily="34" charset="0"/>
              <a:buChar char="•"/>
            </a:pPr>
            <a:endParaRPr lang="en-AU" sz="2000" dirty="0">
              <a:solidFill>
                <a:schemeClr val="tx1"/>
              </a:solidFill>
            </a:endParaRPr>
          </a:p>
        </p:txBody>
      </p:sp>
    </p:spTree>
    <p:extLst>
      <p:ext uri="{BB962C8B-B14F-4D97-AF65-F5344CB8AC3E}">
        <p14:creationId xmlns:p14="http://schemas.microsoft.com/office/powerpoint/2010/main" val="53233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22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As a property owner, I would like a rating system on houses, so that my property stands out </a:t>
            </a:r>
            <a:r>
              <a:rPr lang="en-US" sz="2000" dirty="0">
                <a:solidFill>
                  <a:schemeClr val="tx1"/>
                </a:solidFill>
              </a:rPr>
              <a:t>&lt;same as 18&gt;</a:t>
            </a:r>
            <a:endParaRPr lang="en-AU"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US" dirty="0">
                <a:solidFill>
                  <a:schemeClr val="tx1"/>
                </a:solidFill>
              </a:rPr>
              <a:t>Property ratings from tenants (star rating)</a:t>
            </a:r>
            <a:endParaRPr lang="en-AU" dirty="0">
              <a:solidFill>
                <a:schemeClr val="tx1"/>
              </a:solidFill>
            </a:endParaRPr>
          </a:p>
          <a:p>
            <a:r>
              <a:rPr lang="en-US" dirty="0">
                <a:solidFill>
                  <a:schemeClr val="tx1"/>
                </a:solidFill>
              </a:rPr>
              <a:t>Higher ranked properties appear first</a:t>
            </a:r>
            <a:endParaRPr lang="en-AU" dirty="0">
              <a:solidFill>
                <a:schemeClr val="tx1"/>
              </a:solidFill>
            </a:endParaRPr>
          </a:p>
          <a:p>
            <a:r>
              <a:rPr lang="en-US" dirty="0">
                <a:solidFill>
                  <a:schemeClr val="tx1"/>
                </a:solidFill>
              </a:rPr>
              <a:t>Search by star rating</a:t>
            </a:r>
            <a:endParaRPr lang="en-AU" dirty="0">
              <a:solidFill>
                <a:schemeClr val="tx1"/>
              </a:solidFill>
            </a:endParaRPr>
          </a:p>
          <a:p>
            <a:r>
              <a:rPr lang="en-US" dirty="0">
                <a:solidFill>
                  <a:schemeClr val="tx1"/>
                </a:solidFill>
              </a:rPr>
              <a:t>Moderation required</a:t>
            </a:r>
            <a:endParaRPr lang="en-AU" dirty="0">
              <a:solidFill>
                <a:schemeClr val="tx1"/>
              </a:solidFill>
            </a:endParaRP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2158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a simple website so that I can understand it easily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A navigation bar with an automatic redirection of pages.</a:t>
            </a:r>
          </a:p>
          <a:p>
            <a:pPr marL="285750" indent="-285750">
              <a:buFont typeface="Arial" panose="020B0604020202020204" pitchFamily="34" charset="0"/>
              <a:buChar char="•"/>
            </a:pPr>
            <a:r>
              <a:rPr lang="en-US" sz="2000" dirty="0">
                <a:solidFill>
                  <a:schemeClr val="tx1"/>
                </a:solidFill>
              </a:rPr>
              <a:t>Well laid out page structure.</a:t>
            </a:r>
          </a:p>
          <a:p>
            <a:pPr marL="285750" indent="-285750">
              <a:buFont typeface="Arial" panose="020B0604020202020204" pitchFamily="34" charset="0"/>
              <a:buChar char="•"/>
            </a:pPr>
            <a:r>
              <a:rPr lang="en-US" sz="2000" dirty="0">
                <a:solidFill>
                  <a:schemeClr val="tx1"/>
                </a:solidFill>
              </a:rPr>
              <a:t>Logical design.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US" dirty="0">
                <a:solidFill>
                  <a:schemeClr val="tx1"/>
                </a:solidFill>
              </a:rPr>
              <a:t>when </a:t>
            </a:r>
            <a:r>
              <a:rPr lang="en-AU" dirty="0">
                <a:solidFill>
                  <a:schemeClr val="tx1"/>
                </a:solidFill>
              </a:rPr>
              <a:t>Site should redirect users to different initial pages depending on their status (e.g. prospective clients, new users and property owners would all be directed to pages that would better suit their needs)</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136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view property photos without having to enter the property’s own page so I can browse more efficiently.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sz="2000" dirty="0">
                <a:solidFill>
                  <a:schemeClr val="tx1"/>
                </a:solidFill>
              </a:rPr>
              <a:t>Image carousel with fluid motion(check complexity)</a:t>
            </a:r>
            <a:endParaRPr lang="en-AU" sz="2000" dirty="0">
              <a:solidFill>
                <a:schemeClr val="tx1"/>
              </a:solidFill>
            </a:endParaRPr>
          </a:p>
          <a:p>
            <a:pPr marL="179388" indent="-179388">
              <a:buFont typeface="Arial" pitchFamily="34" charset="0"/>
              <a:buChar char="•"/>
            </a:pPr>
            <a:r>
              <a:rPr lang="en-AU" sz="2000" dirty="0">
                <a:solidFill>
                  <a:schemeClr val="tx1"/>
                </a:solidFill>
              </a:rPr>
              <a:t> Sample photos for popular property listings(?)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There are many ways to handle the sample photos.</a:t>
            </a:r>
          </a:p>
          <a:p>
            <a:pPr marL="179388" indent="-179388">
              <a:buFont typeface="Arial" pitchFamily="34" charset="0"/>
              <a:buChar char="•"/>
            </a:pPr>
            <a:r>
              <a:rPr lang="en-AU" sz="2000" dirty="0">
                <a:solidFill>
                  <a:schemeClr val="tx1"/>
                </a:solidFill>
              </a:rPr>
              <a:t> Photo’s should be easily accessible by the server.</a:t>
            </a:r>
          </a:p>
          <a:p>
            <a:pPr marL="179388" indent="-179388">
              <a:buFont typeface="Arial" pitchFamily="34" charset="0"/>
              <a:buChar char="•"/>
            </a:pPr>
            <a:r>
              <a:rPr lang="en-AU" sz="2000" dirty="0">
                <a:solidFill>
                  <a:schemeClr val="tx1"/>
                </a:solidFill>
              </a:rPr>
              <a:t> Is using a third-party image host viable?</a:t>
            </a:r>
          </a:p>
          <a:p>
            <a:pPr marL="179388" indent="-179388">
              <a:buFont typeface="Arial" pitchFamily="34" charset="0"/>
              <a:buChar char="•"/>
            </a:pP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see a visual representation of the property’s location so that I can assess the benefits of the location</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sz="2000" dirty="0">
                <a:solidFill>
                  <a:schemeClr val="tx1"/>
                </a:solidFill>
              </a:rPr>
              <a:t>A google maps implementation showing the location of the property. (check complexity)</a:t>
            </a:r>
            <a:endParaRPr lang="en-AU" sz="2000" dirty="0">
              <a:solidFill>
                <a:schemeClr val="tx1"/>
              </a:solidFill>
            </a:endParaRPr>
          </a:p>
          <a:p>
            <a:pPr marL="179388" indent="-179388">
              <a:buFont typeface="Arial" pitchFamily="34" charset="0"/>
              <a:buChar char="•"/>
            </a:pPr>
            <a:r>
              <a:rPr lang="en-AU" sz="2000" dirty="0">
                <a:solidFill>
                  <a:schemeClr val="tx1"/>
                </a:solidFill>
              </a:rPr>
              <a:t>  Automatic locating of property for newly created property listings.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Property owners must input the address of the property when creating the listing, this should be used to locate the property on the google map implementation. </a:t>
            </a:r>
          </a:p>
        </p:txBody>
      </p:sp>
    </p:spTree>
    <p:extLst>
      <p:ext uri="{BB962C8B-B14F-4D97-AF65-F5344CB8AC3E}">
        <p14:creationId xmlns:p14="http://schemas.microsoft.com/office/powerpoint/2010/main" val="399125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be able to see how many of each type of room is in the property so that I can see if it will accommodate my family’s needs.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Information on property page and in searches showing number of rooms and room types.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dirty="0">
                <a:solidFill>
                  <a:schemeClr val="tx1"/>
                </a:solidFill>
              </a:rPr>
              <a:t>Potential room types include; bathrooms, bedrooms, kitchen, dining, carports, laundry and toilets.</a:t>
            </a:r>
          </a:p>
          <a:p>
            <a:pPr marL="179388" indent="-179388">
              <a:buFont typeface="Arial" pitchFamily="34" charset="0"/>
              <a:buChar char="•"/>
            </a:pPr>
            <a:r>
              <a:rPr lang="en-AU" dirty="0">
                <a:solidFill>
                  <a:schemeClr val="tx1"/>
                </a:solidFill>
              </a:rPr>
              <a:t>Providing the  total area of the property could also be included.</a:t>
            </a:r>
          </a:p>
          <a:p>
            <a:pPr marL="179388" indent="-179388">
              <a:buFont typeface="Arial" pitchFamily="34" charset="0"/>
              <a:buChar char="•"/>
            </a:pPr>
            <a:r>
              <a:rPr lang="en-US" dirty="0">
                <a:solidFill>
                  <a:schemeClr val="tx1"/>
                </a:solidFill>
              </a:rPr>
              <a:t>Small image or font-based icons could be used to represent some of this information. (fontawesome.io provides some good icons)</a:t>
            </a: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7696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be able to see what services, features and other basic information is offered by the property so that I can see if it will accommodate my family’s needs.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Information on property page showing offered services, relevant features and other important information. </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400" dirty="0">
                <a:solidFill>
                  <a:schemeClr val="tx1"/>
                </a:solidFill>
              </a:rPr>
              <a:t>Notes</a:t>
            </a:r>
          </a:p>
          <a:p>
            <a:pPr marL="179388" indent="-179388">
              <a:buFont typeface="Arial" pitchFamily="34" charset="0"/>
              <a:buChar char="•"/>
            </a:pPr>
            <a:r>
              <a:rPr lang="en-AU" dirty="0">
                <a:solidFill>
                  <a:schemeClr val="tx1"/>
                </a:solidFill>
              </a:rPr>
              <a:t> information should include </a:t>
            </a:r>
            <a:r>
              <a:rPr lang="en-US" dirty="0">
                <a:solidFill>
                  <a:schemeClr val="tx1"/>
                </a:solidFill>
              </a:rPr>
              <a:t>water, gas, electricity and internet services that are available in addition to whether furnishing is provided and what the weekly or fortnightly rent pricing is.</a:t>
            </a:r>
          </a:p>
          <a:p>
            <a:pPr marL="179388" indent="-179388">
              <a:buFont typeface="Arial" pitchFamily="34" charset="0"/>
              <a:buChar char="•"/>
            </a:pPr>
            <a:r>
              <a:rPr lang="en-US" dirty="0">
                <a:solidFill>
                  <a:schemeClr val="tx1"/>
                </a:solidFill>
              </a:rPr>
              <a:t>Small image or font-based icons could be used to represent some of this information. (fontawesome.io provides some good icons)</a:t>
            </a: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46553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be able to browse the site without login so that I can decide if the website fits my needs.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sz="2000" dirty="0">
                <a:solidFill>
                  <a:srgbClr val="000000"/>
                </a:solidFill>
                <a:latin typeface="Arial"/>
                <a:ea typeface="Arial"/>
                <a:cs typeface="Arial"/>
                <a:sym typeface="Arial"/>
              </a:rPr>
              <a:t>Acceptance Criteria:</a:t>
            </a:r>
            <a:endParaRPr lang="en-US" sz="2000" dirty="0">
              <a:solidFill>
                <a:schemeClr val="tx1"/>
              </a:solidFill>
            </a:endParaRPr>
          </a:p>
          <a:p>
            <a:pPr marL="179388" indent="-179388">
              <a:buFont typeface="Arial" pitchFamily="34" charset="0"/>
              <a:buChar char="•"/>
            </a:pPr>
            <a:r>
              <a:rPr lang="en-US" sz="2000" dirty="0">
                <a:solidFill>
                  <a:schemeClr val="tx1"/>
                </a:solidFill>
              </a:rPr>
              <a:t>users can browse without login, but if they want to further interact with the site they must first login or create an account.</a:t>
            </a:r>
          </a:p>
          <a:p>
            <a:pPr marL="179388" indent="-179388">
              <a:buFont typeface="Arial" pitchFamily="34" charset="0"/>
              <a:buChar char="•"/>
            </a:pPr>
            <a:r>
              <a:rPr lang="en-US" sz="2000" dirty="0">
                <a:solidFill>
                  <a:schemeClr val="tx1"/>
                </a:solidFill>
              </a:rPr>
              <a:t>When attempting to do an action that requires the user to login they will be redirected to where they can do so.</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restricted actions of users without accounts include; commenting on a product, requesting an inspection, applying or creating a listing and paying for a product or service among others.</a:t>
            </a:r>
          </a:p>
        </p:txBody>
      </p:sp>
    </p:spTree>
    <p:extLst>
      <p:ext uri="{BB962C8B-B14F-4D97-AF65-F5344CB8AC3E}">
        <p14:creationId xmlns:p14="http://schemas.microsoft.com/office/powerpoint/2010/main" val="323152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Story Title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As a prospective client I want to compare the assets of different properties so I can better determine which one is more suitable for my needs.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de" dirty="0">
                <a:solidFill>
                  <a:srgbClr val="000000"/>
                </a:solidFill>
                <a:latin typeface="Arial"/>
                <a:ea typeface="Arial"/>
                <a:cs typeface="Arial"/>
                <a:sym typeface="Arial"/>
              </a:rPr>
              <a:t>Acceptance Criteria:</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Implementation to display comparison of similar properties.</a:t>
            </a:r>
            <a:r>
              <a:rPr lang="en-AU" sz="2000" dirty="0">
                <a:solidFill>
                  <a:schemeClr val="tx1"/>
                </a:solidFill>
              </a:rPr>
              <a: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potential comparisons include: property prices, number of rooms, living area (m</a:t>
            </a:r>
            <a:r>
              <a:rPr lang="en-AU" sz="2000" baseline="30000" dirty="0">
                <a:solidFill>
                  <a:schemeClr val="tx1"/>
                </a:solidFill>
              </a:rPr>
              <a:t>3</a:t>
            </a:r>
            <a:r>
              <a:rPr lang="en-AU" sz="2000" dirty="0">
                <a:solidFill>
                  <a:schemeClr val="tx1"/>
                </a:solidFill>
              </a:rPr>
              <a:t>), included or offered services, and others.</a:t>
            </a:r>
          </a:p>
        </p:txBody>
      </p:sp>
    </p:spTree>
    <p:extLst>
      <p:ext uri="{BB962C8B-B14F-4D97-AF65-F5344CB8AC3E}">
        <p14:creationId xmlns:p14="http://schemas.microsoft.com/office/powerpoint/2010/main" val="69698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3005</TotalTime>
  <Words>1956</Words>
  <Application>Microsoft Office PowerPoint</Application>
  <PresentationFormat>A4 Paper (210x297 mm)</PresentationFormat>
  <Paragraphs>271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Cameron</cp:lastModifiedBy>
  <cp:revision>44</cp:revision>
  <dcterms:created xsi:type="dcterms:W3CDTF">2011-08-10T11:51:47Z</dcterms:created>
  <dcterms:modified xsi:type="dcterms:W3CDTF">2017-03-21T05:51:11Z</dcterms:modified>
</cp:coreProperties>
</file>