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8" r:id="rId6"/>
    <p:sldId id="269" r:id="rId7"/>
    <p:sldId id="270" r:id="rId8"/>
    <p:sldId id="272" r:id="rId9"/>
    <p:sldId id="260" r:id="rId10"/>
    <p:sldId id="261" r:id="rId11"/>
    <p:sldId id="262" r:id="rId12"/>
    <p:sldId id="263" r:id="rId13"/>
    <p:sldId id="264" r:id="rId14"/>
    <p:sldId id="265" r:id="rId15"/>
    <p:sldId id="266" r:id="rId16"/>
    <p:sldId id="267"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39D0EC-23D1-4636-9B3B-16E56C1B45EE}" type="datetimeFigureOut">
              <a:rPr lang="en-CA" smtClean="0"/>
              <a:t>2022-04-10</a:t>
            </a:fld>
            <a:endParaRPr lang="en-CA"/>
          </a:p>
        </p:txBody>
      </p:sp>
      <p:sp>
        <p:nvSpPr>
          <p:cNvPr id="5" name="Footer Placeholder 4"/>
          <p:cNvSpPr>
            <a:spLocks noGrp="1"/>
          </p:cNvSpPr>
          <p:nvPr>
            <p:ph type="ftr" sz="quarter" idx="11"/>
          </p:nvPr>
        </p:nvSpPr>
        <p:spPr>
          <a:xfrm>
            <a:off x="2416500" y="329307"/>
            <a:ext cx="4973915" cy="309201"/>
          </a:xfrm>
        </p:spPr>
        <p:txBody>
          <a:bodyPr/>
          <a:lstStyle/>
          <a:p>
            <a:endParaRPr lang="en-CA"/>
          </a:p>
        </p:txBody>
      </p:sp>
      <p:sp>
        <p:nvSpPr>
          <p:cNvPr id="6" name="Slide Number Placeholder 5"/>
          <p:cNvSpPr>
            <a:spLocks noGrp="1"/>
          </p:cNvSpPr>
          <p:nvPr>
            <p:ph type="sldNum" sz="quarter" idx="12"/>
          </p:nvPr>
        </p:nvSpPr>
        <p:spPr>
          <a:xfrm>
            <a:off x="1437664" y="798973"/>
            <a:ext cx="811019" cy="503578"/>
          </a:xfrm>
        </p:spPr>
        <p:txBody>
          <a:bodyPr/>
          <a:lstStyle/>
          <a:p>
            <a:fld id="{263BD107-53D1-4F31-8703-82CFE15E7762}" type="slidenum">
              <a:rPr lang="en-CA" smtClean="0"/>
              <a:t>‹#›</a:t>
            </a:fld>
            <a:endParaRPr lang="en-C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742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39D0EC-23D1-4636-9B3B-16E56C1B45EE}" type="datetimeFigureOut">
              <a:rPr lang="en-CA" smtClean="0"/>
              <a:t>2022-04-10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3BD107-53D1-4F31-8703-82CFE15E7762}" type="slidenum">
              <a:rPr lang="en-CA" smtClean="0"/>
              <a:t>‹#›</a:t>
            </a:fld>
            <a:endParaRPr lang="en-C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4184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39D0EC-23D1-4636-9B3B-16E56C1B45EE}" type="datetimeFigureOut">
              <a:rPr lang="en-CA" smtClean="0"/>
              <a:t>2022-04-10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3BD107-53D1-4F31-8703-82CFE15E7762}" type="slidenum">
              <a:rPr lang="en-CA" smtClean="0"/>
              <a:t>‹#›</a:t>
            </a:fld>
            <a:endParaRPr lang="en-C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988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39D0EC-23D1-4636-9B3B-16E56C1B45EE}" type="datetimeFigureOut">
              <a:rPr lang="en-CA" smtClean="0"/>
              <a:t>2022-04-10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3BD107-53D1-4F31-8703-82CFE15E7762}" type="slidenum">
              <a:rPr lang="en-CA" smtClean="0"/>
              <a:t>‹#›</a:t>
            </a:fld>
            <a:endParaRPr lang="en-C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173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39D0EC-23D1-4636-9B3B-16E56C1B45EE}" type="datetimeFigureOut">
              <a:rPr lang="en-CA" smtClean="0"/>
              <a:t>2022-04-10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3BD107-53D1-4F31-8703-82CFE15E7762}" type="slidenum">
              <a:rPr lang="en-CA" smtClean="0"/>
              <a:t>‹#›</a:t>
            </a:fld>
            <a:endParaRPr lang="en-C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941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39D0EC-23D1-4636-9B3B-16E56C1B45EE}" type="datetimeFigureOut">
              <a:rPr lang="en-CA" smtClean="0"/>
              <a:t>2022-04-10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63BD107-53D1-4F31-8703-82CFE15E7762}" type="slidenum">
              <a:rPr lang="en-CA" smtClean="0"/>
              <a:t>‹#›</a:t>
            </a:fld>
            <a:endParaRPr lang="en-C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1386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39D0EC-23D1-4636-9B3B-16E56C1B45EE}" type="datetimeFigureOut">
              <a:rPr lang="en-CA" smtClean="0"/>
              <a:t>2022-04-10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63BD107-53D1-4F31-8703-82CFE15E7762}" type="slidenum">
              <a:rPr lang="en-CA" smtClean="0"/>
              <a:t>‹#›</a:t>
            </a:fld>
            <a:endParaRPr lang="en-C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610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39D0EC-23D1-4636-9B3B-16E56C1B45EE}" type="datetimeFigureOut">
              <a:rPr lang="en-CA" smtClean="0"/>
              <a:t>2022-04-10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63BD107-53D1-4F31-8703-82CFE15E7762}" type="slidenum">
              <a:rPr lang="en-CA" smtClean="0"/>
              <a:t>‹#›</a:t>
            </a:fld>
            <a:endParaRPr lang="en-C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6189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9D0EC-23D1-4636-9B3B-16E56C1B45EE}" type="datetimeFigureOut">
              <a:rPr lang="en-CA" smtClean="0"/>
              <a:t>2022-04-10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63BD107-53D1-4F31-8703-82CFE15E7762}" type="slidenum">
              <a:rPr lang="en-CA" smtClean="0"/>
              <a:t>‹#›</a:t>
            </a:fld>
            <a:endParaRPr lang="en-CA"/>
          </a:p>
        </p:txBody>
      </p:sp>
    </p:spTree>
    <p:extLst>
      <p:ext uri="{BB962C8B-B14F-4D97-AF65-F5344CB8AC3E}">
        <p14:creationId xmlns:p14="http://schemas.microsoft.com/office/powerpoint/2010/main" val="2566510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39D0EC-23D1-4636-9B3B-16E56C1B45EE}" type="datetimeFigureOut">
              <a:rPr lang="en-CA" smtClean="0"/>
              <a:t>2022-04-10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63BD107-53D1-4F31-8703-82CFE15E7762}" type="slidenum">
              <a:rPr lang="en-CA" smtClean="0"/>
              <a:t>‹#›</a:t>
            </a:fld>
            <a:endParaRPr lang="en-C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4178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239D0EC-23D1-4636-9B3B-16E56C1B45EE}" type="datetimeFigureOut">
              <a:rPr lang="en-CA" smtClean="0"/>
              <a:t>2022-04-10</a:t>
            </a:fld>
            <a:endParaRPr lang="en-CA"/>
          </a:p>
        </p:txBody>
      </p:sp>
      <p:sp>
        <p:nvSpPr>
          <p:cNvPr id="6" name="Footer Placeholder 5"/>
          <p:cNvSpPr>
            <a:spLocks noGrp="1"/>
          </p:cNvSpPr>
          <p:nvPr>
            <p:ph type="ftr" sz="quarter" idx="11"/>
          </p:nvPr>
        </p:nvSpPr>
        <p:spPr>
          <a:xfrm>
            <a:off x="1447382" y="318640"/>
            <a:ext cx="5541004" cy="320931"/>
          </a:xfrm>
        </p:spPr>
        <p:txBody>
          <a:bodyPr/>
          <a:lstStyle/>
          <a:p>
            <a:endParaRPr lang="en-CA"/>
          </a:p>
        </p:txBody>
      </p:sp>
      <p:sp>
        <p:nvSpPr>
          <p:cNvPr id="7" name="Slide Number Placeholder 6"/>
          <p:cNvSpPr>
            <a:spLocks noGrp="1"/>
          </p:cNvSpPr>
          <p:nvPr>
            <p:ph type="sldNum" sz="quarter" idx="12"/>
          </p:nvPr>
        </p:nvSpPr>
        <p:spPr/>
        <p:txBody>
          <a:bodyPr/>
          <a:lstStyle/>
          <a:p>
            <a:fld id="{263BD107-53D1-4F31-8703-82CFE15E7762}" type="slidenum">
              <a:rPr lang="en-CA" smtClean="0"/>
              <a:t>‹#›</a:t>
            </a:fld>
            <a:endParaRPr lang="en-C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580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239D0EC-23D1-4636-9B3B-16E56C1B45EE}" type="datetimeFigureOut">
              <a:rPr lang="en-CA" smtClean="0"/>
              <a:t>2022-04-10</a:t>
            </a:fld>
            <a:endParaRPr lang="en-C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63BD107-53D1-4F31-8703-82CFE15E7762}" type="slidenum">
              <a:rPr lang="en-CA" smtClean="0"/>
              <a:t>‹#›</a:t>
            </a:fld>
            <a:endParaRPr lang="en-C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882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AC4E6-85B4-424E-85F6-87C4C357322C}"/>
              </a:ext>
            </a:extLst>
          </p:cNvPr>
          <p:cNvSpPr>
            <a:spLocks noGrp="1"/>
          </p:cNvSpPr>
          <p:nvPr>
            <p:ph type="ctrTitle"/>
          </p:nvPr>
        </p:nvSpPr>
        <p:spPr/>
        <p:txBody>
          <a:bodyPr>
            <a:normAutofit fontScale="90000"/>
          </a:bodyPr>
          <a:lstStyle/>
          <a:p>
            <a:r>
              <a:rPr lang="en-CA" b="1" dirty="0">
                <a:latin typeface="Times New Roman" panose="02020603050405020304" pitchFamily="18" charset="0"/>
                <a:cs typeface="Times New Roman" panose="02020603050405020304" pitchFamily="18" charset="0"/>
              </a:rPr>
              <a:t>INFORMATION ENCODING STANDARDS</a:t>
            </a:r>
          </a:p>
        </p:txBody>
      </p:sp>
      <p:sp>
        <p:nvSpPr>
          <p:cNvPr id="3" name="Subtitle 2">
            <a:extLst>
              <a:ext uri="{FF2B5EF4-FFF2-40B4-BE49-F238E27FC236}">
                <a16:creationId xmlns:a16="http://schemas.microsoft.com/office/drawing/2014/main" id="{6C963091-9C1F-4B0D-8910-D93F14BD1B75}"/>
              </a:ext>
            </a:extLst>
          </p:cNvPr>
          <p:cNvSpPr>
            <a:spLocks noGrp="1"/>
          </p:cNvSpPr>
          <p:nvPr>
            <p:ph type="subTitle" idx="1"/>
          </p:nvPr>
        </p:nvSpPr>
        <p:spPr/>
        <p:txBody>
          <a:bodyPr>
            <a:normAutofit/>
          </a:bodyPr>
          <a:lstStyle/>
          <a:p>
            <a:r>
              <a:rPr lang="en-CA" sz="4400" dirty="0">
                <a:latin typeface="Times New Roman" panose="02020603050405020304" pitchFamily="18" charset="0"/>
                <a:cs typeface="Times New Roman" panose="02020603050405020304" pitchFamily="18" charset="0"/>
              </a:rPr>
              <a:t>FINAL PROJECT</a:t>
            </a:r>
          </a:p>
        </p:txBody>
      </p:sp>
    </p:spTree>
    <p:extLst>
      <p:ext uri="{BB962C8B-B14F-4D97-AF65-F5344CB8AC3E}">
        <p14:creationId xmlns:p14="http://schemas.microsoft.com/office/powerpoint/2010/main" val="2346642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69352F-EA99-47DB-8DD6-424245F53205}"/>
              </a:ext>
            </a:extLst>
          </p:cNvPr>
          <p:cNvSpPr>
            <a:spLocks noGrp="1"/>
          </p:cNvSpPr>
          <p:nvPr>
            <p:ph idx="1"/>
          </p:nvPr>
        </p:nvSpPr>
        <p:spPr/>
        <p:txBody>
          <a:bodyPr/>
          <a:lstStyle/>
          <a:p>
            <a:pPr>
              <a:buFont typeface="Wingdings" panose="05000000000000000000" pitchFamily="2" charset="2"/>
              <a:buChar char="Ø"/>
            </a:pPr>
            <a:r>
              <a:rPr lang="en-CA" sz="1800" dirty="0">
                <a:effectLst/>
                <a:latin typeface="Calibri" panose="020F0502020204030204" pitchFamily="34" charset="0"/>
                <a:ea typeface="Calibri" panose="020F0502020204030204" pitchFamily="34" charset="0"/>
                <a:cs typeface="Times New Roman" panose="02020603050405020304" pitchFamily="18" charset="0"/>
              </a:rPr>
              <a:t>What security protocol is best for transferring personal files?</a:t>
            </a:r>
          </a:p>
          <a:p>
            <a:pPr algn="just"/>
            <a:r>
              <a:rPr lang="en-CA" sz="1800" dirty="0">
                <a:solidFill>
                  <a:srgbClr val="2E353F"/>
                </a:solidFill>
                <a:effectLst/>
                <a:latin typeface="Calibri" panose="020F0502020204030204" pitchFamily="34" charset="0"/>
                <a:ea typeface="Calibri" panose="020F0502020204030204" pitchFamily="34" charset="0"/>
                <a:cs typeface="Calibri" panose="020F0502020204030204" pitchFamily="34" charset="0"/>
              </a:rPr>
              <a:t>HTTPS is a secure file transfer protocol that is used to send sensitive data from a user to a   website. Any transfers requiring a password should only be sent using the HTTPS protocol. It secures data integrity and privacy by encrypting a website's inbound traffic and introducing an encryption layer via TLS.</a:t>
            </a:r>
            <a:r>
              <a:rPr lang="en-CA"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CA" sz="1800" dirty="0">
                <a:solidFill>
                  <a:srgbClr val="2E353F"/>
                </a:solidFill>
                <a:effectLst/>
                <a:latin typeface="Calibri" panose="020F0502020204030204" pitchFamily="34" charset="0"/>
                <a:ea typeface="Calibri" panose="020F0502020204030204" pitchFamily="34" charset="0"/>
                <a:cs typeface="Calibri" panose="020F0502020204030204" pitchFamily="34" charset="0"/>
              </a:rPr>
              <a:t>It protects a web visitor’s identity and secures account details, payments, and other transactions involving sensitive details. When it comes to file transfers, this protocol allows users to upload data from business partners or consumers using a simple but secure interface.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sz="18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5816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CAC817-6B23-4D88-9C95-CFD0A7C7B309}"/>
              </a:ext>
            </a:extLst>
          </p:cNvPr>
          <p:cNvSpPr>
            <a:spLocks noGrp="1"/>
          </p:cNvSpPr>
          <p:nvPr>
            <p:ph idx="1"/>
          </p:nvPr>
        </p:nvSpPr>
        <p:spPr/>
        <p:txBody>
          <a:bodyPr/>
          <a:lstStyle/>
          <a:p>
            <a:pPr>
              <a:buFont typeface="Wingdings" panose="05000000000000000000" pitchFamily="2" charset="2"/>
              <a:buChar char="Ø"/>
            </a:pPr>
            <a:r>
              <a:rPr lang="en-CA" sz="1800" dirty="0">
                <a:effectLst/>
                <a:latin typeface="Calibri" panose="020F0502020204030204" pitchFamily="34" charset="0"/>
                <a:ea typeface="Calibri" panose="020F0502020204030204" pitchFamily="34" charset="0"/>
                <a:cs typeface="Times New Roman" panose="02020603050405020304" pitchFamily="18" charset="0"/>
              </a:rPr>
              <a:t>Can we encode and encrypt images?</a:t>
            </a:r>
          </a:p>
          <a:p>
            <a:pPr algn="just"/>
            <a:r>
              <a:rPr lang="en-CA" sz="1800" dirty="0">
                <a:solidFill>
                  <a:srgbClr val="16192B"/>
                </a:solidFill>
                <a:effectLst/>
                <a:latin typeface="Calibri" panose="020F0502020204030204" pitchFamily="34" charset="0"/>
                <a:ea typeface="Calibri" panose="020F0502020204030204" pitchFamily="34" charset="0"/>
                <a:cs typeface="Calibri" panose="020F0502020204030204" pitchFamily="34" charset="0"/>
              </a:rPr>
              <a:t>Software can encrypt a picture in the same way it can encrypt words. Encryption software modifies the values of the numbers in a predictable way by performing a series of mathematical operations on the binary data that makes up an image. We need a software key to decrypt the encryption code, which is generated by the same software that scrambles the image. The encrypted image and the key are provided to the receiver separately to reduce the chances of both being intercepted by a hacker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4002063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4ACF2B-C287-49AD-8F5D-C72341A5F0A8}"/>
              </a:ext>
            </a:extLst>
          </p:cNvPr>
          <p:cNvSpPr>
            <a:spLocks noGrp="1"/>
          </p:cNvSpPr>
          <p:nvPr>
            <p:ph idx="1"/>
          </p:nvPr>
        </p:nvSpPr>
        <p:spPr/>
        <p:txBody>
          <a:bodyPr>
            <a:normAutofit/>
          </a:bodyPr>
          <a:lstStyle/>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Our database cannot be moved from the site and we need to be able to access it externally using a secure API. Can you explain the architecture of a secure API?</a:t>
            </a:r>
          </a:p>
          <a:p>
            <a:pPr algn="just"/>
            <a:r>
              <a:rPr lang="en-US" sz="1800" b="0" i="0" dirty="0">
                <a:solidFill>
                  <a:srgbClr val="000000"/>
                </a:solidFill>
                <a:effectLst/>
                <a:latin typeface="Calibri" panose="020F0502020204030204" pitchFamily="34" charset="0"/>
                <a:cs typeface="Calibri" panose="020F0502020204030204" pitchFamily="34" charset="0"/>
              </a:rPr>
              <a:t>The architecture of a secure API is the technical framework of a developing software interface that exposes application functionality and backend data for use in external applications. It entails components for traffic control, data access, external interfacing, and runtime execution of business logic. API Gateways are also a necessary component of a secure API architecture, since it works as a server focused on traffic control. It also detects attacks that may expose your APIs to risks.</a:t>
            </a:r>
            <a:endParaRPr lang="en-US" sz="1800" dirty="0">
              <a:latin typeface="Calibri" panose="020F0502020204030204" pitchFamily="34" charset="0"/>
              <a:cs typeface="Calibri" panose="020F0502020204030204" pitchFamily="34" charset="0"/>
            </a:endParaRPr>
          </a:p>
          <a:p>
            <a:pPr marL="0" indent="0">
              <a:buNone/>
            </a:pPr>
            <a:endParaRPr lang="en-CA"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3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0227CD-1DF8-4D1C-A82A-5788E95512C2}"/>
              </a:ext>
            </a:extLst>
          </p:cNvPr>
          <p:cNvSpPr>
            <a:spLocks noGrp="1"/>
          </p:cNvSpPr>
          <p:nvPr>
            <p:ph idx="1"/>
          </p:nvPr>
        </p:nvSpPr>
        <p:spPr/>
        <p:txBody>
          <a:bodyPr>
            <a:normAutofit/>
          </a:bodyPr>
          <a:lstStyle/>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Can you recommend a secure framework for coding an API?</a:t>
            </a:r>
          </a:p>
          <a:p>
            <a:pPr algn="just"/>
            <a:r>
              <a:rPr lang="en-US" sz="1800" b="0" i="0" dirty="0">
                <a:solidFill>
                  <a:srgbClr val="000000"/>
                </a:solidFill>
                <a:effectLst/>
                <a:latin typeface="Calibri" panose="020F0502020204030204" pitchFamily="34" charset="0"/>
                <a:cs typeface="Calibri" panose="020F0502020204030204" pitchFamily="34" charset="0"/>
              </a:rPr>
              <a:t>There are many good and popular frameworks that could be used in the coding of an API, however, after extensive research, my group has come to an agreement that the most secure is ASP .NET Core. This is because, security feature like Authorization and Authentication are built into the framework. The built-in authorization libraries provide the ability to deny access based on attributes and roles defined for users. It also has a Data Protection API which gives developers a perfect abstraction to encrypt data at rest. The only downside to this very secure framework is that JSON parsing libraries, written by third parties are many at times vulnerable to insecure JSON deserialization attacks.</a:t>
            </a:r>
          </a:p>
          <a:p>
            <a:pPr marL="0" indent="0">
              <a:buNone/>
            </a:pPr>
            <a:endParaRPr lang="en-CA"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365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2B792C-5406-4A04-8DD6-54FC4729D754}"/>
              </a:ext>
            </a:extLst>
          </p:cNvPr>
          <p:cNvSpPr>
            <a:spLocks noGrp="1"/>
          </p:cNvSpPr>
          <p:nvPr>
            <p:ph idx="1"/>
          </p:nvPr>
        </p:nvSpPr>
        <p:spPr/>
        <p:txBody>
          <a:bodyPr>
            <a:normAutofit/>
          </a:bodyPr>
          <a:lstStyle/>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What data interchange format should we use while transferring data between locations?</a:t>
            </a:r>
          </a:p>
          <a:p>
            <a:pPr algn="just"/>
            <a:r>
              <a:rPr lang="en-CA"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CA" sz="1800" dirty="0">
                <a:solidFill>
                  <a:srgbClr val="16192B"/>
                </a:solidFill>
                <a:effectLst/>
                <a:latin typeface="Calibri" panose="020F0502020204030204" pitchFamily="34" charset="0"/>
                <a:ea typeface="Calibri" panose="020F0502020204030204" pitchFamily="34" charset="0"/>
                <a:cs typeface="Calibri" panose="020F0502020204030204" pitchFamily="34" charset="0"/>
              </a:rPr>
              <a:t>JSON is the de facto standard for exchanging data between web servers and browsers. </a:t>
            </a:r>
            <a:r>
              <a:rPr lang="en-CA" sz="1800" dirty="0">
                <a:solidFill>
                  <a:srgbClr val="363B40"/>
                </a:solidFill>
                <a:effectLst/>
                <a:latin typeface="Calibri" panose="020F0502020204030204" pitchFamily="34" charset="0"/>
                <a:ea typeface="Calibri" panose="020F0502020204030204" pitchFamily="34" charset="0"/>
                <a:cs typeface="Calibri" panose="020F0502020204030204" pitchFamily="34" charset="0"/>
              </a:rPr>
              <a:t>Its simple design and flexibility make it easy to read and understand and easy to manipulate in the programming language of our choice. </a:t>
            </a:r>
            <a:r>
              <a:rPr lang="en-CA" sz="1800" dirty="0">
                <a:solidFill>
                  <a:srgbClr val="4E4242"/>
                </a:solidFill>
                <a:effectLst/>
                <a:latin typeface="Calibri" panose="020F0502020204030204" pitchFamily="34" charset="0"/>
                <a:ea typeface="Calibri" panose="020F0502020204030204" pitchFamily="34" charset="0"/>
                <a:cs typeface="Calibri" panose="020F0502020204030204" pitchFamily="34" charset="0"/>
              </a:rPr>
              <a:t>The lack of a strict schema enables flexibility of the format, but that flexibility sometimes makes it difficult to ensure that we are reading and writing JSON properly.</a:t>
            </a:r>
            <a:endParaRPr lang="en-CA"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3856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DF5AF-0800-4322-92B3-5F1D5BCE2BBF}"/>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How should we store our data in our many locations? </a:t>
            </a:r>
          </a:p>
          <a:p>
            <a:pPr algn="just">
              <a:lnSpc>
                <a:spcPct val="107000"/>
              </a:lnSpc>
              <a:spcAft>
                <a:spcPts val="800"/>
              </a:spcAft>
            </a:pPr>
            <a:r>
              <a:rPr lang="en-CA"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Cloud Storage </a:t>
            </a:r>
            <a:endParaRPr lang="en-CA"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This digital storage option is very popular due to its various advantages. Cloud storage has removed the need to keep files on computers by offering an organized way to find, share, and control information. Data is not actively mined like social media storage nor is it lost or damaged. There is immediate synching and access from any device for greater convenience. Some even features revision history so we can return to an older version of a digital file. </a:t>
            </a:r>
          </a:p>
          <a:p>
            <a:pPr algn="just">
              <a:lnSpc>
                <a:spcPct val="107000"/>
              </a:lnSpc>
              <a:spcAft>
                <a:spcPts val="800"/>
              </a:spcAft>
            </a:pPr>
            <a:r>
              <a:rPr lang="en-CA"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Cold Storage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CA" sz="1800" dirty="0">
                <a:solidFill>
                  <a:srgbClr val="252525"/>
                </a:solidFill>
                <a:effectLst/>
                <a:latin typeface="Calibri" panose="020F0502020204030204" pitchFamily="34" charset="0"/>
                <a:ea typeface="Calibri" panose="020F0502020204030204" pitchFamily="34" charset="0"/>
                <a:cs typeface="Calibri" panose="020F0502020204030204" pitchFamily="34" charset="0"/>
              </a:rPr>
              <a:t>Cold Storage is one of the cost-effective ways to store large files in a relatively secure way. This includes separate drives, such as flash and thumb drives, and SD cards. </a:t>
            </a:r>
            <a:r>
              <a:rPr lang="en-CA" sz="1800" dirty="0">
                <a:solidFill>
                  <a:srgbClr val="16192B"/>
                </a:solidFill>
                <a:effectLst/>
                <a:latin typeface="Calibri" panose="020F0502020204030204" pitchFamily="34" charset="0"/>
                <a:ea typeface="Calibri" panose="020F0502020204030204" pitchFamily="34" charset="0"/>
                <a:cs typeface="Calibri" panose="020F0502020204030204" pitchFamily="34" charset="0"/>
              </a:rPr>
              <a:t>Once plugged into a desktop or laptop device, the files can be categorized so that information can be readily found and shared.</a:t>
            </a:r>
            <a:r>
              <a:rPr lang="en-CA" sz="1800" dirty="0">
                <a:solidFill>
                  <a:srgbClr val="16192B"/>
                </a:solidFill>
                <a:effectLst/>
                <a:latin typeface="Helvetica" panose="020B0604020202020204" pitchFamily="34" charset="0"/>
                <a:ea typeface="Calibri" panose="020F0502020204030204" pitchFamily="34" charset="0"/>
                <a:cs typeface="Times New Roman" panose="02020603050405020304" pitchFamily="18" charset="0"/>
              </a:rPr>
              <a:t> </a:t>
            </a:r>
            <a:r>
              <a:rPr lang="en-CA" sz="1800" dirty="0">
                <a:solidFill>
                  <a:srgbClr val="16192B"/>
                </a:solidFill>
                <a:effectLst/>
                <a:latin typeface="Calibri" panose="020F0502020204030204" pitchFamily="34" charset="0"/>
                <a:ea typeface="Calibri" panose="020F0502020204030204" pitchFamily="34" charset="0"/>
                <a:cs typeface="Calibri" panose="020F0502020204030204" pitchFamily="34" charset="0"/>
              </a:rPr>
              <a:t>But the main disadvantage of this type is data can be easily lost or damaged. Also, external drives often need maintenance after a few years and if corrupted, they need to migrate all that information to a new device.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CA"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2910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2F226-61CE-481F-91C3-CF78519267CC}"/>
              </a:ext>
            </a:extLst>
          </p:cNvPr>
          <p:cNvSpPr>
            <a:spLocks noGrp="1"/>
          </p:cNvSpPr>
          <p:nvPr>
            <p:ph idx="1"/>
          </p:nvPr>
        </p:nvSpPr>
        <p:spPr/>
        <p:txBody>
          <a:bodyPr>
            <a:normAutofit/>
          </a:bodyPr>
          <a:lstStyle/>
          <a:p>
            <a:pPr>
              <a:buFont typeface="Wingdings" panose="05000000000000000000" pitchFamily="2" charset="2"/>
              <a:buChar char="Ø"/>
            </a:pPr>
            <a:r>
              <a:rPr lang="en-CA"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are the ethical concerns related to the transmission of personal data?</a:t>
            </a:r>
          </a:p>
          <a:p>
            <a:pPr lvl="1" algn="just"/>
            <a:r>
              <a:rPr lang="en-US" sz="1600" b="0" i="0" dirty="0">
                <a:solidFill>
                  <a:srgbClr val="000000"/>
                </a:solidFill>
                <a:effectLst/>
                <a:latin typeface="Calibri" panose="020F0502020204030204" pitchFamily="34" charset="0"/>
                <a:cs typeface="Calibri" panose="020F0502020204030204" pitchFamily="34" charset="0"/>
              </a:rPr>
              <a:t>Unauthorized access to personal data</a:t>
            </a:r>
          </a:p>
          <a:p>
            <a:pPr lvl="1" algn="just"/>
            <a:r>
              <a:rPr lang="en-US" sz="1600" b="0" i="0" dirty="0">
                <a:solidFill>
                  <a:srgbClr val="000000"/>
                </a:solidFill>
                <a:effectLst/>
                <a:latin typeface="Calibri" panose="020F0502020204030204" pitchFamily="34" charset="0"/>
                <a:cs typeface="Calibri" panose="020F0502020204030204" pitchFamily="34" charset="0"/>
              </a:rPr>
              <a:t>Use of personal data inappropriately</a:t>
            </a:r>
          </a:p>
          <a:p>
            <a:pPr lvl="1" algn="just"/>
            <a:r>
              <a:rPr lang="en-US" sz="1600" b="0" i="0" dirty="0">
                <a:solidFill>
                  <a:srgbClr val="000000"/>
                </a:solidFill>
                <a:effectLst/>
                <a:latin typeface="Calibri" panose="020F0502020204030204" pitchFamily="34" charset="0"/>
                <a:cs typeface="Calibri" panose="020F0502020204030204" pitchFamily="34" charset="0"/>
              </a:rPr>
              <a:t>Unauthorized transmission of personal data</a:t>
            </a:r>
          </a:p>
          <a:p>
            <a:pPr lvl="1" algn="just"/>
            <a:r>
              <a:rPr lang="en-US" sz="1600" b="0" i="0" dirty="0">
                <a:solidFill>
                  <a:srgbClr val="000000"/>
                </a:solidFill>
                <a:effectLst/>
                <a:latin typeface="Calibri" panose="020F0502020204030204" pitchFamily="34" charset="0"/>
                <a:cs typeface="Calibri" panose="020F0502020204030204" pitchFamily="34" charset="0"/>
              </a:rPr>
              <a:t>Violation of privacy, intellectual property, and other interests.</a:t>
            </a:r>
          </a:p>
          <a:p>
            <a:pPr marL="0" indent="0" algn="just">
              <a:buNone/>
            </a:pPr>
            <a:r>
              <a:rPr lang="en-US" sz="1600" b="0" i="0" dirty="0">
                <a:solidFill>
                  <a:srgbClr val="000000"/>
                </a:solidFill>
                <a:effectLst/>
                <a:latin typeface="Calibri" panose="020F0502020204030204" pitchFamily="34" charset="0"/>
                <a:cs typeface="Calibri" panose="020F0502020204030204" pitchFamily="34" charset="0"/>
              </a:rPr>
              <a:t>Aside from the above mentioned, there are a lot more ethical issues that may arise when transmitting personal   data. To prevent this, use of secure file transmission systems like Secure File Transfer Protocol (SFTP) helps to secure your data. With SFTP, your data is encrypted using a secure shell, and both the receiver of the data, and the server that transmits the data are authenticated, to make sure that the data is sent securely. SFTP is a connection-oriented protocol, and thus uses (Transmission Control Protocol) TCP, which guarantees file transfer.</a:t>
            </a:r>
          </a:p>
          <a:p>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3011890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70E1-2C75-4F17-873E-633C9F57230C}"/>
              </a:ext>
            </a:extLst>
          </p:cNvPr>
          <p:cNvSpPr>
            <a:spLocks noGrp="1"/>
          </p:cNvSpPr>
          <p:nvPr>
            <p:ph type="title"/>
          </p:nvPr>
        </p:nvSpPr>
        <p:spPr/>
        <p:txBody>
          <a:bodyPr/>
          <a:lstStyle/>
          <a:p>
            <a:r>
              <a:rPr lang="en-CA" dirty="0"/>
              <a:t>                          </a:t>
            </a:r>
            <a:r>
              <a:rPr lang="en-CA" sz="4000" b="1" dirty="0"/>
              <a:t>THANK YOU</a:t>
            </a:r>
          </a:p>
        </p:txBody>
      </p:sp>
    </p:spTree>
    <p:extLst>
      <p:ext uri="{BB962C8B-B14F-4D97-AF65-F5344CB8AC3E}">
        <p14:creationId xmlns:p14="http://schemas.microsoft.com/office/powerpoint/2010/main" val="282638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7FBB-FD76-41CC-BF64-E3A20DA3F0C6}"/>
              </a:ext>
            </a:extLst>
          </p:cNvPr>
          <p:cNvSpPr>
            <a:spLocks noGrp="1"/>
          </p:cNvSpPr>
          <p:nvPr>
            <p:ph type="title"/>
          </p:nvPr>
        </p:nvSpPr>
        <p:spPr/>
        <p:txBody>
          <a:bodyPr>
            <a:normAutofit/>
          </a:bodyPr>
          <a:lstStyle/>
          <a:p>
            <a:pPr algn="ctr"/>
            <a:r>
              <a:rPr lang="en-CA" sz="4400" dirty="0">
                <a:latin typeface="Times New Roman" panose="02020603050405020304" pitchFamily="18" charset="0"/>
                <a:cs typeface="Times New Roman" panose="02020603050405020304" pitchFamily="18" charset="0"/>
              </a:rPr>
              <a:t>PROJECT SUMMARY</a:t>
            </a:r>
          </a:p>
        </p:txBody>
      </p:sp>
      <p:sp>
        <p:nvSpPr>
          <p:cNvPr id="3" name="Content Placeholder 2">
            <a:extLst>
              <a:ext uri="{FF2B5EF4-FFF2-40B4-BE49-F238E27FC236}">
                <a16:creationId xmlns:a16="http://schemas.microsoft.com/office/drawing/2014/main" id="{B3CB0ED8-D2E3-494D-9D31-253C5FF08831}"/>
              </a:ext>
            </a:extLst>
          </p:cNvPr>
          <p:cNvSpPr>
            <a:spLocks noGrp="1"/>
          </p:cNvSpPr>
          <p:nvPr>
            <p:ph idx="1"/>
          </p:nvPr>
        </p:nvSpPr>
        <p:spPr>
          <a:xfrm>
            <a:off x="1451579" y="2015732"/>
            <a:ext cx="9603275" cy="4037749"/>
          </a:xfrm>
        </p:spPr>
        <p:txBody>
          <a:bodyPr>
            <a:normAutofit/>
          </a:bodyPr>
          <a:lstStyle/>
          <a:p>
            <a:pPr algn="just"/>
            <a:r>
              <a:rPr lang="en-CA" sz="1800" dirty="0">
                <a:latin typeface="Calibri" panose="020F0502020204030204" pitchFamily="34" charset="0"/>
                <a:cs typeface="Calibri" panose="020F0502020204030204" pitchFamily="34" charset="0"/>
              </a:rPr>
              <a:t>The main aim of our project is to create an ASP.NET Core web app with user data protected by authorization. </a:t>
            </a:r>
          </a:p>
          <a:p>
            <a:pPr algn="just"/>
            <a:r>
              <a:rPr lang="en-US" sz="1800" b="0" i="0" dirty="0">
                <a:solidFill>
                  <a:srgbClr val="242424"/>
                </a:solidFill>
                <a:effectLst/>
                <a:latin typeface="Calibri" panose="020F0502020204030204" pitchFamily="34" charset="0"/>
                <a:cs typeface="Calibri" panose="020F0502020204030204" pitchFamily="34" charset="0"/>
              </a:rPr>
              <a:t>The first part was about creating a web app that shows how contacts can be managed between 3 different classes of users – Registered users, Managers and Administrators.</a:t>
            </a:r>
          </a:p>
          <a:p>
            <a:pPr lvl="1" algn="just">
              <a:buFont typeface="Wingdings" panose="05000000000000000000" pitchFamily="2" charset="2"/>
              <a:buChar char="v"/>
            </a:pPr>
            <a:r>
              <a:rPr lang="en-US" dirty="0">
                <a:solidFill>
                  <a:srgbClr val="242424"/>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Registered users can view all the approved data and can edit/delete their own data.</a:t>
            </a:r>
          </a:p>
          <a:p>
            <a:pPr lvl="1" algn="just">
              <a:buFont typeface="Wingdings" panose="05000000000000000000" pitchFamily="2" charset="2"/>
              <a:buChar char="v"/>
            </a:pPr>
            <a:r>
              <a:rPr lang="en-US" dirty="0">
                <a:latin typeface="Calibri" panose="020F0502020204030204" pitchFamily="34" charset="0"/>
                <a:cs typeface="Calibri" panose="020F0502020204030204" pitchFamily="34" charset="0"/>
              </a:rPr>
              <a:t>     Managers can approve or reject contact data. Only approved contacts are visible to                          users.</a:t>
            </a:r>
          </a:p>
          <a:p>
            <a:pPr lvl="1" algn="just">
              <a:buFont typeface="Wingdings" panose="05000000000000000000" pitchFamily="2" charset="2"/>
              <a:buChar char="v"/>
            </a:pPr>
            <a:r>
              <a:rPr lang="en-US" dirty="0">
                <a:latin typeface="Calibri" panose="020F0502020204030204" pitchFamily="34" charset="0"/>
                <a:cs typeface="Calibri" panose="020F0502020204030204" pitchFamily="34" charset="0"/>
              </a:rPr>
              <a:t>     Administrators can approve/reject and edit/delete any data.</a:t>
            </a:r>
            <a:r>
              <a:rPr lang="en-US" dirty="0">
                <a:solidFill>
                  <a:srgbClr val="242424"/>
                </a:solidFill>
                <a:latin typeface="Calibri" panose="020F0502020204030204" pitchFamily="34" charset="0"/>
                <a:cs typeface="Calibri" panose="020F0502020204030204" pitchFamily="34" charset="0"/>
              </a:rPr>
              <a:t> </a:t>
            </a:r>
          </a:p>
          <a:p>
            <a:pPr algn="just"/>
            <a:r>
              <a:rPr lang="en-CA" sz="1800" dirty="0">
                <a:latin typeface="Calibri" panose="020F0502020204030204" pitchFamily="34" charset="0"/>
                <a:cs typeface="Calibri" panose="020F0502020204030204" pitchFamily="34" charset="0"/>
              </a:rPr>
              <a:t>The second part of our project is answering questions related to Security Technologies recommendations as upcoming engineers</a:t>
            </a:r>
            <a:r>
              <a:rPr lang="en-CA" dirty="0"/>
              <a:t>.</a:t>
            </a:r>
          </a:p>
        </p:txBody>
      </p:sp>
    </p:spTree>
    <p:extLst>
      <p:ext uri="{BB962C8B-B14F-4D97-AF65-F5344CB8AC3E}">
        <p14:creationId xmlns:p14="http://schemas.microsoft.com/office/powerpoint/2010/main" val="316850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1D9CF-E436-41EA-9D54-2196A7EE0F22}"/>
              </a:ext>
            </a:extLst>
          </p:cNvPr>
          <p:cNvSpPr>
            <a:spLocks noGrp="1"/>
          </p:cNvSpPr>
          <p:nvPr>
            <p:ph type="title"/>
          </p:nvPr>
        </p:nvSpPr>
        <p:spPr/>
        <p:txBody>
          <a:bodyPr>
            <a:normAutofit/>
          </a:bodyPr>
          <a:lstStyle/>
          <a:p>
            <a:pPr algn="ctr"/>
            <a:r>
              <a:rPr lang="en-CA" sz="4400" dirty="0">
                <a:latin typeface="Times New Roman" panose="02020603050405020304" pitchFamily="18" charset="0"/>
                <a:cs typeface="Times New Roman" panose="02020603050405020304" pitchFamily="18" charset="0"/>
              </a:rPr>
              <a:t>GROUP MEMBERS</a:t>
            </a:r>
          </a:p>
        </p:txBody>
      </p:sp>
      <p:sp>
        <p:nvSpPr>
          <p:cNvPr id="3" name="Content Placeholder 2">
            <a:extLst>
              <a:ext uri="{FF2B5EF4-FFF2-40B4-BE49-F238E27FC236}">
                <a16:creationId xmlns:a16="http://schemas.microsoft.com/office/drawing/2014/main" id="{96B0584A-2677-43A4-8F77-F22ECD2B87AD}"/>
              </a:ext>
            </a:extLst>
          </p:cNvPr>
          <p:cNvSpPr>
            <a:spLocks noGrp="1"/>
          </p:cNvSpPr>
          <p:nvPr>
            <p:ph idx="1"/>
          </p:nvPr>
        </p:nvSpPr>
        <p:spPr/>
        <p:txBody>
          <a:bodyPr/>
          <a:lstStyle/>
          <a:p>
            <a:r>
              <a:rPr lang="en-CA" dirty="0"/>
              <a:t>Abdul-</a:t>
            </a:r>
            <a:r>
              <a:rPr lang="en-CA" dirty="0" err="1"/>
              <a:t>Baatinul</a:t>
            </a:r>
            <a:r>
              <a:rPr lang="en-CA" dirty="0"/>
              <a:t>-</a:t>
            </a:r>
            <a:r>
              <a:rPr lang="en-CA" dirty="0" err="1"/>
              <a:t>Haad</a:t>
            </a:r>
            <a:r>
              <a:rPr lang="en-CA" dirty="0"/>
              <a:t> Yusuf          - 200497977</a:t>
            </a:r>
          </a:p>
          <a:p>
            <a:r>
              <a:rPr lang="en-CA" dirty="0"/>
              <a:t>Aiswarya Prakash                      - 200500058</a:t>
            </a:r>
          </a:p>
          <a:p>
            <a:r>
              <a:rPr lang="en-CA" dirty="0" err="1">
                <a:solidFill>
                  <a:srgbClr val="444444"/>
                </a:solidFill>
              </a:rPr>
              <a:t>Alla</a:t>
            </a:r>
            <a:r>
              <a:rPr lang="en-CA" dirty="0">
                <a:solidFill>
                  <a:srgbClr val="444444"/>
                </a:solidFill>
              </a:rPr>
              <a:t> Krishna Chaitanya Reddy     - 200511205</a:t>
            </a:r>
            <a:endParaRPr lang="en-CA" dirty="0"/>
          </a:p>
          <a:p>
            <a:endParaRPr lang="en-CA" dirty="0"/>
          </a:p>
        </p:txBody>
      </p:sp>
    </p:spTree>
    <p:extLst>
      <p:ext uri="{BB962C8B-B14F-4D97-AF65-F5344CB8AC3E}">
        <p14:creationId xmlns:p14="http://schemas.microsoft.com/office/powerpoint/2010/main" val="27772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2ABD-27E2-414D-A229-6CC1062A518E}"/>
              </a:ext>
            </a:extLst>
          </p:cNvPr>
          <p:cNvSpPr>
            <a:spLocks noGrp="1"/>
          </p:cNvSpPr>
          <p:nvPr>
            <p:ph type="title"/>
          </p:nvPr>
        </p:nvSpPr>
        <p:spPr/>
        <p:txBody>
          <a:bodyPr>
            <a:normAutofit/>
          </a:bodyPr>
          <a:lstStyle/>
          <a:p>
            <a:pPr algn="ctr"/>
            <a:r>
              <a:rPr lang="en-CA" sz="4400" dirty="0">
                <a:latin typeface="Times New Roman" panose="02020603050405020304" pitchFamily="18" charset="0"/>
                <a:cs typeface="Times New Roman" panose="02020603050405020304" pitchFamily="18" charset="0"/>
              </a:rPr>
              <a:t>PART 1 - DEMONSTRATION</a:t>
            </a:r>
          </a:p>
        </p:txBody>
      </p:sp>
      <p:sp>
        <p:nvSpPr>
          <p:cNvPr id="3" name="Content Placeholder 2">
            <a:extLst>
              <a:ext uri="{FF2B5EF4-FFF2-40B4-BE49-F238E27FC236}">
                <a16:creationId xmlns:a16="http://schemas.microsoft.com/office/drawing/2014/main" id="{962086D0-B6EB-4756-A09A-F6CB023247DE}"/>
              </a:ext>
            </a:extLst>
          </p:cNvPr>
          <p:cNvSpPr>
            <a:spLocks noGrp="1"/>
          </p:cNvSpPr>
          <p:nvPr>
            <p:ph idx="1"/>
          </p:nvPr>
        </p:nvSpPr>
        <p:spPr/>
        <p:txBody>
          <a:bodyPr/>
          <a:lstStyle/>
          <a:p>
            <a:pPr marL="0" indent="0">
              <a:buNone/>
            </a:pPr>
            <a:r>
              <a:rPr lang="en-CA" dirty="0"/>
              <a:t>Created admin and manager accounts.</a:t>
            </a:r>
          </a:p>
        </p:txBody>
      </p:sp>
      <p:pic>
        <p:nvPicPr>
          <p:cNvPr id="5" name="Picture 4" descr="Text&#10;&#10;Description automatically generated">
            <a:extLst>
              <a:ext uri="{FF2B5EF4-FFF2-40B4-BE49-F238E27FC236}">
                <a16:creationId xmlns:a16="http://schemas.microsoft.com/office/drawing/2014/main" id="{C610E6A2-F4BF-4F83-91E6-B378D23DF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0" y="2505027"/>
            <a:ext cx="8962421" cy="2961318"/>
          </a:xfrm>
          <a:prstGeom prst="rect">
            <a:avLst/>
          </a:prstGeom>
        </p:spPr>
      </p:pic>
    </p:spTree>
    <p:extLst>
      <p:ext uri="{BB962C8B-B14F-4D97-AF65-F5344CB8AC3E}">
        <p14:creationId xmlns:p14="http://schemas.microsoft.com/office/powerpoint/2010/main" val="2818583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039237-C862-4A9F-9252-8FB3226FE25F}"/>
              </a:ext>
            </a:extLst>
          </p:cNvPr>
          <p:cNvSpPr>
            <a:spLocks noGrp="1"/>
          </p:cNvSpPr>
          <p:nvPr>
            <p:ph idx="1"/>
          </p:nvPr>
        </p:nvSpPr>
        <p:spPr/>
        <p:txBody>
          <a:bodyPr/>
          <a:lstStyle/>
          <a:p>
            <a:r>
              <a:rPr lang="en-CA" dirty="0"/>
              <a:t>Manager account page</a:t>
            </a:r>
          </a:p>
        </p:txBody>
      </p:sp>
      <p:pic>
        <p:nvPicPr>
          <p:cNvPr id="5" name="Picture 4" descr="Graphical user interface, application, table, Excel&#10;&#10;Description automatically generated">
            <a:extLst>
              <a:ext uri="{FF2B5EF4-FFF2-40B4-BE49-F238E27FC236}">
                <a16:creationId xmlns:a16="http://schemas.microsoft.com/office/drawing/2014/main" id="{1A7F7498-2533-4689-8948-89E4FE88D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0" y="2590800"/>
            <a:ext cx="8402320" cy="3162419"/>
          </a:xfrm>
          <a:prstGeom prst="rect">
            <a:avLst/>
          </a:prstGeom>
        </p:spPr>
      </p:pic>
    </p:spTree>
    <p:extLst>
      <p:ext uri="{BB962C8B-B14F-4D97-AF65-F5344CB8AC3E}">
        <p14:creationId xmlns:p14="http://schemas.microsoft.com/office/powerpoint/2010/main" val="390934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948CF-7A87-4ACD-95EA-D4D34345B143}"/>
              </a:ext>
            </a:extLst>
          </p:cNvPr>
          <p:cNvSpPr>
            <a:spLocks noGrp="1"/>
          </p:cNvSpPr>
          <p:nvPr>
            <p:ph idx="1"/>
          </p:nvPr>
        </p:nvSpPr>
        <p:spPr/>
        <p:txBody>
          <a:bodyPr/>
          <a:lstStyle/>
          <a:p>
            <a:r>
              <a:rPr lang="en-CA" dirty="0"/>
              <a:t>Admin account page</a:t>
            </a:r>
          </a:p>
        </p:txBody>
      </p:sp>
      <p:pic>
        <p:nvPicPr>
          <p:cNvPr id="5" name="Picture 4" descr="Graphical user interface, application, table&#10;&#10;Description automatically generated">
            <a:extLst>
              <a:ext uri="{FF2B5EF4-FFF2-40B4-BE49-F238E27FC236}">
                <a16:creationId xmlns:a16="http://schemas.microsoft.com/office/drawing/2014/main" id="{554EBF5C-6A1E-4FCA-BEDE-A3E0086BC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0" y="2529839"/>
            <a:ext cx="8004355" cy="3232905"/>
          </a:xfrm>
          <a:prstGeom prst="rect">
            <a:avLst/>
          </a:prstGeom>
        </p:spPr>
      </p:pic>
    </p:spTree>
    <p:extLst>
      <p:ext uri="{BB962C8B-B14F-4D97-AF65-F5344CB8AC3E}">
        <p14:creationId xmlns:p14="http://schemas.microsoft.com/office/powerpoint/2010/main" val="110865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F417B-1773-469C-ADAE-55A9B02FCE74}"/>
              </a:ext>
            </a:extLst>
          </p:cNvPr>
          <p:cNvSpPr>
            <a:spLocks noGrp="1"/>
          </p:cNvSpPr>
          <p:nvPr>
            <p:ph idx="1"/>
          </p:nvPr>
        </p:nvSpPr>
        <p:spPr/>
        <p:txBody>
          <a:bodyPr/>
          <a:lstStyle/>
          <a:p>
            <a:r>
              <a:rPr lang="en-CA" dirty="0"/>
              <a:t>User account page</a:t>
            </a:r>
          </a:p>
        </p:txBody>
      </p:sp>
      <p:pic>
        <p:nvPicPr>
          <p:cNvPr id="5" name="Picture 4" descr="Table&#10;&#10;Description automatically generated">
            <a:extLst>
              <a:ext uri="{FF2B5EF4-FFF2-40B4-BE49-F238E27FC236}">
                <a16:creationId xmlns:a16="http://schemas.microsoft.com/office/drawing/2014/main" id="{24C66EB8-E834-470D-97F7-CFFD45F6E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415" y="2501659"/>
            <a:ext cx="8220974" cy="3222865"/>
          </a:xfrm>
          <a:prstGeom prst="rect">
            <a:avLst/>
          </a:prstGeom>
        </p:spPr>
      </p:pic>
    </p:spTree>
    <p:extLst>
      <p:ext uri="{BB962C8B-B14F-4D97-AF65-F5344CB8AC3E}">
        <p14:creationId xmlns:p14="http://schemas.microsoft.com/office/powerpoint/2010/main" val="129516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ED8E-223C-4178-A952-E9990DFDAE64}"/>
              </a:ext>
            </a:extLst>
          </p:cNvPr>
          <p:cNvSpPr>
            <a:spLocks noGrp="1"/>
          </p:cNvSpPr>
          <p:nvPr>
            <p:ph idx="1"/>
          </p:nvPr>
        </p:nvSpPr>
        <p:spPr/>
        <p:txBody>
          <a:bodyPr/>
          <a:lstStyle/>
          <a:p>
            <a:r>
              <a:rPr lang="en-CA" dirty="0"/>
              <a:t>Create new contact page</a:t>
            </a:r>
          </a:p>
        </p:txBody>
      </p:sp>
      <p:pic>
        <p:nvPicPr>
          <p:cNvPr id="5" name="Picture 4" descr="Graphical user interface, table&#10;&#10;Description automatically generated">
            <a:extLst>
              <a:ext uri="{FF2B5EF4-FFF2-40B4-BE49-F238E27FC236}">
                <a16:creationId xmlns:a16="http://schemas.microsoft.com/office/drawing/2014/main" id="{5A08FB7E-3487-4D36-8BAA-693F609D1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162" y="2717320"/>
            <a:ext cx="4511616" cy="3269411"/>
          </a:xfrm>
          <a:prstGeom prst="rect">
            <a:avLst/>
          </a:prstGeom>
        </p:spPr>
      </p:pic>
    </p:spTree>
    <p:extLst>
      <p:ext uri="{BB962C8B-B14F-4D97-AF65-F5344CB8AC3E}">
        <p14:creationId xmlns:p14="http://schemas.microsoft.com/office/powerpoint/2010/main" val="214995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54BBF-1ED3-43BC-8991-3CBE6442144E}"/>
              </a:ext>
            </a:extLst>
          </p:cNvPr>
          <p:cNvSpPr>
            <a:spLocks noGrp="1"/>
          </p:cNvSpPr>
          <p:nvPr>
            <p:ph type="title"/>
          </p:nvPr>
        </p:nvSpPr>
        <p:spPr/>
        <p:txBody>
          <a:bodyPr>
            <a:normAutofit/>
          </a:bodyPr>
          <a:lstStyle/>
          <a:p>
            <a:r>
              <a:rPr lang="en-CA" sz="4400" dirty="0">
                <a:latin typeface="Times New Roman" panose="02020603050405020304" pitchFamily="18" charset="0"/>
                <a:cs typeface="Times New Roman" panose="02020603050405020304" pitchFamily="18" charset="0"/>
              </a:rPr>
              <a:t>PART 2</a:t>
            </a:r>
          </a:p>
        </p:txBody>
      </p:sp>
      <p:sp>
        <p:nvSpPr>
          <p:cNvPr id="3" name="Content Placeholder 2">
            <a:extLst>
              <a:ext uri="{FF2B5EF4-FFF2-40B4-BE49-F238E27FC236}">
                <a16:creationId xmlns:a16="http://schemas.microsoft.com/office/drawing/2014/main" id="{98DBFA1E-967A-4D3D-B7A1-FD210FA6281C}"/>
              </a:ext>
            </a:extLst>
          </p:cNvPr>
          <p:cNvSpPr>
            <a:spLocks noGrp="1"/>
          </p:cNvSpPr>
          <p:nvPr>
            <p:ph idx="1"/>
          </p:nvPr>
        </p:nvSpPr>
        <p:spPr/>
        <p:txBody>
          <a:bodyPr/>
          <a:lstStyle/>
          <a:p>
            <a:pPr>
              <a:buFont typeface="Wingdings" panose="05000000000000000000" pitchFamily="2" charset="2"/>
              <a:buChar char="Ø"/>
            </a:pPr>
            <a:r>
              <a:rPr lang="en-CA" sz="1800" spc="-10" dirty="0">
                <a:solidFill>
                  <a:srgbClr val="000000"/>
                </a:solidFill>
                <a:effectLst/>
                <a:latin typeface="Calibri" panose="020F0502020204030204" pitchFamily="34" charset="0"/>
                <a:ea typeface="Times New Roman" panose="02020603050405020304" pitchFamily="18" charset="0"/>
              </a:rPr>
              <a:t>How can we transfer personal data securely within their network?</a:t>
            </a:r>
          </a:p>
          <a:p>
            <a:pPr algn="just"/>
            <a:r>
              <a:rPr lang="en-CA"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Encrypting the data is one of the simplest ways to protect the transfer. To protect data from cyber attacks, a variety of encryption devices are available. </a:t>
            </a:r>
            <a:r>
              <a:rPr lang="en-CA"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 best option is to pick a solution that offers not just encryption, but also authenticated key agreements, and passwords and encrypted with Bcrypt. Installing a data transfer converter is also a smart option. This allows to view how much data has been successfully sent.</a:t>
            </a:r>
          </a:p>
          <a:p>
            <a:pPr algn="just"/>
            <a:r>
              <a:rPr lang="en-CA"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Another way to protect data transfer is using FTP (File Transfer Protocol). FTP will allow us to transfer data only if we type in the correct username and password, ensuring we are the one who did that.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sz="1800" spc="-1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2675587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553</TotalTime>
  <Words>1189</Words>
  <Application>Microsoft Office PowerPoint</Application>
  <PresentationFormat>Widescreen</PresentationFormat>
  <Paragraphs>45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Gill Sans MT</vt:lpstr>
      <vt:lpstr>Helvetica</vt:lpstr>
      <vt:lpstr>Times New Roman</vt:lpstr>
      <vt:lpstr>Wingdings</vt:lpstr>
      <vt:lpstr>Gallery</vt:lpstr>
      <vt:lpstr>INFORMATION ENCODING STANDARDS</vt:lpstr>
      <vt:lpstr>PROJECT SUMMARY</vt:lpstr>
      <vt:lpstr>GROUP MEMBERS</vt:lpstr>
      <vt:lpstr>PART 1 - DEMONSTRATION</vt:lpstr>
      <vt:lpstr>PowerPoint Presentation</vt:lpstr>
      <vt:lpstr>PowerPoint Presentation</vt:lpstr>
      <vt:lpstr>PowerPoint Presentation</vt:lpstr>
      <vt:lpstr>PowerPoint Presentation</vt:lpstr>
      <vt:lpstr>PART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ENCODING STANDARDS</dc:title>
  <dc:creator>aiswarya prakash</dc:creator>
  <cp:lastModifiedBy>aiswarya prakash</cp:lastModifiedBy>
  <cp:revision>13</cp:revision>
  <dcterms:created xsi:type="dcterms:W3CDTF">2022-04-10T17:11:51Z</dcterms:created>
  <dcterms:modified xsi:type="dcterms:W3CDTF">2022-04-11T02:30:03Z</dcterms:modified>
</cp:coreProperties>
</file>