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8" r:id="rId2"/>
    <p:sldId id="266" r:id="rId3"/>
    <p:sldId id="267" r:id="rId4"/>
    <p:sldId id="259" r:id="rId5"/>
    <p:sldId id="269" r:id="rId6"/>
    <p:sldId id="260" r:id="rId7"/>
    <p:sldId id="268" r:id="rId8"/>
    <p:sldId id="261" r:id="rId9"/>
    <p:sldId id="262" r:id="rId10"/>
    <p:sldId id="263" r:id="rId11"/>
    <p:sldId id="264" r:id="rId12"/>
    <p:sldId id="265" r:id="rId13"/>
  </p:sldIdLst>
  <p:sldSz cx="18288000" cy="10287000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JasmineUPC" panose="02020603050405020304" pitchFamily="18" charset="-34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Light" panose="02000000000000000000" pitchFamily="2" charset="0"/>
      <p:regular r:id="rId35"/>
      <p: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0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20816-25E3-4680-9927-420201CB8FF1}" v="46" dt="2024-10-01T15:16:05.725"/>
    <p1510:client id="{D9352184-986B-5BC6-B3A6-0A35CEF42CA5}" v="229" dt="2024-10-02T14:30:29.006"/>
    <p1510:client id="{E6863D73-7004-4B55-8E17-4F68037948B2}" v="1" dt="2024-10-02T14:36:47.038"/>
    <p1510:client id="{F3733CCA-A944-26EA-3723-354F18B01AF9}" v="388" dt="2024-10-01T14:42:04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16" y="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4:35:57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10487 14944 16383 0 0,'-26'0'0'0'0,"-77"0"0"0"0,-82 21 0 0 0,-53 5 0 0 0,-45 18 0 0 0,-10 2 0 0 0,-7-5 0 0 0,5-11 0 0 0,0-12 0 0 0,8-8 0 0 0,1-4 0 0 0,5-6 0 0 0,17 0 0 0 0,1-2 0 0 0,29 0 0 0 0,26 0 0 0 0,33 0 0 0 0,29 2 0 0 0,22 0 0 0 0,23 0 0 0 0,20 0 0 0 0,16 0 0 0 0,9 0 0 0 0,6 0 0 0 0,21 0 0 0 0,23 0 0 0 0,30 0 0 0 0,37 0 0 0 0,34 0 0 0 0,18 0 0 0 0,25 0 0 0 0,13 0 0 0 0,18-20 0 0 0,12-26 0 0 0,46-25 0 0 0,61-21 0 0 0,51-13 0 0 0,29-10 0 0 0,3-4 0 0 0,-2-4 0 0 0,-11 23 0 0 0,-14 25 0 0 0,-7 27 0 0 0,-8 22 0 0 0,-25-7 0 0 0,-39 5 0 0 0,-22 6 0 0 0,-34 8 0 0 0,-27 4 0 0 0,-27 6 0 0 0,-22 2 0 0 0,-27 2 0 0 0,-21 2 0 0 0,-17 0 0 0 0,-37-2 0 0 0,-60 2 0 0 0,-83-2 0 0 0,-93 0 0 0 0,-114 0 0 0 0,-124 0 0 0 0,-116 0 0 0 0,-76 0 0 0 0,-31 0 0 0 0,-35 0 0 0 0,-8 0 0 0 0,21-20 0 0 0,49-45 0 0 0,66-33 0 0 0,43-17 0 0 0,42 8 0 0 0,45 4 0 0 0,37 1 0 0 0,44 15 0 0 0,66 25 0 0 0,59 1 0 0 0,42 13 0 0 0,47 12 0 0 0,31 14 0 0 0,26 12 0 0 0,12 4 0 0 0,28 6 0 0 0,31-19 0 0 0,45-3 0 0 0,44 0 0 0 0,28 4 0 0 0,23 4 0 0 0,43 6 0 0 0,27 4 0 0 0,44 2 0 0 0,66 2 0 0 0,70 2 0 0 0,49-2 0 0 0,30-18 0 0 0,-16-8 0 0 0,-15 1 0 0 0,-16 5 0 0 0,-35 6 0 0 0,-19 6 0 0 0,-8 2 0 0 0,-19 6 0 0 0,-12-2 0 0 0,-33 4 0 0 0,-29-2 0 0 0,-30 2 0 0 0,-18-2 0 0 0,-26 2 0 0 0,2-2 0 0 0,-4 0 0 0 0,-13 0 0 0 0,-8 0 0 0 0,-21 0 0 0 0,-24 20 0 0 0,-3 6 0 0 0,-11-1 0 0 0,-21 15 0 0 0,-14 0 0 0 0,-15 14 0 0 0,-42 17 0 0 0,-46-3 0 0 0,-58 7 0 0 0,-72 28 0 0 0,-75-1 0 0 0,-71-19 0 0 0,-77-23 0 0 0,-47-23 0 0 0,-43-15 0 0 0,-25-14 0 0 0,-1-8 0 0 0,18-2 0 0 0,32-4 0 0 0,44 2 0 0 0,60 0 0 0 0,56 2 0 0 0,64 0 0 0 0,46 2 0 0 0,48 0 0 0 0,33 0 0 0 0,27 0 0 0 0,18 0 0 0 0,15 0 0 0 0,24 0 0 0 0,26 20 0 0 0,22 6 0 0 0,35-2 0 0 0,43-4 0 0 0,31 14 0 0 0,28 3 0 0 0,23-7 0 0 0,33-8 0 0 0,7 12 0 0 0,18 0 0 0 0,20 15 0 0 0,12-3 0 0 0,27-8 0 0 0,25 11 0 0 0,19-5 0 0 0,12-10 0 0 0,7 11 0 0 0,-15-5 0 0 0,-4-8 0 0 0,-8-8 0 0 0,-17-10 0 0 0,-19 12 0 0 0,-34 3 0 0 0,-25-3 0 0 0,-37-8 0 0 0,-25 14 0 0 0,-35 2 0 0 0,-30-5 0 0 0,-27-9 0 0 0,-17-6 0 0 0,-21 14 0 0 0,-42 20 0 0 0,-65 25 0 0 0,-47-3 0 0 0,-48-11 0 0 0,-32-17 0 0 0,-35-16 0 0 0,-39-10 0 0 0,-27-10 0 0 0,-15-6 0 0 0,2-2 0 0 0,17 0 0 0 0,7-2 0 0 0,16 2 0 0 0,28 0 0 0 0,36 0 0 0 0,36 2 0 0 0,19 0 0 0 0,18 0 0 0 0,22 0 0 0 0,12 0 0 0 0,4 0 0 0 0,9 0 0 0 0,10 0 0 0 0,8 0 0 0 0,6 0 0 0 0,5 0 0 0 0,2 0 0 0 0,17 0 0 0 0,33-20 0 0 0,25-6 0 0 0,16 2 0 0 0,19 4 0 0 0,25 6 0 0 0,24-17 0 0 0,54-19 0 0 0,41-22 0 0 0,65-1 0 0 0,47 15 0 0 0,38 15 0 0 0,28 17 0 0 0,1 10 0 0 0,4 10 0 0 0,-19 6 0 0 0,-48 2 0 0 0,-44 2 0 0 0,-51-2 0 0 0,-46 0 0 0 0,-46 0 0 0 0,-36 0 0 0 0,-52-2 0 0 0,-52 0 0 0 0,-58 0 0 0 0,-52 0 0 0 0,-42 0 0 0 0,-62 0 0 0 0,-55 0 0 0 0,-48 0 0 0 0,-39-20 0 0 0,-17-6 0 0 0,20 2 0 0 0,30-17 0 0 0,44 1 0 0 0,36-14 0 0 0,18 3 0 0 0,31 9 0 0 0,23 14 0 0 0,26 8 0 0 0,21 12 0 0 0,23 4 0 0 0,6 4 0 0 0,10 2 0 0 0,13 0 0 0 0,11 0 0 0 0,0 0 0 0 0,3-2 0 0 0,29 2 0 0 0,30-2 0 0 0,33 0 0 0 0,20 0 0 0 0,12 0 0 0 0,4 0 0 0 0,8 0 0 0 0,1 0 0 0 0,5 0 0 0 0,8 0 0 0 0,5 0 0 0 0,15 0 0 0 0,13 0 0 0 0,6 0 0 0 0,-11 20 0 0 0,-15 6 0 0 0,-15-2 0 0 0,-15-4 0 0 0,-9-6 0 0 0,-15 17 0 0 0,-15 19 0 0 0,-12 22 0 0 0,-18 21 0 0 0,-17-8 0 0 0,-23-19 0 0 0,-22-18 0 0 0,-25-19 0 0 0,-17-13 0 0 0,-6-12 0 0 0,-11-4 0 0 0,-1-2 0 0 0,11-2 0 0 0,7 0 0 0 0,5 0 0 0 0,10 2 0 0 0,13 2 0 0 0,10-2 0 0 0,8 2 0 0 0,14 20 0 0 0,23 6 0 0 0,24 0 0 0 0,20-6 0 0 0,24-6 0 0 0,13-6 0 0 0,4-1 0 0 0,1-5 0 0 0,-2-2 0 0 0,14-2 0 0 0,3 2 0 0 0,6-3 0 0 0,-4 3 0 0 0,1 0 0 0 0,-3-2 0 0 0,-8 2 0 0 0,-23 0 0 0 0,-30 0 0 0 0,-42 0 0 0 0,-36 0 0 0 0,-51 0 0 0 0,-31 0 0 0 0,-18 0 0 0 0,1 0 0 0 0,11-20 0 0 0,3-6 0 0 0,11 2 0 0 0,9 4 0 0 0,19 6 0 0 0,18 4 0 0 0,15 6 0 0 0,12 2 0 0 0,7 2 0 0 0,5 0 0 0 0,1 2 0 0 0,10-20 0 0 0,19-29 0 0 0,22-3 0 0 0,19 6 0 0 0,31 9 0 0 0,16 11 0 0 0,5 10 0 0 0,6-12 0 0 0,16-2 0 0 0,9 4 0 0 0,4 5 0 0 0,9 7 0 0 0,2 6 0 0 0,-2 2 0 0 0,-5 4 0 0 0,-3 0 0 0 0,-4 0 0 0 0,-11 2 0 0 0,-4 0 0 0 0,-10-2 0 0 0,-9 0 0 0 0,-8 0 0 0 0,-16-18 0 0 0,-24-8 0 0 0,-25-20 0 0 0,-20-1 0 0 0,-17 9 0 0 0,-9 8 0 0 0,-5 12 0 0 0,-4 6 0 0 0,9 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4:35:57.6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7236 14054 16383 0 0,'-10'0'0'0'0,"-13"0"0"0"0,-12 0 0 0 0,-11 0 0 0 0,14 0 0 0 0,20 0 0 0 0,34-10 0 0 0,21-3 0 0 0,14 1 0 0 0,-12-8 0 0 0,-34-10 0 0 0,-49-10 0 0 0,-36-8 0 0 0,-46-25 0 0 0,-21 0 0 0 0,-17-8 0 0 0,-11 1 0 0 0,-6 4 0 0 0,-3 5 0 0 0,10-6 0 0 0,13 12 0 0 0,4 6 0 0 0,17 13 0 0 0,23 15 0 0 0,19 12 0 0 0,16 9 0 0 0,31 7 0 0 0,33 4 0 0 0,37 2 0 0 0,35-1 0 0 0,17 1 0 0 0,15 19 0 0 0,11 5 0 0 0,28 9 0 0 0,20 7 0 0 0,45 7 0 0 0,17 4 0 0 0,12 3 0 0 0,-12-8 0 0 0,-23-3 0 0 0,-15 1 0 0 0,-26 2 0 0 0,-30 3 0 0 0,-5 1 0 0 0,-12 3 0 0 0,-14-9 0 0 0,-12-2 0 0 0,-19 1 0 0 0,-19 2 0 0 0,-16 3 0 0 0,-11 3 0 0 0,-19-9 0 0 0,-26-1 0 0 0,-37-8 0 0 0,-27-11 0 0 0,-16-9 0 0 0,-8-8 0 0 0,-12-4 0 0 0,-14-4 0 0 0,-1-1 0 0 0,15-1 0 0 0,21 0 0 0 0,9 0 0 0 0,4 1 0 0 0,8 0 0 0 0,0 1 0 0 0,-3 0 0 0 0,-16-10 0 0 0,2-3 0 0 0,9-9 0 0 0,13-1 0 0 0,10 3 0 0 0,9 6 0 0 0,6 4 0 0 0,14-5 0 0 0,4 0 0 0 0,1-8 0 0 0,8-9 0 0 0,9-10 0 0 0,9-7 0 0 0,18-5 0 0 0,18-3 0 0 0,26-2 0 0 0,34 9 0 0 0,23 14 0 0 0,15 12 0 0 0,26 10 0 0 0,28 8 0 0 0,54 5 0 0 0,28 2 0 0 0,0 12 0 0 0,-23 2 0 0 0,-31 0 0 0 0,-30-3 0 0 0,-34-4 0 0 0,-30-3 0 0 0,-13-2 0 0 0,-2 7 0 0 0,-8 3 0 0 0,-17 9 0 0 0,-39 1 0 0 0,-63-5 0 0 0,-46-4 0 0 0,-47-4 0 0 0,-31-5 0 0 0,-18-3 0 0 0,2-2 0 0 0,11 0 0 0 0,5-1 0 0 0,20 0 0 0 0,34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26591 9472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28416 9340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38735 4763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Smart Slides</a:t>
            </a:r>
            <a:endParaRPr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/>
              <a:t>Make Slides in a flash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21</a:t>
            </a:r>
            <a:endParaRPr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19</a:t>
            </a:r>
            <a:endParaRPr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19</a:t>
            </a:r>
            <a:endParaRPr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21</a:t>
            </a:r>
            <a:endParaRPr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25</a:t>
            </a:r>
            <a:endParaRPr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22</a:t>
            </a:r>
            <a:endParaRPr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19</a:t>
            </a:r>
            <a:endParaRPr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Smart Slides</a:t>
            </a:r>
            <a:endParaRPr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/>
              <a:t>Make Slides in a flash</a:t>
            </a:r>
            <a:endParaRPr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D679FE-3B60-23E0-8EBD-D3204877D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err="1"/>
              <a:t>asd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bstract background of dark mesh">
            <a:extLst>
              <a:ext uri="{FF2B5EF4-FFF2-40B4-BE49-F238E27FC236}">
                <a16:creationId xmlns:a16="http://schemas.microsoft.com/office/drawing/2014/main" id="{2C81340D-65A7-21A8-9C03-09CDB73ECF7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solidFill>
            <a:srgbClr val="004085"/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5" y="1875140"/>
            <a:ext cx="18286910" cy="1863129"/>
          </a:xfrm>
        </p:spPr>
        <p:txBody>
          <a:bodyPr/>
          <a:lstStyle/>
          <a:p>
            <a:pPr>
              <a:defRPr sz="4600">
                <a:solidFill>
                  <a:srgbClr val="FFFFFF"/>
                </a:solidFill>
                <a:latin typeface="Roboto"/>
              </a:defRPr>
            </a:pPr>
            <a:r>
              <a:rPr sz="6600" b="1" u="sng">
                <a:solidFill>
                  <a:schemeClr val="bg2"/>
                </a:solidFill>
                <a:latin typeface="Candara"/>
                <a:cs typeface="Calibri"/>
              </a:rPr>
              <a:t>Introduction to</a:t>
            </a:r>
            <a:br>
              <a:rPr lang="en-US" sz="6600" b="1" u="sng">
                <a:solidFill>
                  <a:schemeClr val="bg2"/>
                </a:solidFill>
                <a:latin typeface="Candara"/>
                <a:cs typeface="Calibri"/>
              </a:rPr>
            </a:br>
            <a:r>
              <a:rPr lang="en-US" sz="6600" b="1" u="sng">
                <a:solidFill>
                  <a:schemeClr val="bg2"/>
                </a:solidFill>
                <a:latin typeface="Candara"/>
                <a:cs typeface="Calibri"/>
              </a:rPr>
              <a:t> </a:t>
            </a:r>
            <a:r>
              <a:rPr sz="6600" b="1" u="sng">
                <a:solidFill>
                  <a:schemeClr val="bg2"/>
                </a:solidFill>
                <a:latin typeface="Candara"/>
                <a:cs typeface="Calibri"/>
              </a:rPr>
              <a:t>Types of Computers</a:t>
            </a:r>
            <a:endParaRPr lang="en-US" sz="6600" b="1" u="sng">
              <a:solidFill>
                <a:schemeClr val="bg2"/>
              </a:solidFill>
              <a:latin typeface="Candara"/>
              <a:cs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09652" y="4823012"/>
            <a:ext cx="14044090" cy="236700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3600">
                <a:latin typeface="Roboto"/>
              </a:defRPr>
            </a:pPr>
            <a:r>
              <a:rPr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Overview</a:t>
            </a:r>
            <a:r>
              <a:rPr lang="en-US"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 &amp; </a:t>
            </a:r>
            <a:r>
              <a:rPr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Classification</a:t>
            </a:r>
            <a:endParaRPr lang="en-US" sz="6600" b="1" dirty="0">
              <a:solidFill>
                <a:schemeClr val="accent6">
                  <a:lumMod val="76000"/>
                </a:schemeClr>
              </a:solidFill>
              <a:latin typeface="JasmineUPC"/>
              <a:ea typeface="Calibri"/>
              <a:cs typeface="JasmineUPC"/>
            </a:endParaRPr>
          </a:p>
          <a:p>
            <a:pPr>
              <a:defRPr sz="3600">
                <a:latin typeface="Roboto"/>
              </a:defRPr>
            </a:pPr>
            <a:r>
              <a:rPr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 </a:t>
            </a:r>
            <a:r>
              <a:rPr lang="en-US"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O</a:t>
            </a:r>
            <a:r>
              <a:rPr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f</a:t>
            </a:r>
            <a:endParaRPr lang="en-US" sz="6600" b="1" dirty="0">
              <a:solidFill>
                <a:schemeClr val="accent6">
                  <a:lumMod val="76000"/>
                </a:schemeClr>
              </a:solidFill>
              <a:latin typeface="JasmineUPC"/>
              <a:ea typeface="Calibri"/>
              <a:cs typeface="JasmineUPC"/>
            </a:endParaRPr>
          </a:p>
          <a:p>
            <a:pPr>
              <a:defRPr sz="3600">
                <a:latin typeface="Roboto"/>
              </a:defRPr>
            </a:pPr>
            <a:r>
              <a:rPr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 </a:t>
            </a:r>
            <a:r>
              <a:rPr lang="en-US"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C</a:t>
            </a:r>
            <a:r>
              <a:rPr sz="6600" b="1" dirty="0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omputers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3006-B2D0-47FF-413D-3C9F7CF33883}"/>
              </a:ext>
            </a:extLst>
          </p:cNvPr>
          <p:cNvSpPr txBox="1"/>
          <p:nvPr/>
        </p:nvSpPr>
        <p:spPr>
          <a:xfrm>
            <a:off x="184315" y="7936675"/>
            <a:ext cx="3077687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Presentation By:</a:t>
            </a:r>
          </a:p>
          <a:p>
            <a:pPr algn="ctr"/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Abdul Basit</a:t>
            </a:r>
          </a:p>
          <a:p>
            <a:pPr algn="ctr"/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&amp;</a:t>
            </a:r>
          </a:p>
          <a:p>
            <a:pPr algn="ctr"/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Abdul Rehman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Roboto"/>
              </a:defRPr>
            </a:pPr>
            <a:r>
              <a:t>Provide services to other systems over a network</a:t>
            </a:r>
          </a:p>
          <a:p>
            <a:pPr>
              <a:defRPr sz="3600">
                <a:latin typeface="Roboto"/>
              </a:defRPr>
            </a:pPr>
            <a:r>
              <a:t>Used in web hosting, cloud computing, and data storage</a:t>
            </a:r>
          </a:p>
          <a:p>
            <a:pPr>
              <a:defRPr sz="3600">
                <a:latin typeface="Roboto"/>
              </a:defRPr>
            </a:pPr>
            <a:r>
              <a:t>Examples: Web servers, database servers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Servers</a:t>
            </a:r>
          </a:p>
        </p:txBody>
      </p:sp>
      <p:pic>
        <p:nvPicPr>
          <p:cNvPr id="12" name="Picture Placeholder 11" descr="Ethernet cables connected to a networking patch">
            <a:extLst>
              <a:ext uri="{FF2B5EF4-FFF2-40B4-BE49-F238E27FC236}">
                <a16:creationId xmlns:a16="http://schemas.microsoft.com/office/drawing/2014/main" id="{0D23E6E8-B71A-C9E4-3B2B-829A0B942C0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556" r="5556"/>
          <a:stretch/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CA019B-1603-1772-FD6B-0E25E426653A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4093" y="3625743"/>
            <a:ext cx="4624475" cy="5186243"/>
          </a:xfrm>
        </p:spPr>
        <p:txBody>
          <a:bodyPr>
            <a:normAutofit fontScale="92500" lnSpcReduction="10000"/>
          </a:bodyPr>
          <a:lstStyle/>
          <a:p>
            <a:pPr>
              <a:defRPr sz="3600">
                <a:latin typeface="Roboto"/>
              </a:defRPr>
            </a:pPr>
            <a:r>
              <a:t>Computers embedded in other devices to control specific functions</a:t>
            </a:r>
          </a:p>
          <a:p>
            <a:pPr>
              <a:defRPr sz="3600">
                <a:latin typeface="Roboto"/>
              </a:defRPr>
            </a:pPr>
            <a:r>
              <a:t>Found in devices like cars, home appliances, medical equipment</a:t>
            </a:r>
          </a:p>
          <a:p>
            <a:pPr>
              <a:defRPr sz="3600">
                <a:latin typeface="Roboto"/>
              </a:defRPr>
            </a:pPr>
            <a:r>
              <a:t>Example: Microcontrollers in IoT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64093" y="1705882"/>
            <a:ext cx="4624475" cy="2164788"/>
          </a:xfrm>
        </p:spPr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Embedded Systems</a:t>
            </a:r>
          </a:p>
        </p:txBody>
      </p:sp>
      <p:pic>
        <p:nvPicPr>
          <p:cNvPr id="11" name="Picture 10" descr="A group of electronic devices&#10;&#10;Description automatically generated">
            <a:extLst>
              <a:ext uri="{FF2B5EF4-FFF2-40B4-BE49-F238E27FC236}">
                <a16:creationId xmlns:a16="http://schemas.microsoft.com/office/drawing/2014/main" id="{2F3DCBB9-933F-B5DE-C8D1-2BC564F2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2096861"/>
            <a:ext cx="9987642" cy="60796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BADF30-E0B9-4D6D-A1DE-E8D042CA85C3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704" y="2159722"/>
            <a:ext cx="4941261" cy="1701053"/>
          </a:xfrm>
        </p:spPr>
        <p:txBody>
          <a:bodyPr>
            <a:normAutofit/>
          </a:bodyPr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rPr sz="6600"/>
              <a:t>Conclusion</a:t>
            </a:r>
          </a:p>
        </p:txBody>
      </p:sp>
      <p:pic>
        <p:nvPicPr>
          <p:cNvPr id="19" name="Picture Placeholder 18" descr="Doctors monitoring patient condition on monitors">
            <a:extLst>
              <a:ext uri="{FF2B5EF4-FFF2-40B4-BE49-F238E27FC236}">
                <a16:creationId xmlns:a16="http://schemas.microsoft.com/office/drawing/2014/main" id="{6FE09596-7E4F-A55D-2329-A0E0230F607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30406" r="30406"/>
          <a:stretch/>
        </p:blipFill>
        <p:spPr>
          <a:xfrm>
            <a:off x="10695833" y="6375"/>
            <a:ext cx="7592166" cy="10287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B2A5-F13D-D354-15BB-4EBD5E1F3642}"/>
              </a:ext>
            </a:extLst>
          </p:cNvPr>
          <p:cNvSpPr txBox="1"/>
          <p:nvPr/>
        </p:nvSpPr>
        <p:spPr>
          <a:xfrm>
            <a:off x="1911926" y="4862945"/>
            <a:ext cx="532014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Constantia"/>
              </a:rPr>
              <a:t>Any</a:t>
            </a:r>
            <a:r>
              <a:rPr lang="en-US" sz="66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Constantia"/>
              </a:rPr>
              <a:t>Queries</a:t>
            </a:r>
            <a:endParaRPr lang="en-US" dirty="0">
              <a:solidFill>
                <a:srgbClr val="FF0000"/>
              </a:solidFill>
              <a:latin typeface="Constantia"/>
            </a:endParaRP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F0997F00-5308-1412-1C26-A420855E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783" y="4603174"/>
            <a:ext cx="1267690" cy="1350817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34A22AE0-92B3-8A71-768D-9E1F6ED6B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60000">
            <a:off x="7294418" y="4603173"/>
            <a:ext cx="1267690" cy="13508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485E56-D192-0374-769D-C2A4BBFCB1A0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862A-EF78-CF9E-AE17-729C34A516F9}"/>
              </a:ext>
            </a:extLst>
          </p:cNvPr>
          <p:cNvSpPr>
            <a:spLocks noGrp="1"/>
          </p:cNvSpPr>
          <p:nvPr/>
        </p:nvSpPr>
        <p:spPr>
          <a:xfrm>
            <a:off x="442824" y="4386141"/>
            <a:ext cx="8702377" cy="55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>
              <a:defRPr sz="3600">
                <a:latin typeface="Roboto"/>
              </a:defRPr>
            </a:pPr>
            <a:r>
              <a:rPr>
                <a:cs typeface="Calibri"/>
              </a:rPr>
              <a:t>A machine that processes data based on a set of instructions or programs.</a:t>
            </a:r>
            <a:endParaRPr lang="en-US">
              <a:cs typeface="Calibri"/>
            </a:endParaRPr>
          </a:p>
          <a:p>
            <a:pPr>
              <a:defRPr sz="3600">
                <a:latin typeface="Roboto"/>
              </a:defRPr>
            </a:pPr>
            <a:r>
              <a:rPr>
                <a:cs typeface="Calibri"/>
              </a:rPr>
              <a:t>Performs tasks like calculations,</a:t>
            </a:r>
            <a:r>
              <a:rPr lang="en-US">
                <a:cs typeface="Calibri"/>
              </a:rPr>
              <a:t> </a:t>
            </a:r>
            <a:r>
              <a:rPr>
                <a:cs typeface="Calibri"/>
              </a:rPr>
              <a:t>data storage, and communication.</a:t>
            </a:r>
            <a:endParaRPr lang="en-US">
              <a:cs typeface="Calibri"/>
            </a:endParaRPr>
          </a:p>
          <a:p>
            <a:pPr>
              <a:defRPr sz="3600">
                <a:latin typeface="Roboto"/>
              </a:defRPr>
            </a:pPr>
            <a:r>
              <a:rPr>
                <a:cs typeface="Calibri"/>
              </a:rPr>
              <a:t>Central to modern life in homes, businesses, and industries.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3A2E823-DF10-E795-6566-32F10426AD4A}"/>
              </a:ext>
            </a:extLst>
          </p:cNvPr>
          <p:cNvSpPr>
            <a:spLocks noGrp="1"/>
          </p:cNvSpPr>
          <p:nvPr/>
        </p:nvSpPr>
        <p:spPr>
          <a:xfrm>
            <a:off x="754107" y="2852057"/>
            <a:ext cx="1211777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Raleway" pitchFamily="2" charset="77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What is a Computer?</a:t>
            </a:r>
          </a:p>
        </p:txBody>
      </p:sp>
      <p:pic>
        <p:nvPicPr>
          <p:cNvPr id="12" name="Picture 11" descr="Mother Board">
            <a:extLst>
              <a:ext uri="{FF2B5EF4-FFF2-40B4-BE49-F238E27FC236}">
                <a16:creationId xmlns:a16="http://schemas.microsoft.com/office/drawing/2014/main" id="{AD261E5D-5B1D-0D28-0D35-7AFB8B85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892" y="1117"/>
            <a:ext cx="9144001" cy="102847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CA691D-8827-2C31-26CB-E5935DE74109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5CB33F-66BD-7766-393F-E3D40047BF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0370" r="20370"/>
          <a:stretch>
            <a:fillRect/>
          </a:stretch>
        </p:blipFill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00BA605-8681-1F49-1A11-D066853DB249}"/>
              </a:ext>
            </a:extLst>
          </p:cNvPr>
          <p:cNvSpPr>
            <a:spLocks noGrp="1"/>
          </p:cNvSpPr>
          <p:nvPr/>
        </p:nvSpPr>
        <p:spPr>
          <a:xfrm>
            <a:off x="919075" y="3729318"/>
            <a:ext cx="7529186" cy="587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>
              <a:defRPr sz="3600">
                <a:latin typeface="Roboto"/>
              </a:defRPr>
            </a:pPr>
            <a:r>
              <a:rPr dirty="0">
                <a:ea typeface="Calibri"/>
                <a:cs typeface="Calibri"/>
              </a:rPr>
              <a:t>Designed to perform a wide variety of tasks.</a:t>
            </a:r>
          </a:p>
          <a:p>
            <a:pPr>
              <a:defRPr sz="3600">
                <a:latin typeface="Roboto"/>
              </a:defRPr>
            </a:pPr>
            <a:r>
              <a:rPr dirty="0">
                <a:ea typeface="Calibri"/>
                <a:cs typeface="Calibri"/>
              </a:rPr>
              <a:t>Examples include personal computers and </a:t>
            </a:r>
            <a:r>
              <a:rPr lang="en-US" dirty="0">
                <a:ea typeface="Calibri"/>
                <a:cs typeface="Calibri"/>
              </a:rPr>
              <a:t>mobiles</a:t>
            </a:r>
            <a:r>
              <a:rPr dirty="0">
                <a:ea typeface="Calibri"/>
                <a:cs typeface="Calibri"/>
              </a:rPr>
              <a:t>.</a:t>
            </a:r>
          </a:p>
          <a:p>
            <a:pPr>
              <a:defRPr sz="3600">
                <a:latin typeface="Roboto"/>
              </a:defRPr>
            </a:pPr>
            <a:r>
              <a:rPr dirty="0">
                <a:ea typeface="Calibri"/>
                <a:cs typeface="Calibri"/>
              </a:rPr>
              <a:t>Can run different types of software for various applications.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F43D82B-184E-8087-BCA2-EEBDFE26D080}"/>
              </a:ext>
            </a:extLst>
          </p:cNvPr>
          <p:cNvSpPr>
            <a:spLocks noGrp="1"/>
          </p:cNvSpPr>
          <p:nvPr/>
        </p:nvSpPr>
        <p:spPr>
          <a:xfrm>
            <a:off x="919163" y="2263775"/>
            <a:ext cx="7529186" cy="146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General-Purpose Computers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9761CF-2C38-4C1E-A3C3-022AA6893473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jXd2FSvcRr8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Roboto"/>
              </a:defRPr>
            </a:pPr>
            <a:r>
              <a:t>Desktop and laptop computers</a:t>
            </a:r>
          </a:p>
          <a:p>
            <a:pPr>
              <a:defRPr sz="3600">
                <a:latin typeface="Roboto"/>
              </a:defRPr>
            </a:pPr>
            <a:r>
              <a:t>Used for personal tasks, gaming, and work</a:t>
            </a:r>
          </a:p>
          <a:p>
            <a:pPr>
              <a:defRPr sz="3600">
                <a:latin typeface="Roboto"/>
              </a:defRPr>
            </a:pPr>
            <a:r>
              <a:t>Examples: Windows PCs, MacBooks, Chromebooks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Personal Computers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545EC9-E850-08A0-865E-B607FD3588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0FF87-722A-52DB-B7D3-7568228022AD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B62621-426E-5B34-F9A8-2158B96D893A}"/>
                  </a:ext>
                </a:extLst>
              </p14:cNvPr>
              <p14:cNvContentPartPr/>
              <p14:nvPr/>
            </p14:nvContentPartPr>
            <p14:xfrm>
              <a:off x="233916" y="9413279"/>
              <a:ext cx="3506460" cy="80021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B62621-426E-5B34-F9A8-2158B96D8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928" y="9350672"/>
                <a:ext cx="3632076" cy="92579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E28280-5ECA-447F-8A8C-B49BC89BDA42}"/>
              </a:ext>
            </a:extLst>
          </p:cNvPr>
          <p:cNvSpPr txBox="1"/>
          <p:nvPr/>
        </p:nvSpPr>
        <p:spPr>
          <a:xfrm>
            <a:off x="1226127" y="1766454"/>
            <a:ext cx="583969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600" dirty="0">
                <a:solidFill>
                  <a:schemeClr val="bg2">
                    <a:lumMod val="76000"/>
                  </a:schemeClr>
                </a:solidFill>
                <a:latin typeface="Roboto"/>
              </a:rPr>
              <a:t>Handheld Devices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C8A073-0D52-2587-CDD6-63AAB0862192}"/>
                  </a:ext>
                </a:extLst>
              </p14:cNvPr>
              <p14:cNvContentPartPr/>
              <p14:nvPr/>
            </p14:nvContentPartPr>
            <p14:xfrm>
              <a:off x="2218396" y="9534258"/>
              <a:ext cx="1005700" cy="40264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C8A073-0D52-2587-CDD6-63AAB08621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787" y="9471289"/>
                <a:ext cx="1131278" cy="5282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FA862DC-AC53-E1E4-464F-0BAB263830A9}"/>
              </a:ext>
            </a:extLst>
          </p:cNvPr>
          <p:cNvSpPr txBox="1"/>
          <p:nvPr/>
        </p:nvSpPr>
        <p:spPr>
          <a:xfrm>
            <a:off x="1226126" y="3345872"/>
            <a:ext cx="669174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3600" dirty="0">
                <a:latin typeface="Roboto"/>
              </a:rPr>
              <a:t>Touchscreen interfaces</a:t>
            </a:r>
            <a:endParaRPr lang="en-US"/>
          </a:p>
          <a:p>
            <a:pPr marL="285750" indent="-285750">
              <a:buChar char="•"/>
            </a:pPr>
            <a:r>
              <a:rPr lang="en-US" sz="3600" dirty="0">
                <a:latin typeface="Roboto"/>
              </a:rPr>
              <a:t>Portability and battery life</a:t>
            </a:r>
          </a:p>
          <a:p>
            <a:pPr>
              <a:buChar char="•"/>
            </a:pPr>
            <a:r>
              <a:rPr lang="en-US" sz="3600" dirty="0">
                <a:latin typeface="Roboto"/>
              </a:rPr>
              <a:t> Communication</a:t>
            </a:r>
          </a:p>
          <a:p>
            <a:pPr>
              <a:buChar char="•"/>
            </a:pPr>
            <a:r>
              <a:rPr lang="en-US" sz="3600" dirty="0">
                <a:latin typeface="Roboto"/>
              </a:rPr>
              <a:t> Entertainment </a:t>
            </a:r>
            <a:endParaRPr lang="en-US" dirty="0"/>
          </a:p>
          <a:p>
            <a:pPr>
              <a:buChar char="•"/>
            </a:pPr>
            <a:r>
              <a:rPr lang="en-US" sz="3600" dirty="0">
                <a:latin typeface="Roboto"/>
              </a:rPr>
              <a:t> Productivity </a:t>
            </a:r>
          </a:p>
          <a:p>
            <a:pPr>
              <a:buChar char="•"/>
            </a:pPr>
            <a:r>
              <a:rPr lang="en-US" sz="3600" dirty="0">
                <a:latin typeface="Roboto"/>
              </a:rPr>
              <a:t> Examples: Smartphones,                   </a:t>
            </a:r>
            <a:r>
              <a:rPr lang="en-US" sz="3600">
                <a:latin typeface="Roboto"/>
              </a:rPr>
              <a:t>Tablets, Wearable technology  </a:t>
            </a:r>
            <a:r>
              <a:rPr lang="en-US" sz="3600" dirty="0">
                <a:latin typeface="Roboto"/>
              </a:rPr>
              <a:t>(smartwatches)</a:t>
            </a:r>
          </a:p>
          <a:p>
            <a:pPr marL="285750" indent="-285750">
              <a:buChar char="•"/>
            </a:pPr>
            <a:endParaRPr lang="en-US" sz="3600" dirty="0">
              <a:latin typeface="Roboto"/>
            </a:endParaRPr>
          </a:p>
        </p:txBody>
      </p:sp>
      <p:pic>
        <p:nvPicPr>
          <p:cNvPr id="13" name="Picture 12" descr="Businessman text messaging">
            <a:extLst>
              <a:ext uri="{FF2B5EF4-FFF2-40B4-BE49-F238E27FC236}">
                <a16:creationId xmlns:a16="http://schemas.microsoft.com/office/drawing/2014/main" id="{70C8A7BB-CF22-0C89-98FA-BA77BD1F3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0" y="4810"/>
            <a:ext cx="10287000" cy="102773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2782A9-4F22-5AB8-32E2-3653FF379047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Roboto"/>
              </a:defRPr>
            </a:pPr>
            <a:r>
              <a:t>High-performance computers for technical or scientific applications</a:t>
            </a:r>
          </a:p>
          <a:p>
            <a:pPr>
              <a:defRPr sz="3600">
                <a:latin typeface="Roboto"/>
              </a:defRPr>
            </a:pPr>
            <a:r>
              <a:t>Used by engineers, architects, and designers</a:t>
            </a:r>
          </a:p>
          <a:p>
            <a:pPr>
              <a:defRPr sz="3600">
                <a:latin typeface="Roboto"/>
              </a:defRPr>
            </a:pPr>
            <a:r>
              <a:t>More powerful than standard PCs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79496" y="2250167"/>
            <a:ext cx="7489429" cy="1444675"/>
          </a:xfrm>
        </p:spPr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Workstations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BEC712-932F-BF6C-2994-C4E8FB921910}"/>
                  </a:ext>
                </a:extLst>
              </p14:cNvPr>
              <p14:cNvContentPartPr/>
              <p14:nvPr/>
            </p14:nvContentPartPr>
            <p14:xfrm>
              <a:off x="12053454" y="4482935"/>
              <a:ext cx="14844" cy="1484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BEC712-932F-BF6C-2994-C4E8FB921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5754" y="1885235"/>
                <a:ext cx="5195400" cy="51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29EDBC-2313-E4B2-5E29-02CB3EEA6D4D}"/>
                  </a:ext>
                </a:extLst>
              </p14:cNvPr>
              <p14:cNvContentPartPr/>
              <p14:nvPr/>
            </p14:nvContentPartPr>
            <p14:xfrm>
              <a:off x="13077701" y="4408714"/>
              <a:ext cx="14844" cy="1484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29EDBC-2313-E4B2-5E29-02CB3EEA6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0001" y="1811014"/>
                <a:ext cx="5195400" cy="51954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person sitting at a desk with multiple computer screens&#10;&#10;Description automatically generated">
            <a:extLst>
              <a:ext uri="{FF2B5EF4-FFF2-40B4-BE49-F238E27FC236}">
                <a16:creationId xmlns:a16="http://schemas.microsoft.com/office/drawing/2014/main" id="{A9123C8D-2264-AD30-7FE7-66CF297D7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6" y="966356"/>
            <a:ext cx="8738753" cy="79534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9F732E-23BE-057E-C1DC-88237E645E84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F6C3AFB-B634-51C4-80C9-142B71C6C5AC}"/>
              </a:ext>
            </a:extLst>
          </p:cNvPr>
          <p:cNvSpPr>
            <a:spLocks noGrp="1"/>
          </p:cNvSpPr>
          <p:nvPr/>
        </p:nvSpPr>
        <p:spPr>
          <a:xfrm>
            <a:off x="9879496" y="3708450"/>
            <a:ext cx="7489429" cy="58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>
              <a:defRPr sz="3600">
                <a:latin typeface="Roboto"/>
              </a:defRPr>
            </a:pPr>
            <a:r>
              <a:t>Built for specific tasks or operations.</a:t>
            </a:r>
          </a:p>
          <a:p>
            <a:pPr>
              <a:defRPr sz="3600">
                <a:latin typeface="Roboto"/>
              </a:defRPr>
            </a:pPr>
            <a:r>
              <a:t>Examples include ATMs, embedded systems in cars, and gaming consoles.</a:t>
            </a:r>
          </a:p>
          <a:p>
            <a:pPr>
              <a:defRPr sz="3600">
                <a:latin typeface="Roboto"/>
              </a:defRPr>
            </a:pPr>
            <a:r>
              <a:t>Highly optimized for the function they are intended to perform.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E5F1526-8B22-2D0C-E338-04DB49C3C400}"/>
              </a:ext>
            </a:extLst>
          </p:cNvPr>
          <p:cNvSpPr>
            <a:spLocks noGrp="1"/>
          </p:cNvSpPr>
          <p:nvPr/>
        </p:nvSpPr>
        <p:spPr>
          <a:xfrm>
            <a:off x="9879496" y="2263774"/>
            <a:ext cx="7489429" cy="14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Special-Purpose Computers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828190-A301-A73E-0197-9A4473224616}"/>
                  </a:ext>
                </a:extLst>
              </p14:cNvPr>
              <p14:cNvContentPartPr/>
              <p14:nvPr/>
            </p14:nvContentPartPr>
            <p14:xfrm>
              <a:off x="18866922" y="1840675"/>
              <a:ext cx="14844" cy="1484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828190-A301-A73E-0197-9A44732246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69222" y="-757025"/>
                <a:ext cx="5195400" cy="51954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green atm machine with a screen">
            <a:extLst>
              <a:ext uri="{FF2B5EF4-FFF2-40B4-BE49-F238E27FC236}">
                <a16:creationId xmlns:a16="http://schemas.microsoft.com/office/drawing/2014/main" id="{D808768E-3B00-2015-2024-6CF338E90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74" y="985093"/>
            <a:ext cx="9443357" cy="81708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BAC1DE-7484-5D5F-E0A8-9B8341497D42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ZYb_fGvNndA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21820" b="2182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037" y="3907171"/>
            <a:ext cx="4906513" cy="4883786"/>
          </a:xfrm>
        </p:spPr>
        <p:txBody>
          <a:bodyPr>
            <a:normAutofit fontScale="92500"/>
          </a:bodyPr>
          <a:lstStyle/>
          <a:p>
            <a:pPr>
              <a:defRPr sz="3600">
                <a:latin typeface="Roboto"/>
              </a:defRPr>
            </a:pPr>
            <a:r>
              <a:t>Large, powerful systems for handling vast amounts of data</a:t>
            </a:r>
          </a:p>
          <a:p>
            <a:pPr>
              <a:defRPr sz="3600">
                <a:latin typeface="Roboto"/>
              </a:defRPr>
            </a:pPr>
            <a:r>
              <a:t>Used by governments and large corporations</a:t>
            </a:r>
          </a:p>
          <a:p>
            <a:pPr>
              <a:defRPr sz="3600">
                <a:latin typeface="Roboto"/>
              </a:defRPr>
            </a:pPr>
            <a:r>
              <a:t>Focus on reliability, stability, and large-scale transaction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075" y="1882775"/>
            <a:ext cx="4624475" cy="2146859"/>
          </a:xfrm>
        </p:spPr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Mainframe Computers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65BD0-53B2-D3EE-3036-DB81FF0BF21F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Roboto"/>
              </a:defRPr>
            </a:pPr>
            <a:r>
              <a:t>Fastest and most powerful computers</a:t>
            </a:r>
          </a:p>
          <a:p>
            <a:pPr>
              <a:defRPr sz="3600">
                <a:latin typeface="Roboto"/>
              </a:defRPr>
            </a:pPr>
            <a:r>
              <a:t>Used for scientific simulations, weather forecasting, and research</a:t>
            </a:r>
          </a:p>
          <a:p>
            <a:pPr>
              <a:defRPr sz="3600">
                <a:latin typeface="Roboto"/>
              </a:defRPr>
            </a:pPr>
            <a:r>
              <a:t>Example: IBM's Summit, Fujitsu's Fugaku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Supercomputers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598DB-2711-0ED7-E0AD-C3BDF8E0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25" y="1068286"/>
            <a:ext cx="7491351" cy="81504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6EAD23-7E61-01D7-4477-308B12F01695}"/>
              </a:ext>
            </a:extLst>
          </p:cNvPr>
          <p:cNvSpPr/>
          <p:nvPr/>
        </p:nvSpPr>
        <p:spPr>
          <a:xfrm>
            <a:off x="999460" y="9505507"/>
            <a:ext cx="197824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Roboto Light</vt:lpstr>
      <vt:lpstr>Candara</vt:lpstr>
      <vt:lpstr>Constantia</vt:lpstr>
      <vt:lpstr>Roboto</vt:lpstr>
      <vt:lpstr>Arial</vt:lpstr>
      <vt:lpstr>Calibri</vt:lpstr>
      <vt:lpstr>Raleway</vt:lpstr>
      <vt:lpstr>JasmineUPC</vt:lpstr>
      <vt:lpstr>Smart Slides v1</vt:lpstr>
      <vt:lpstr>think-cell Slide</vt:lpstr>
      <vt:lpstr>Introduction to  Types of Computers</vt:lpstr>
      <vt:lpstr>PowerPoint Presentation</vt:lpstr>
      <vt:lpstr>PowerPoint Presentation</vt:lpstr>
      <vt:lpstr>Personal Computers</vt:lpstr>
      <vt:lpstr>PowerPoint Presentation</vt:lpstr>
      <vt:lpstr>Workstations</vt:lpstr>
      <vt:lpstr>PowerPoint Presentation</vt:lpstr>
      <vt:lpstr>Mainframe Computers</vt:lpstr>
      <vt:lpstr>Supercomputers</vt:lpstr>
      <vt:lpstr>Servers</vt:lpstr>
      <vt:lpstr>Embedded Systems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ABDUL BASIT</dc:creator>
  <cp:lastModifiedBy>Abdul Basit</cp:lastModifiedBy>
  <cp:revision>89</cp:revision>
  <dcterms:modified xsi:type="dcterms:W3CDTF">2024-10-02T16:35:24Z</dcterms:modified>
</cp:coreProperties>
</file>