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3.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embeddedFontLst>
    <p:embeddedFont>
      <p:font typeface="Lato" panose="020B0604020202020204" charset="0"/>
      <p:regular r:id="rId23"/>
      <p:bold r:id="rId24"/>
      <p:italic r:id="rId25"/>
      <p:boldItalic r:id="rId26"/>
    </p:embeddedFont>
    <p:embeddedFont>
      <p:font typeface="Montserrat" panose="020B0604020202020204" charset="0"/>
      <p:regular r:id="rId27"/>
      <p:bold r:id="rId28"/>
      <p:italic r:id="rId29"/>
      <p:boldItalic r:id="rId30"/>
    </p:embeddedFont>
    <p:embeddedFont>
      <p:font typeface="Merriweather" panose="020B0604020202020204" charset="0"/>
      <p:regular r:id="rId31"/>
      <p:bold r:id="rId32"/>
      <p:italic r:id="rId33"/>
      <p:boldItalic r:id="rId34"/>
    </p:embeddedFont>
    <p:embeddedFont>
      <p:font typeface="Calibri Light" panose="020F0302020204030204" pitchFamily="34" charset="0"/>
      <p:regular r:id="rId35"/>
      <p: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74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726"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467656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59101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5d95b2d8a5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5d95b2d8a5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55886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3300"/>
              <a:t>PART 1</a:t>
            </a:r>
            <a:endParaRPr sz="3300"/>
          </a:p>
          <a:p>
            <a:pPr marL="0" lvl="0" indent="0" algn="ctr" rtl="0">
              <a:spcBef>
                <a:spcPts val="0"/>
              </a:spcBef>
              <a:spcAft>
                <a:spcPts val="0"/>
              </a:spcAft>
              <a:buSzPts val="990"/>
              <a:buNone/>
            </a:pPr>
            <a:endParaRPr sz="3300"/>
          </a:p>
          <a:p>
            <a:pPr marL="0" lvl="0" indent="0" algn="l" rtl="0">
              <a:spcBef>
                <a:spcPts val="0"/>
              </a:spcBef>
              <a:spcAft>
                <a:spcPts val="0"/>
              </a:spcAft>
              <a:buSzPts val="990"/>
              <a:buNone/>
            </a:pPr>
            <a:r>
              <a:rPr lang="en" sz="3300"/>
              <a:t>WHAT IS METAVERSE?</a:t>
            </a:r>
            <a:endParaRPr sz="3300"/>
          </a:p>
        </p:txBody>
      </p:sp>
      <p:sp>
        <p:nvSpPr>
          <p:cNvPr id="135" name="Google Shape;135;p1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97500" y="595901"/>
            <a:ext cx="7038900" cy="3882849"/>
          </a:xfrm>
        </p:spPr>
        <p:txBody>
          <a:bodyPr anchor="ctr"/>
          <a:lstStyle/>
          <a:p>
            <a:pPr marL="146050" indent="0">
              <a:buNone/>
            </a:pPr>
            <a:r>
              <a:rPr lang="en-US" sz="2000" dirty="0" smtClean="0"/>
              <a:t>In </a:t>
            </a:r>
            <a:r>
              <a:rPr lang="en-US" sz="2000" dirty="0"/>
              <a:t>2016, Tim Sweeny told the </a:t>
            </a:r>
            <a:r>
              <a:rPr lang="en-US" sz="2000" dirty="0" smtClean="0"/>
              <a:t>reporters,</a:t>
            </a:r>
          </a:p>
          <a:p>
            <a:pPr marL="146050" indent="0">
              <a:buNone/>
            </a:pPr>
            <a:endParaRPr lang="en-US" dirty="0"/>
          </a:p>
          <a:p>
            <a:pPr marL="146050" indent="0" algn="ctr">
              <a:buNone/>
            </a:pPr>
            <a:r>
              <a:rPr lang="en-US" sz="2400" dirty="0" smtClean="0"/>
              <a:t>“This </a:t>
            </a:r>
            <a:r>
              <a:rPr lang="en-US" sz="2400" dirty="0" err="1"/>
              <a:t>Metaverse</a:t>
            </a:r>
            <a:r>
              <a:rPr lang="en-US" sz="2400" dirty="0"/>
              <a:t> is going to be far more pervasive and powerful than anything else. If one central company gains control of this, they will become more powerful than any government and be a God on Earth</a:t>
            </a:r>
            <a:r>
              <a:rPr lang="en-US" sz="2400" dirty="0" smtClean="0"/>
              <a:t>.”</a:t>
            </a:r>
            <a:endParaRPr lang="en-US" sz="2400" dirty="0"/>
          </a:p>
        </p:txBody>
      </p:sp>
    </p:spTree>
    <p:extLst>
      <p:ext uri="{BB962C8B-B14F-4D97-AF65-F5344CB8AC3E}">
        <p14:creationId xmlns:p14="http://schemas.microsoft.com/office/powerpoint/2010/main" val="25034567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97500" y="585627"/>
            <a:ext cx="7038900" cy="3893123"/>
          </a:xfrm>
        </p:spPr>
        <p:txBody>
          <a:bodyPr anchor="ctr">
            <a:normAutofit/>
          </a:bodyPr>
          <a:lstStyle/>
          <a:p>
            <a:pPr marL="146050" indent="0" algn="ctr">
              <a:buNone/>
            </a:pPr>
            <a:r>
              <a:rPr lang="en-US" sz="2400" dirty="0"/>
              <a:t>The </a:t>
            </a:r>
            <a:r>
              <a:rPr lang="en-US" sz="2400" dirty="0" err="1"/>
              <a:t>Metaverse</a:t>
            </a:r>
            <a:r>
              <a:rPr lang="en-US" sz="2400" dirty="0"/>
              <a:t> will also render more acute many of the hard problems of digital existence today, such as data rights, data security, misinformation and radicalization, platform power and regulation, abuse, and user </a:t>
            </a:r>
            <a:r>
              <a:rPr lang="en-US" sz="2400" dirty="0" smtClean="0"/>
              <a:t>happiness.</a:t>
            </a:r>
            <a:endParaRPr lang="en-US" sz="2400" dirty="0">
              <a:solidFill>
                <a:schemeClr val="bg1"/>
              </a:solidFill>
            </a:endParaRPr>
          </a:p>
        </p:txBody>
      </p:sp>
    </p:spTree>
    <p:extLst>
      <p:ext uri="{BB962C8B-B14F-4D97-AF65-F5344CB8AC3E}">
        <p14:creationId xmlns:p14="http://schemas.microsoft.com/office/powerpoint/2010/main" val="11126736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1919" y="82193"/>
            <a:ext cx="8989888" cy="49624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latin typeface="Merriweather" panose="020B0604020202020204" charset="0"/>
              </a:rPr>
              <a:t>TIME FOR DEFINATION</a:t>
            </a:r>
            <a:endParaRPr lang="en-US" sz="3200" b="1" dirty="0">
              <a:latin typeface="Merriweather" panose="020B0604020202020204" charset="0"/>
            </a:endParaRPr>
          </a:p>
        </p:txBody>
      </p:sp>
    </p:spTree>
    <p:extLst>
      <p:ext uri="{BB962C8B-B14F-4D97-AF65-F5344CB8AC3E}">
        <p14:creationId xmlns:p14="http://schemas.microsoft.com/office/powerpoint/2010/main" val="80244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body" idx="1"/>
          </p:nvPr>
        </p:nvSpPr>
        <p:spPr>
          <a:xfrm>
            <a:off x="1296988" y="585788"/>
            <a:ext cx="7038975" cy="3892550"/>
          </a:xfrm>
        </p:spPr>
        <p:txBody>
          <a:bodyPr anchor="ctr">
            <a:normAutofit/>
          </a:bodyPr>
          <a:lstStyle/>
          <a:p>
            <a:pPr marL="146050" indent="0" algn="ctr">
              <a:buNone/>
            </a:pPr>
            <a:r>
              <a:rPr lang="en-US" sz="2000" dirty="0"/>
              <a:t>“A massively scaled and interoperable network of real-time rendered 3D virtual worlds that can be experienced synchronously and persistently by an effectively unlimited number of users with an individual sense of presence, and with continuity of data, such as identity, history, entitlements, objects, communications, and payments.”</a:t>
            </a:r>
          </a:p>
        </p:txBody>
      </p:sp>
    </p:spTree>
    <p:extLst>
      <p:ext uri="{BB962C8B-B14F-4D97-AF65-F5344CB8AC3E}">
        <p14:creationId xmlns:p14="http://schemas.microsoft.com/office/powerpoint/2010/main" val="37122935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VIRTUAL WORLDS</a:t>
            </a:r>
            <a:endParaRPr lang="en-US" b="1" dirty="0"/>
          </a:p>
        </p:txBody>
      </p:sp>
      <p:sp>
        <p:nvSpPr>
          <p:cNvPr id="3" name="Text Placeholder 2"/>
          <p:cNvSpPr>
            <a:spLocks noGrp="1"/>
          </p:cNvSpPr>
          <p:nvPr>
            <p:ph type="body" idx="1"/>
          </p:nvPr>
        </p:nvSpPr>
        <p:spPr/>
        <p:txBody>
          <a:bodyPr anchor="ctr">
            <a:normAutofit/>
          </a:bodyPr>
          <a:lstStyle/>
          <a:p>
            <a:pPr marL="146050" indent="0" algn="ctr">
              <a:buNone/>
            </a:pPr>
            <a:r>
              <a:rPr lang="en-US" sz="2400" dirty="0"/>
              <a:t>For decades, the primary reason to build a virtual world was for a video game, such as The Legend of Zelda or Call of Duty, or as part of a feature film, such as those of Disney’s Pixar or for Warner Bros.’ The </a:t>
            </a:r>
            <a:r>
              <a:rPr lang="en-US" sz="2400" dirty="0" smtClean="0"/>
              <a:t>Matrix.</a:t>
            </a:r>
            <a:endParaRPr lang="en-US" sz="2400" dirty="0"/>
          </a:p>
        </p:txBody>
      </p:sp>
    </p:spTree>
    <p:extLst>
      <p:ext uri="{BB962C8B-B14F-4D97-AF65-F5344CB8AC3E}">
        <p14:creationId xmlns:p14="http://schemas.microsoft.com/office/powerpoint/2010/main" val="29358216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b="1" dirty="0" smtClean="0"/>
              <a:t>3D</a:t>
            </a:r>
            <a:endParaRPr lang="en-US" b="1" dirty="0"/>
          </a:p>
        </p:txBody>
      </p:sp>
      <p:sp>
        <p:nvSpPr>
          <p:cNvPr id="3" name="Text Placeholder 2"/>
          <p:cNvSpPr>
            <a:spLocks noGrp="1"/>
          </p:cNvSpPr>
          <p:nvPr>
            <p:ph type="body" idx="1"/>
          </p:nvPr>
        </p:nvSpPr>
        <p:spPr/>
        <p:txBody>
          <a:bodyPr anchor="ctr">
            <a:normAutofit/>
          </a:bodyPr>
          <a:lstStyle/>
          <a:p>
            <a:pPr marL="146050" indent="0" algn="ctr">
              <a:buNone/>
            </a:pPr>
            <a:r>
              <a:rPr lang="en-US" sz="2400" dirty="0"/>
              <a:t>3D is necessary not just because it signals something new. </a:t>
            </a:r>
            <a:r>
              <a:rPr lang="en-US" sz="2400" dirty="0" err="1"/>
              <a:t>Metaverse</a:t>
            </a:r>
            <a:r>
              <a:rPr lang="en-US" sz="2400" dirty="0"/>
              <a:t> theorists argue that 3D environments are required in order to make possible the transition of human culture and labor from the physical world to the digital one.</a:t>
            </a:r>
          </a:p>
        </p:txBody>
      </p:sp>
    </p:spTree>
    <p:extLst>
      <p:ext uri="{BB962C8B-B14F-4D97-AF65-F5344CB8AC3E}">
        <p14:creationId xmlns:p14="http://schemas.microsoft.com/office/powerpoint/2010/main" val="19044374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b="1" dirty="0" smtClean="0"/>
              <a:t>REAL TIME RENDERED</a:t>
            </a:r>
            <a:endParaRPr lang="en-US" b="1" dirty="0"/>
          </a:p>
        </p:txBody>
      </p:sp>
      <p:sp>
        <p:nvSpPr>
          <p:cNvPr id="3" name="Text Placeholder 2"/>
          <p:cNvSpPr>
            <a:spLocks noGrp="1"/>
          </p:cNvSpPr>
          <p:nvPr>
            <p:ph type="body" idx="1"/>
          </p:nvPr>
        </p:nvSpPr>
        <p:spPr/>
        <p:txBody>
          <a:bodyPr anchor="ctr">
            <a:normAutofit/>
          </a:bodyPr>
          <a:lstStyle/>
          <a:p>
            <a:pPr marL="146050" indent="0" algn="ctr">
              <a:buNone/>
            </a:pPr>
            <a:r>
              <a:rPr lang="en-US" sz="2400" dirty="0"/>
              <a:t>Rendering is the process of generating a 2D or 3D object or environment using a computer program. The goal of this program is to “solve” an equation made up of many different inputs, data, and rules that determine what should be rendered </a:t>
            </a:r>
            <a:r>
              <a:rPr lang="en-US" sz="2400" dirty="0" smtClean="0"/>
              <a:t>to visualize in real world.</a:t>
            </a:r>
            <a:endParaRPr lang="en-US" sz="2400" dirty="0"/>
          </a:p>
        </p:txBody>
      </p:sp>
    </p:spTree>
    <p:extLst>
      <p:ext uri="{BB962C8B-B14F-4D97-AF65-F5344CB8AC3E}">
        <p14:creationId xmlns:p14="http://schemas.microsoft.com/office/powerpoint/2010/main" val="37640102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b="1" dirty="0" smtClean="0"/>
              <a:t>SYNCHRONOUS</a:t>
            </a:r>
            <a:endParaRPr lang="en-US" b="1" dirty="0"/>
          </a:p>
        </p:txBody>
      </p:sp>
      <p:sp>
        <p:nvSpPr>
          <p:cNvPr id="3" name="Text Placeholder 2"/>
          <p:cNvSpPr>
            <a:spLocks noGrp="1"/>
          </p:cNvSpPr>
          <p:nvPr>
            <p:ph type="body" idx="1"/>
          </p:nvPr>
        </p:nvSpPr>
        <p:spPr/>
        <p:txBody>
          <a:bodyPr anchor="ctr">
            <a:normAutofit/>
          </a:bodyPr>
          <a:lstStyle/>
          <a:p>
            <a:pPr marL="146050" indent="0" algn="ctr">
              <a:buNone/>
            </a:pPr>
            <a:r>
              <a:rPr lang="en-US" sz="2400" dirty="0"/>
              <a:t>We don’t want virtual worlds in the </a:t>
            </a:r>
            <a:r>
              <a:rPr lang="en-US" sz="2400" dirty="0" err="1"/>
              <a:t>Metaverse</a:t>
            </a:r>
            <a:r>
              <a:rPr lang="en-US" sz="2400" dirty="0"/>
              <a:t> to merely persist or respond to us in real time. We also want them to be shared experiences.</a:t>
            </a:r>
          </a:p>
        </p:txBody>
      </p:sp>
    </p:spTree>
    <p:extLst>
      <p:ext uri="{BB962C8B-B14F-4D97-AF65-F5344CB8AC3E}">
        <p14:creationId xmlns:p14="http://schemas.microsoft.com/office/powerpoint/2010/main" val="19406187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b="1" dirty="0" smtClean="0"/>
              <a:t>PERSISTENCE</a:t>
            </a:r>
            <a:endParaRPr lang="en-US" b="1" dirty="0"/>
          </a:p>
        </p:txBody>
      </p:sp>
      <p:sp>
        <p:nvSpPr>
          <p:cNvPr id="3" name="Text Placeholder 2"/>
          <p:cNvSpPr>
            <a:spLocks noGrp="1"/>
          </p:cNvSpPr>
          <p:nvPr>
            <p:ph type="body" idx="1"/>
          </p:nvPr>
        </p:nvSpPr>
        <p:spPr/>
        <p:txBody>
          <a:bodyPr anchor="ctr">
            <a:normAutofit/>
          </a:bodyPr>
          <a:lstStyle/>
          <a:p>
            <a:pPr marL="146050" indent="0" algn="ctr">
              <a:buNone/>
            </a:pPr>
            <a:r>
              <a:rPr lang="en-US" sz="2400" dirty="0" smtClean="0"/>
              <a:t>The </a:t>
            </a:r>
            <a:r>
              <a:rPr lang="en-US" sz="2400" dirty="0"/>
              <a:t>idea of persistence in a virtual world. Almost no current games demonstrate full persistence. Instead, they run for a finite period before resetting part or all of their virtual worlds.</a:t>
            </a:r>
          </a:p>
        </p:txBody>
      </p:sp>
    </p:spTree>
    <p:extLst>
      <p:ext uri="{BB962C8B-B14F-4D97-AF65-F5344CB8AC3E}">
        <p14:creationId xmlns:p14="http://schemas.microsoft.com/office/powerpoint/2010/main" val="9942043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919" y="82193"/>
            <a:ext cx="9000162" cy="49418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latin typeface="Merriweather" panose="020B0604020202020204" charset="0"/>
              </a:rPr>
              <a:t>VIDEO GAMES ARE </a:t>
            </a:r>
            <a:r>
              <a:rPr lang="en-US" sz="3200" b="1" smtClean="0">
                <a:latin typeface="Merriweather" panose="020B0604020202020204" charset="0"/>
              </a:rPr>
              <a:t>DRIVING </a:t>
            </a:r>
          </a:p>
          <a:p>
            <a:pPr algn="ctr"/>
            <a:r>
              <a:rPr lang="en-US" sz="3200" b="1" smtClean="0">
                <a:latin typeface="Merriweather" panose="020B0604020202020204" charset="0"/>
              </a:rPr>
              <a:t>THE </a:t>
            </a:r>
            <a:r>
              <a:rPr lang="en-US" sz="3200" b="1" dirty="0" smtClean="0">
                <a:latin typeface="Merriweather" panose="020B0604020202020204" charset="0"/>
              </a:rPr>
              <a:t>NEXT INTERNET</a:t>
            </a:r>
            <a:endParaRPr lang="en-US" sz="3200" b="1" dirty="0">
              <a:latin typeface="Merriweather" panose="020B0604020202020204" charset="0"/>
            </a:endParaRPr>
          </a:p>
        </p:txBody>
      </p:sp>
    </p:spTree>
    <p:extLst>
      <p:ext uri="{BB962C8B-B14F-4D97-AF65-F5344CB8AC3E}">
        <p14:creationId xmlns:p14="http://schemas.microsoft.com/office/powerpoint/2010/main" val="23705646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p:nvPr/>
        </p:nvSpPr>
        <p:spPr>
          <a:xfrm>
            <a:off x="235475" y="384225"/>
            <a:ext cx="8601300" cy="44619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100" b="1" dirty="0">
                <a:solidFill>
                  <a:schemeClr val="lt1"/>
                </a:solidFill>
                <a:latin typeface="Merriweather"/>
                <a:ea typeface="Merriweather"/>
                <a:cs typeface="Merriweather"/>
                <a:sym typeface="Merriweather"/>
              </a:rPr>
              <a:t>HISTORY HINTING ABOUT </a:t>
            </a:r>
            <a:r>
              <a:rPr lang="en" sz="3100" b="1" dirty="0" smtClean="0">
                <a:solidFill>
                  <a:schemeClr val="lt1"/>
                </a:solidFill>
                <a:latin typeface="Merriweather"/>
                <a:ea typeface="Merriweather"/>
                <a:cs typeface="Merriweather"/>
                <a:sym typeface="Merriweather"/>
              </a:rPr>
              <a:t>METAVERSE</a:t>
            </a:r>
            <a:endParaRPr sz="3100" b="1" dirty="0">
              <a:solidFill>
                <a:schemeClr val="lt1"/>
              </a:solidFill>
              <a:latin typeface="Merriweather"/>
              <a:ea typeface="Merriweather"/>
              <a:cs typeface="Merriweather"/>
              <a:sym typeface="Merriweather"/>
            </a:endParaRPr>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 the </a:t>
            </a:r>
            <a:r>
              <a:rPr lang="en-US" dirty="0" err="1"/>
              <a:t>Metaverse</a:t>
            </a:r>
            <a:r>
              <a:rPr lang="en-US" dirty="0"/>
              <a:t> is indeed a successor to the internet, it might seem odd that its pioneers come from the video gaming </a:t>
            </a:r>
            <a:r>
              <a:rPr lang="en-US" dirty="0" smtClean="0"/>
              <a:t>industry.</a:t>
            </a:r>
            <a:endParaRPr lang="en-US" dirty="0"/>
          </a:p>
        </p:txBody>
      </p:sp>
    </p:spTree>
    <p:extLst>
      <p:ext uri="{BB962C8B-B14F-4D97-AF65-F5344CB8AC3E}">
        <p14:creationId xmlns:p14="http://schemas.microsoft.com/office/powerpoint/2010/main" val="1997487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smtClean="0"/>
              <a:t>Neal Stephenson uses term “METAVERSE” in his novel “Snow Crash”</a:t>
            </a:r>
            <a:br>
              <a:rPr lang="en-US" dirty="0" smtClean="0"/>
            </a:br>
            <a:r>
              <a:rPr lang="en-US" dirty="0" smtClean="0"/>
              <a:t>in 1992.</a:t>
            </a:r>
            <a:endParaRPr lang="en-US" dirty="0"/>
          </a:p>
        </p:txBody>
      </p:sp>
    </p:spTree>
    <p:extLst>
      <p:ext uri="{BB962C8B-B14F-4D97-AF65-F5344CB8AC3E}">
        <p14:creationId xmlns:p14="http://schemas.microsoft.com/office/powerpoint/2010/main" val="21802849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1308" y="0"/>
            <a:ext cx="4972692" cy="5143500"/>
          </a:xfrm>
          <a:prstGeom prst="rect">
            <a:avLst/>
          </a:prstGeom>
        </p:spPr>
      </p:pic>
      <p:sp>
        <p:nvSpPr>
          <p:cNvPr id="11" name="Rounded Rectangle 10"/>
          <p:cNvSpPr/>
          <p:nvPr/>
        </p:nvSpPr>
        <p:spPr>
          <a:xfrm>
            <a:off x="143837" y="246578"/>
            <a:ext cx="3863083" cy="4674743"/>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Times New Roman" panose="02020603050405020304" pitchFamily="18" charset="0"/>
                <a:cs typeface="Times New Roman" panose="02020603050405020304" pitchFamily="18" charset="0"/>
              </a:rPr>
              <a:t>AT ANY GIVEN TIME, THERE WERE ROUGHLY 15 MILLION HUMAN CONTROLLED AVATARS ON THE STREET</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10662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William Gibson in1984 uses a term </a:t>
            </a:r>
            <a:r>
              <a:rPr lang="en-US" b="1" dirty="0" smtClean="0"/>
              <a:t>CYBERSPACE</a:t>
            </a:r>
            <a:r>
              <a:rPr lang="en-US" dirty="0" smtClean="0"/>
              <a:t> which describes an environment of Internet.</a:t>
            </a:r>
            <a:br>
              <a:rPr lang="en-US" dirty="0" smtClean="0"/>
            </a:br>
            <a:r>
              <a:rPr lang="en-US" dirty="0" smtClean="0"/>
              <a:t>Like Google, Facebook and Yahoo.</a:t>
            </a:r>
            <a:endParaRPr lang="en-US" dirty="0"/>
          </a:p>
        </p:txBody>
      </p:sp>
    </p:spTree>
    <p:extLst>
      <p:ext uri="{BB962C8B-B14F-4D97-AF65-F5344CB8AC3E}">
        <p14:creationId xmlns:p14="http://schemas.microsoft.com/office/powerpoint/2010/main" val="10952133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435030" cy="5143500"/>
          </a:xfrm>
          <a:prstGeom prst="rect">
            <a:avLst/>
          </a:prstGeom>
        </p:spPr>
      </p:pic>
      <p:sp>
        <p:nvSpPr>
          <p:cNvPr id="4" name="Rectangle 3"/>
          <p:cNvSpPr/>
          <p:nvPr/>
        </p:nvSpPr>
        <p:spPr>
          <a:xfrm>
            <a:off x="5435030" y="102742"/>
            <a:ext cx="3616504" cy="49624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435031" y="0"/>
            <a:ext cx="3708970" cy="5143500"/>
          </a:xfrm>
          <a:prstGeom prst="rect">
            <a:avLst/>
          </a:prstGeom>
          <a:solidFill>
            <a:schemeClr val="bg2">
              <a:lumMod val="10000"/>
            </a:schemeClr>
          </a:solidFill>
          <a:ln>
            <a:solidFill>
              <a:schemeClr val="bg2">
                <a:lumMod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smtClean="0">
                <a:latin typeface="Calibri Light" panose="020F0302020204030204" pitchFamily="34" charset="0"/>
                <a:cs typeface="Calibri Light" panose="020F0302020204030204" pitchFamily="34" charset="0"/>
              </a:rPr>
              <a:t>Gibson called the visual abstraction of cyberspace “The Matrix”.</a:t>
            </a:r>
          </a:p>
          <a:p>
            <a:pPr algn="ctr"/>
            <a:r>
              <a:rPr lang="en-US" sz="2400" dirty="0" smtClean="0">
                <a:latin typeface="Calibri Light" panose="020F0302020204030204" pitchFamily="34" charset="0"/>
                <a:cs typeface="Calibri Light" panose="020F0302020204030204" pitchFamily="34" charset="0"/>
              </a:rPr>
              <a:t>The Matrix movie is released in 1999 in which humanity is connected to 2199 by a simulation.</a:t>
            </a:r>
            <a:endParaRPr lang="en-US" sz="24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7777077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1935, Stanley </a:t>
            </a:r>
            <a:r>
              <a:rPr lang="en-US" dirty="0" err="1" smtClean="0"/>
              <a:t>Weinbaum</a:t>
            </a:r>
            <a:r>
              <a:rPr lang="en-US" dirty="0" smtClean="0"/>
              <a:t> wrote about VR goggles that gives one sight and sound.</a:t>
            </a:r>
            <a:endParaRPr lang="en-US" dirty="0"/>
          </a:p>
        </p:txBody>
      </p:sp>
    </p:spTree>
    <p:extLst>
      <p:ext uri="{BB962C8B-B14F-4D97-AF65-F5344CB8AC3E}">
        <p14:creationId xmlns:p14="http://schemas.microsoft.com/office/powerpoint/2010/main" val="7951895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7874" y="10668"/>
            <a:ext cx="5476126" cy="5132832"/>
          </a:xfrm>
          <a:prstGeom prst="rect">
            <a:avLst/>
          </a:prstGeom>
        </p:spPr>
      </p:pic>
      <p:sp>
        <p:nvSpPr>
          <p:cNvPr id="3" name="Rectangle 2"/>
          <p:cNvSpPr/>
          <p:nvPr/>
        </p:nvSpPr>
        <p:spPr>
          <a:xfrm>
            <a:off x="0" y="10668"/>
            <a:ext cx="3667874" cy="5132832"/>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800" dirty="0" smtClean="0">
                <a:latin typeface="Montserrat" panose="020B0604020202020204" charset="0"/>
              </a:rPr>
              <a:t>You will be in the story of movie, you speak to avatars and avatars will reply you.</a:t>
            </a:r>
            <a:endParaRPr lang="en-US" sz="2800" dirty="0">
              <a:latin typeface="Montserrat" panose="020B0604020202020204" charset="0"/>
            </a:endParaRPr>
          </a:p>
        </p:txBody>
      </p:sp>
    </p:spTree>
    <p:extLst>
      <p:ext uri="{BB962C8B-B14F-4D97-AF65-F5344CB8AC3E}">
        <p14:creationId xmlns:p14="http://schemas.microsoft.com/office/powerpoint/2010/main" val="40971607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3290" y="102742"/>
            <a:ext cx="8866598" cy="4900773"/>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b="1" dirty="0" smtClean="0">
                <a:latin typeface="Merriweather" panose="020B0604020202020204" charset="0"/>
              </a:rPr>
              <a:t>THE COMING FIGHT TO CONTROL TO METAVERSE</a:t>
            </a:r>
            <a:endParaRPr lang="en-US" sz="3200" b="1" dirty="0">
              <a:latin typeface="Merriweather" panose="020B0604020202020204" charset="0"/>
            </a:endParaRPr>
          </a:p>
        </p:txBody>
      </p:sp>
    </p:spTree>
    <p:extLst>
      <p:ext uri="{BB962C8B-B14F-4D97-AF65-F5344CB8AC3E}">
        <p14:creationId xmlns:p14="http://schemas.microsoft.com/office/powerpoint/2010/main" val="1547499123"/>
      </p:ext>
    </p:extLst>
  </p:cSld>
  <p:clrMapOvr>
    <a:masterClrMapping/>
  </p:clrMapOvr>
  <p:timing>
    <p:tnLst>
      <p:par>
        <p:cTn id="1" dur="indefinite" restart="never" nodeType="tmRoot"/>
      </p:par>
    </p:tnLst>
  </p:timing>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1964</TotalTime>
  <Words>518</Words>
  <Application>Microsoft Office PowerPoint</Application>
  <PresentationFormat>On-screen Show (16:9)</PresentationFormat>
  <Paragraphs>31</Paragraphs>
  <Slides>20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Lato</vt:lpstr>
      <vt:lpstr>Montserrat</vt:lpstr>
      <vt:lpstr>Merriweather</vt:lpstr>
      <vt:lpstr>Times New Roman</vt:lpstr>
      <vt:lpstr>Calibri Light</vt:lpstr>
      <vt:lpstr>Arial</vt:lpstr>
      <vt:lpstr>Focus</vt:lpstr>
      <vt:lpstr>PART 1  WHAT IS METAVERSE?</vt:lpstr>
      <vt:lpstr>PowerPoint Presentation</vt:lpstr>
      <vt:lpstr>Neal Stephenson uses term “METAVERSE” in his novel “Snow Crash” in 1992.</vt:lpstr>
      <vt:lpstr>PowerPoint Presentation</vt:lpstr>
      <vt:lpstr>William Gibson in1984 uses a term CYBERSPACE which describes an environment of Internet. Like Google, Facebook and Yahoo.</vt:lpstr>
      <vt:lpstr>PowerPoint Presentation</vt:lpstr>
      <vt:lpstr>In 1935, Stanley Weinbaum wrote about VR goggles that gives one sight and sound.</vt:lpstr>
      <vt:lpstr>PowerPoint Presentation</vt:lpstr>
      <vt:lpstr>PowerPoint Presentation</vt:lpstr>
      <vt:lpstr>PowerPoint Presentation</vt:lpstr>
      <vt:lpstr>PowerPoint Presentation</vt:lpstr>
      <vt:lpstr>PowerPoint Presentation</vt:lpstr>
      <vt:lpstr>PowerPoint Presentation</vt:lpstr>
      <vt:lpstr>VIRTUAL WORLDS</vt:lpstr>
      <vt:lpstr>3D</vt:lpstr>
      <vt:lpstr>REAL TIME RENDERED</vt:lpstr>
      <vt:lpstr>SYNCHRONOUS</vt:lpstr>
      <vt:lpstr>PERSISTENCE</vt:lpstr>
      <vt:lpstr>PowerPoint Presentation</vt:lpstr>
      <vt:lpstr>If the Metaverse is indeed a successor to the internet, it might seem odd that its pioneers come from the video gaming industry.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 1  WHAT IS METAVERSE?</dc:title>
  <cp:lastModifiedBy>Microsoft account</cp:lastModifiedBy>
  <cp:revision>29</cp:revision>
  <dcterms:modified xsi:type="dcterms:W3CDTF">2022-10-09T07:48:48Z</dcterms:modified>
</cp:coreProperties>
</file>