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2" r:id="rId3"/>
    <p:sldId id="270" r:id="rId4"/>
    <p:sldId id="256" r:id="rId5"/>
    <p:sldId id="257" r:id="rId6"/>
    <p:sldId id="265" r:id="rId7"/>
    <p:sldId id="258" r:id="rId8"/>
    <p:sldId id="263" r:id="rId9"/>
    <p:sldId id="261" r:id="rId10"/>
    <p:sldId id="269" r:id="rId11"/>
    <p:sldId id="264" r:id="rId12"/>
    <p:sldId id="266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anaul%20haq%20faruqi\Desktop\Hannan\Mathematical%20modelling\Poisson\AMG%20Optimisation%20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anaul%20haq%20faruqi\Desktop\Hannan\Mathematical%20modelling\Poisson\AMG%20Optimisation%20Data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sanaul%20haq%20faruqi\Desktop\Hannan\Mathematical%20modelling\Poisson\AMG%20Optimisation%20Data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sanaul%20haq%20faruqi\Desktop\Hannan\Mathematical%20modelling\Poisson\AMG%20Optimisation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aul%20haq%20faruqi\Desktop\Hannan\Mathematical%20modelling\Poisson\1550141844587_AMG%20Optimisation%20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aul%20haq%20faruqi\Desktop\Hannan\Mathematical%20modelling\Poisson\1550141844587_AMG%20Optimisation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2000"/>
              <a:t>Single</a:t>
            </a:r>
            <a:r>
              <a:rPr lang="en-IN" sz="2000" baseline="0"/>
              <a:t> V Cycle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3351481481481481"/>
          <c:y val="2.7976587301587301E-2"/>
          <c:w val="0.73675671296296297"/>
          <c:h val="0.79341493055555568"/>
        </c:manualLayout>
      </c:layout>
      <c:scatterChart>
        <c:scatterStyle val="lineMarker"/>
        <c:varyColors val="0"/>
        <c:ser>
          <c:idx val="0"/>
          <c:order val="0"/>
          <c:tx>
            <c:v>15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Sheet1!$E$12:$E$15</c:f>
              <c:numCache>
                <c:formatCode>General</c:formatCode>
                <c:ptCount val="4"/>
                <c:pt idx="0">
                  <c:v>44.464300000000001</c:v>
                </c:pt>
                <c:pt idx="1">
                  <c:v>41.314699999999995</c:v>
                </c:pt>
                <c:pt idx="2">
                  <c:v>38.593500000000013</c:v>
                </c:pt>
                <c:pt idx="3">
                  <c:v>46.377699999999997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58-4723-9E8B-D0DD4B40695D}"/>
            </c:ext>
          </c:extLst>
        </c:ser>
        <c:ser>
          <c:idx val="1"/>
          <c:order val="1"/>
          <c:tx>
            <c:v>20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Sheet1!$E$18:$E$21</c:f>
              <c:numCache>
                <c:formatCode>General</c:formatCode>
                <c:ptCount val="4"/>
                <c:pt idx="0">
                  <c:v>42.172200000000011</c:v>
                </c:pt>
                <c:pt idx="1">
                  <c:v>35.872</c:v>
                </c:pt>
                <c:pt idx="2">
                  <c:v>35.778500000000129</c:v>
                </c:pt>
                <c:pt idx="3">
                  <c:v>43.549600000000005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58-4723-9E8B-D0DD4B40695D}"/>
            </c:ext>
          </c:extLst>
        </c:ser>
        <c:ser>
          <c:idx val="2"/>
          <c:order val="2"/>
          <c:tx>
            <c:v>25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Sheet1!$E$24:$E$27</c:f>
              <c:numCache>
                <c:formatCode>General</c:formatCode>
                <c:ptCount val="4"/>
                <c:pt idx="0">
                  <c:v>39.302900000000001</c:v>
                </c:pt>
                <c:pt idx="1">
                  <c:v>35.100700000000003</c:v>
                </c:pt>
                <c:pt idx="2">
                  <c:v>34.299100000000166</c:v>
                </c:pt>
                <c:pt idx="3">
                  <c:v>42.947299999999998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58-4723-9E8B-D0DD4B40695D}"/>
            </c:ext>
          </c:extLst>
        </c:ser>
        <c:ser>
          <c:idx val="3"/>
          <c:order val="3"/>
          <c:tx>
            <c:v>30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Sheet1!$E$30:$E$33</c:f>
              <c:numCache>
                <c:formatCode>General</c:formatCode>
                <c:ptCount val="4"/>
                <c:pt idx="0">
                  <c:v>37.830500000000001</c:v>
                </c:pt>
                <c:pt idx="1">
                  <c:v>34.632400000000011</c:v>
                </c:pt>
                <c:pt idx="2">
                  <c:v>34.183800000000005</c:v>
                </c:pt>
                <c:pt idx="3">
                  <c:v>43.241100000000003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58-4723-9E8B-D0DD4B40695D}"/>
            </c:ext>
          </c:extLst>
        </c:ser>
        <c:ser>
          <c:idx val="4"/>
          <c:order val="4"/>
          <c:tx>
            <c:v>35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Sheet1!$E$36:$E$39</c:f>
              <c:numCache>
                <c:formatCode>General</c:formatCode>
                <c:ptCount val="4"/>
                <c:pt idx="0">
                  <c:v>36.314699999999995</c:v>
                </c:pt>
                <c:pt idx="1">
                  <c:v>34.178000000000011</c:v>
                </c:pt>
                <c:pt idx="2">
                  <c:v>32.957499999999996</c:v>
                </c:pt>
                <c:pt idx="3">
                  <c:v>40.790900000000121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758-4723-9E8B-D0DD4B40695D}"/>
            </c:ext>
          </c:extLst>
        </c:ser>
        <c:ser>
          <c:idx val="5"/>
          <c:order val="5"/>
          <c:tx>
            <c:v>40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Sheet1!$E$42:$E$45</c:f>
              <c:numCache>
                <c:formatCode>General</c:formatCode>
                <c:ptCount val="4"/>
                <c:pt idx="0">
                  <c:v>36.457399999999993</c:v>
                </c:pt>
                <c:pt idx="1">
                  <c:v>33.372800000000005</c:v>
                </c:pt>
                <c:pt idx="2">
                  <c:v>32.411899999999996</c:v>
                </c:pt>
                <c:pt idx="3">
                  <c:v>40.907499999999999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758-4723-9E8B-D0DD4B40695D}"/>
            </c:ext>
          </c:extLst>
        </c:ser>
        <c:ser>
          <c:idx val="6"/>
          <c:order val="6"/>
          <c:tx>
            <c:v>45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Sheet1!$E$48:$E$51</c:f>
              <c:numCache>
                <c:formatCode>General</c:formatCode>
                <c:ptCount val="4"/>
                <c:pt idx="0">
                  <c:v>36.412100000000002</c:v>
                </c:pt>
                <c:pt idx="1">
                  <c:v>36.3005</c:v>
                </c:pt>
                <c:pt idx="2">
                  <c:v>32.988800000000005</c:v>
                </c:pt>
                <c:pt idx="3">
                  <c:v>40.5379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758-4723-9E8B-D0DD4B40695D}"/>
            </c:ext>
          </c:extLst>
        </c:ser>
        <c:ser>
          <c:idx val="7"/>
          <c:order val="7"/>
          <c:tx>
            <c:v>50</c:v>
          </c:tx>
          <c:marker>
            <c:symbol val="none"/>
          </c:marker>
          <c:xVal>
            <c:numRef>
              <c:f>Sheet1!$B$18:$B$21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Sheet1!$E$54:$E$57</c:f>
              <c:numCache>
                <c:formatCode>General</c:formatCode>
                <c:ptCount val="4"/>
                <c:pt idx="0">
                  <c:v>35.734300000000012</c:v>
                </c:pt>
                <c:pt idx="1">
                  <c:v>34.153400000000005</c:v>
                </c:pt>
                <c:pt idx="2">
                  <c:v>32.6858</c:v>
                </c:pt>
                <c:pt idx="3">
                  <c:v>41.131100000000011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758-4723-9E8B-D0DD4B406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600640"/>
        <c:axId val="99606912"/>
      </c:scatterChart>
      <c:valAx>
        <c:axId val="99600640"/>
        <c:scaling>
          <c:orientation val="minMax"/>
          <c:max val="8"/>
          <c:min val="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Level (max)</a:t>
                </a:r>
              </a:p>
            </c:rich>
          </c:tx>
          <c:layout>
            <c:manualLayout>
              <c:xMode val="edge"/>
              <c:yMode val="edge"/>
              <c:x val="0.39846944444444476"/>
              <c:y val="0.922234374999999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9606912"/>
        <c:crosses val="autoZero"/>
        <c:crossBetween val="midCat"/>
        <c:majorUnit val="1"/>
      </c:valAx>
      <c:valAx>
        <c:axId val="99606912"/>
        <c:scaling>
          <c:orientation val="minMax"/>
          <c:min val="25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Time (s)</a:t>
                </a:r>
              </a:p>
            </c:rich>
          </c:tx>
          <c:layout>
            <c:manualLayout>
              <c:xMode val="edge"/>
              <c:yMode val="edge"/>
              <c:x val="1.938873979159263E-2"/>
              <c:y val="0.406660912698412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9600640"/>
        <c:crossesAt val="1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800"/>
              <a:t>2 V Cycles</a:t>
            </a:r>
          </a:p>
        </c:rich>
      </c:tx>
      <c:layout>
        <c:manualLayout>
          <c:xMode val="edge"/>
          <c:yMode val="edge"/>
          <c:x val="0.33255208333333353"/>
          <c:y val="7.244548611111112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587592592592598"/>
          <c:y val="2.7976587301587301E-2"/>
          <c:w val="0.74783032407407446"/>
          <c:h val="0.7923170138888892"/>
        </c:manualLayout>
      </c:layout>
      <c:scatterChart>
        <c:scatterStyle val="lineMarker"/>
        <c:varyColors val="0"/>
        <c:ser>
          <c:idx val="0"/>
          <c:order val="0"/>
          <c:tx>
            <c:v>15- 2</c:v>
          </c:tx>
          <c:marker>
            <c:symbol val="none"/>
          </c:marker>
          <c:xVal>
            <c:numRef>
              <c:f>Sheet1!$B$12:$B$15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Sheet1!$E$81:$E$84</c:f>
              <c:numCache>
                <c:formatCode>General</c:formatCode>
                <c:ptCount val="4"/>
                <c:pt idx="0">
                  <c:v>61.616</c:v>
                </c:pt>
                <c:pt idx="1">
                  <c:v>40.526000000000003</c:v>
                </c:pt>
                <c:pt idx="2">
                  <c:v>45.037300000000002</c:v>
                </c:pt>
                <c:pt idx="3">
                  <c:v>63.728700000000167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A3-436E-ACC6-4EAC5A75CA97}"/>
            </c:ext>
          </c:extLst>
        </c:ser>
        <c:ser>
          <c:idx val="1"/>
          <c:order val="1"/>
          <c:tx>
            <c:v>20-2</c:v>
          </c:tx>
          <c:marker>
            <c:symbol val="none"/>
          </c:marker>
          <c:xVal>
            <c:numRef>
              <c:f>Sheet1!$B$118:$B$121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Sheet1!$E$95:$E$98</c:f>
              <c:numCache>
                <c:formatCode>General</c:formatCode>
                <c:ptCount val="4"/>
                <c:pt idx="0">
                  <c:v>66.729500000000002</c:v>
                </c:pt>
                <c:pt idx="1">
                  <c:v>36.530900000000003</c:v>
                </c:pt>
                <c:pt idx="2">
                  <c:v>36.501200000000004</c:v>
                </c:pt>
                <c:pt idx="3">
                  <c:v>58.016999999999996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A3-436E-ACC6-4EAC5A75CA97}"/>
            </c:ext>
          </c:extLst>
        </c:ser>
        <c:ser>
          <c:idx val="2"/>
          <c:order val="2"/>
          <c:tx>
            <c:v>25- 2</c:v>
          </c:tx>
          <c:marker>
            <c:symbol val="none"/>
          </c:marker>
          <c:xVal>
            <c:numRef>
              <c:f>Sheet1!$B$118:$B$121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Sheet1!$E$101:$E$104</c:f>
              <c:numCache>
                <c:formatCode>General</c:formatCode>
                <c:ptCount val="4"/>
                <c:pt idx="0">
                  <c:v>58.112400000000001</c:v>
                </c:pt>
                <c:pt idx="1">
                  <c:v>35.575200000000002</c:v>
                </c:pt>
                <c:pt idx="2">
                  <c:v>35.099600000000002</c:v>
                </c:pt>
                <c:pt idx="3">
                  <c:v>57.457499999999996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9A3-436E-ACC6-4EAC5A75CA97}"/>
            </c:ext>
          </c:extLst>
        </c:ser>
        <c:ser>
          <c:idx val="3"/>
          <c:order val="3"/>
          <c:tx>
            <c:v>30 - 2</c:v>
          </c:tx>
          <c:marker>
            <c:symbol val="none"/>
          </c:marker>
          <c:xVal>
            <c:numRef>
              <c:f>Sheet1!$B$118:$B$121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Sheet1!$E$107:$E$110</c:f>
              <c:numCache>
                <c:formatCode>General</c:formatCode>
                <c:ptCount val="4"/>
                <c:pt idx="0">
                  <c:v>50.744</c:v>
                </c:pt>
                <c:pt idx="1">
                  <c:v>35.251300000000001</c:v>
                </c:pt>
                <c:pt idx="2">
                  <c:v>34.3005</c:v>
                </c:pt>
                <c:pt idx="3">
                  <c:v>58.233800000000002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9A3-436E-ACC6-4EAC5A75CA97}"/>
            </c:ext>
          </c:extLst>
        </c:ser>
        <c:ser>
          <c:idx val="4"/>
          <c:order val="4"/>
          <c:tx>
            <c:v>35 - 2</c:v>
          </c:tx>
          <c:marker>
            <c:symbol val="none"/>
          </c:marker>
          <c:xVal>
            <c:numRef>
              <c:f>Sheet1!$B$118:$B$121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Sheet1!$E$112:$E$115</c:f>
              <c:numCache>
                <c:formatCode>General</c:formatCode>
                <c:ptCount val="4"/>
                <c:pt idx="0">
                  <c:v>48.280800000000006</c:v>
                </c:pt>
                <c:pt idx="1">
                  <c:v>36.156000000000006</c:v>
                </c:pt>
                <c:pt idx="2">
                  <c:v>34.696500000000121</c:v>
                </c:pt>
                <c:pt idx="3">
                  <c:v>58.083400000000005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9A3-436E-ACC6-4EAC5A75CA97}"/>
            </c:ext>
          </c:extLst>
        </c:ser>
        <c:ser>
          <c:idx val="5"/>
          <c:order val="5"/>
          <c:tx>
            <c:v>40 - 2</c:v>
          </c:tx>
          <c:marker>
            <c:symbol val="none"/>
          </c:marker>
          <c:xVal>
            <c:numRef>
              <c:f>Sheet1!$B$118:$B$121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Sheet1!$E$118:$E$121</c:f>
              <c:numCache>
                <c:formatCode>General</c:formatCode>
                <c:ptCount val="4"/>
                <c:pt idx="0">
                  <c:v>42.444799999999994</c:v>
                </c:pt>
                <c:pt idx="1">
                  <c:v>36.125700000000137</c:v>
                </c:pt>
                <c:pt idx="2">
                  <c:v>34.420700000000011</c:v>
                </c:pt>
                <c:pt idx="3">
                  <c:v>59.268000000000121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9A3-436E-ACC6-4EAC5A75CA97}"/>
            </c:ext>
          </c:extLst>
        </c:ser>
        <c:ser>
          <c:idx val="6"/>
          <c:order val="6"/>
          <c:tx>
            <c:v>45 - 2</c:v>
          </c:tx>
          <c:marker>
            <c:symbol val="none"/>
          </c:marker>
          <c:xVal>
            <c:numRef>
              <c:f>Sheet1!$B$118:$B$121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Sheet1!$E$123:$E$126</c:f>
              <c:numCache>
                <c:formatCode>General</c:formatCode>
                <c:ptCount val="4"/>
                <c:pt idx="0">
                  <c:v>42.350099999999998</c:v>
                </c:pt>
                <c:pt idx="1">
                  <c:v>38.373200000000004</c:v>
                </c:pt>
                <c:pt idx="2">
                  <c:v>33.601700000000001</c:v>
                </c:pt>
                <c:pt idx="3">
                  <c:v>59.109000000000002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9A3-436E-ACC6-4EAC5A75CA97}"/>
            </c:ext>
          </c:extLst>
        </c:ser>
        <c:ser>
          <c:idx val="7"/>
          <c:order val="7"/>
          <c:tx>
            <c:v>50 - 2</c:v>
          </c:tx>
          <c:marker>
            <c:symbol val="none"/>
          </c:marker>
          <c:xVal>
            <c:numRef>
              <c:f>Sheet1!$B$81:$B$84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xVal>
          <c:yVal>
            <c:numRef>
              <c:f>Sheet1!$E$128:$E$131</c:f>
              <c:numCache>
                <c:formatCode>General</c:formatCode>
                <c:ptCount val="4"/>
                <c:pt idx="0">
                  <c:v>40.599000000000011</c:v>
                </c:pt>
                <c:pt idx="1">
                  <c:v>38.752900000000011</c:v>
                </c:pt>
                <c:pt idx="2">
                  <c:v>34.170400000000001</c:v>
                </c:pt>
                <c:pt idx="3">
                  <c:v>68.898699999999991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9A3-436E-ACC6-4EAC5A75C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759616"/>
        <c:axId val="101765888"/>
      </c:scatterChart>
      <c:valAx>
        <c:axId val="101759616"/>
        <c:scaling>
          <c:orientation val="minMax"/>
          <c:max val="8"/>
          <c:min val="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Level (max)</a:t>
                </a:r>
              </a:p>
            </c:rich>
          </c:tx>
          <c:layout>
            <c:manualLayout>
              <c:xMode val="edge"/>
              <c:yMode val="edge"/>
              <c:x val="0.38144143518518531"/>
              <c:y val="0.917824652777778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1765888"/>
        <c:crosses val="autoZero"/>
        <c:crossBetween val="midCat"/>
        <c:majorUnit val="1"/>
      </c:valAx>
      <c:valAx>
        <c:axId val="101765888"/>
        <c:scaling>
          <c:orientation val="minMax"/>
          <c:min val="25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1759616"/>
        <c:crossesAt val="0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800"/>
              <a:t>Single</a:t>
            </a:r>
            <a:r>
              <a:rPr lang="en-IN" sz="1800" baseline="0"/>
              <a:t> W Cycle</a:t>
            </a:r>
            <a:endParaRPr lang="en-IN" sz="1800"/>
          </a:p>
        </c:rich>
      </c:tx>
      <c:layout>
        <c:manualLayout>
          <c:xMode val="edge"/>
          <c:yMode val="edge"/>
          <c:x val="0.3996280193243445"/>
          <c:y val="5.543650793650820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544513888888891"/>
          <c:y val="2.7979957109913998E-2"/>
          <c:w val="0.75987476851851876"/>
          <c:h val="0.82481736111111104"/>
        </c:manualLayout>
      </c:layout>
      <c:scatterChart>
        <c:scatterStyle val="lineMarker"/>
        <c:varyColors val="0"/>
        <c:ser>
          <c:idx val="0"/>
          <c:order val="0"/>
          <c:tx>
            <c:v>15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Sheet1!$M$2:$M$7</c:f>
              <c:numCache>
                <c:formatCode>General</c:formatCode>
                <c:ptCount val="6"/>
                <c:pt idx="0">
                  <c:v>38.514199999999995</c:v>
                </c:pt>
                <c:pt idx="1">
                  <c:v>35.744400000000006</c:v>
                </c:pt>
                <c:pt idx="2">
                  <c:v>31.571899999999999</c:v>
                </c:pt>
                <c:pt idx="3">
                  <c:v>30.680800000000001</c:v>
                </c:pt>
                <c:pt idx="4">
                  <c:v>35.739400000000003</c:v>
                </c:pt>
                <c:pt idx="5">
                  <c:v>55.9375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3C-4A0B-9F3E-9C1E7E68D830}"/>
            </c:ext>
          </c:extLst>
        </c:ser>
        <c:ser>
          <c:idx val="1"/>
          <c:order val="1"/>
          <c:tx>
            <c:v>20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Sheet1!$M$9:$M$14</c:f>
              <c:numCache>
                <c:formatCode>General</c:formatCode>
                <c:ptCount val="6"/>
                <c:pt idx="0">
                  <c:v>35.743900000000011</c:v>
                </c:pt>
                <c:pt idx="1">
                  <c:v>32.091700000000003</c:v>
                </c:pt>
                <c:pt idx="2">
                  <c:v>29.611400000000035</c:v>
                </c:pt>
                <c:pt idx="3">
                  <c:v>28.029399999999942</c:v>
                </c:pt>
                <c:pt idx="4">
                  <c:v>32.274300000000011</c:v>
                </c:pt>
                <c:pt idx="5">
                  <c:v>54.541899999999998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3C-4A0B-9F3E-9C1E7E68D830}"/>
            </c:ext>
          </c:extLst>
        </c:ser>
        <c:ser>
          <c:idx val="2"/>
          <c:order val="2"/>
          <c:tx>
            <c:v>25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Sheet1!$M$16:$M$21</c:f>
              <c:numCache>
                <c:formatCode>General</c:formatCode>
                <c:ptCount val="6"/>
                <c:pt idx="0">
                  <c:v>34.912200000000006</c:v>
                </c:pt>
                <c:pt idx="1">
                  <c:v>31.512</c:v>
                </c:pt>
                <c:pt idx="2">
                  <c:v>29.138200000000001</c:v>
                </c:pt>
                <c:pt idx="3">
                  <c:v>27.048399999999919</c:v>
                </c:pt>
                <c:pt idx="4">
                  <c:v>32.280900000000003</c:v>
                </c:pt>
                <c:pt idx="5">
                  <c:v>61.716500000000003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3C-4A0B-9F3E-9C1E7E68D830}"/>
            </c:ext>
          </c:extLst>
        </c:ser>
        <c:ser>
          <c:idx val="3"/>
          <c:order val="3"/>
          <c:tx>
            <c:v>30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Sheet1!$M$23:$M$28</c:f>
              <c:numCache>
                <c:formatCode>General</c:formatCode>
                <c:ptCount val="6"/>
                <c:pt idx="0">
                  <c:v>34.002300000000012</c:v>
                </c:pt>
                <c:pt idx="1">
                  <c:v>32.766400000000012</c:v>
                </c:pt>
                <c:pt idx="2">
                  <c:v>27.954999999999988</c:v>
                </c:pt>
                <c:pt idx="3">
                  <c:v>27.578800000000001</c:v>
                </c:pt>
                <c:pt idx="4">
                  <c:v>31.6646</c:v>
                </c:pt>
                <c:pt idx="5">
                  <c:v>55.273400000000002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93C-4A0B-9F3E-9C1E7E68D830}"/>
            </c:ext>
          </c:extLst>
        </c:ser>
        <c:ser>
          <c:idx val="4"/>
          <c:order val="4"/>
          <c:tx>
            <c:v>35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Sheet1!$M$30:$M$35</c:f>
              <c:numCache>
                <c:formatCode>General</c:formatCode>
                <c:ptCount val="6"/>
                <c:pt idx="0">
                  <c:v>37.905200000000001</c:v>
                </c:pt>
                <c:pt idx="1">
                  <c:v>30.861999999999988</c:v>
                </c:pt>
                <c:pt idx="2">
                  <c:v>27.409699999999919</c:v>
                </c:pt>
                <c:pt idx="3">
                  <c:v>26.146599999999989</c:v>
                </c:pt>
                <c:pt idx="4">
                  <c:v>31.465499999999889</c:v>
                </c:pt>
                <c:pt idx="5">
                  <c:v>55.313599999999994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93C-4A0B-9F3E-9C1E7E68D830}"/>
            </c:ext>
          </c:extLst>
        </c:ser>
        <c:ser>
          <c:idx val="5"/>
          <c:order val="5"/>
          <c:tx>
            <c:v>40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Sheet1!$M$37:$M$42</c:f>
              <c:numCache>
                <c:formatCode>General</c:formatCode>
                <c:ptCount val="6"/>
                <c:pt idx="0">
                  <c:v>33.646000000000001</c:v>
                </c:pt>
                <c:pt idx="1">
                  <c:v>30.047699999999942</c:v>
                </c:pt>
                <c:pt idx="2">
                  <c:v>27.7059</c:v>
                </c:pt>
                <c:pt idx="3">
                  <c:v>25.874400000000001</c:v>
                </c:pt>
                <c:pt idx="4">
                  <c:v>33.656300000000002</c:v>
                </c:pt>
                <c:pt idx="5">
                  <c:v>56.8887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93C-4A0B-9F3E-9C1E7E68D830}"/>
            </c:ext>
          </c:extLst>
        </c:ser>
        <c:ser>
          <c:idx val="6"/>
          <c:order val="6"/>
          <c:tx>
            <c:v>45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Sheet1!$M$44:$M$49</c:f>
              <c:numCache>
                <c:formatCode>General</c:formatCode>
                <c:ptCount val="6"/>
                <c:pt idx="0">
                  <c:v>33.898200000000003</c:v>
                </c:pt>
                <c:pt idx="1">
                  <c:v>30.268399999999911</c:v>
                </c:pt>
                <c:pt idx="2">
                  <c:v>27.214800000000061</c:v>
                </c:pt>
                <c:pt idx="3">
                  <c:v>26.16</c:v>
                </c:pt>
                <c:pt idx="4">
                  <c:v>31.734300000000001</c:v>
                </c:pt>
                <c:pt idx="5">
                  <c:v>62.121700000000011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93C-4A0B-9F3E-9C1E7E68D830}"/>
            </c:ext>
          </c:extLst>
        </c:ser>
        <c:ser>
          <c:idx val="7"/>
          <c:order val="7"/>
          <c:tx>
            <c:v>50</c:v>
          </c:tx>
          <c:marker>
            <c:symbol val="none"/>
          </c:marker>
          <c:xVal>
            <c:numRef>
              <c:f>Sheet1!$I$23:$I$28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Sheet1!$M$51:$M$56</c:f>
              <c:numCache>
                <c:formatCode>General</c:formatCode>
                <c:ptCount val="6"/>
                <c:pt idx="0">
                  <c:v>33.236300000000107</c:v>
                </c:pt>
                <c:pt idx="1">
                  <c:v>30.8705</c:v>
                </c:pt>
                <c:pt idx="2">
                  <c:v>27.527699999999989</c:v>
                </c:pt>
                <c:pt idx="3">
                  <c:v>27.941599999999923</c:v>
                </c:pt>
                <c:pt idx="4">
                  <c:v>34.119</c:v>
                </c:pt>
                <c:pt idx="5">
                  <c:v>63.150700000000001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93C-4A0B-9F3E-9C1E7E68D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05440"/>
        <c:axId val="101819904"/>
      </c:scatterChart>
      <c:valAx>
        <c:axId val="101805440"/>
        <c:scaling>
          <c:orientation val="minMax"/>
          <c:max val="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/>
                  <a:t>W - Point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1819904"/>
        <c:crosses val="autoZero"/>
        <c:crossBetween val="midCat"/>
        <c:majorUnit val="1"/>
      </c:valAx>
      <c:valAx>
        <c:axId val="101819904"/>
        <c:scaling>
          <c:orientation val="minMax"/>
          <c:min val="2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/>
                  <a:t>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18054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800"/>
              <a:t>2 W Cycles</a:t>
            </a:r>
          </a:p>
        </c:rich>
      </c:tx>
      <c:layout>
        <c:manualLayout>
          <c:xMode val="edge"/>
          <c:yMode val="edge"/>
          <c:x val="0.42451430555555686"/>
          <c:y val="6.55237644692525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631180555555555"/>
          <c:y val="2.7983483231383607E-2"/>
          <c:w val="0.76044189814814833"/>
          <c:h val="0.83670321138661563"/>
        </c:manualLayout>
      </c:layout>
      <c:scatterChart>
        <c:scatterStyle val="lineMarker"/>
        <c:varyColors val="0"/>
        <c:ser>
          <c:idx val="4"/>
          <c:order val="0"/>
          <c:tx>
            <c:v>15-2</c:v>
          </c:tx>
          <c:marker>
            <c:symbol val="none"/>
          </c:marker>
          <c:xVal>
            <c:numRef>
              <c:f>Sheet1!$I$58:$I$63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Sheet1!$M$58:$M$63</c:f>
              <c:numCache>
                <c:formatCode>General</c:formatCode>
                <c:ptCount val="6"/>
                <c:pt idx="0">
                  <c:v>38.849199999999996</c:v>
                </c:pt>
                <c:pt idx="1">
                  <c:v>34.565500000000107</c:v>
                </c:pt>
                <c:pt idx="2">
                  <c:v>31.819600000000001</c:v>
                </c:pt>
                <c:pt idx="3">
                  <c:v>30.6464</c:v>
                </c:pt>
                <c:pt idx="4">
                  <c:v>36.144000000000005</c:v>
                </c:pt>
                <c:pt idx="5">
                  <c:v>83.513000000000005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02-4608-B048-551982036304}"/>
            </c:ext>
          </c:extLst>
        </c:ser>
        <c:ser>
          <c:idx val="0"/>
          <c:order val="1"/>
          <c:tx>
            <c:v>20-2</c:v>
          </c:tx>
          <c:marker>
            <c:symbol val="none"/>
          </c:marker>
          <c:xVal>
            <c:numRef>
              <c:f>Sheet1!$I$65:$I$70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Sheet1!$M$65:$M$70</c:f>
              <c:numCache>
                <c:formatCode>General</c:formatCode>
                <c:ptCount val="6"/>
                <c:pt idx="0">
                  <c:v>37.180600000000005</c:v>
                </c:pt>
                <c:pt idx="1">
                  <c:v>33.786800000000007</c:v>
                </c:pt>
                <c:pt idx="2">
                  <c:v>30.493200000000002</c:v>
                </c:pt>
                <c:pt idx="3">
                  <c:v>29.496300000000002</c:v>
                </c:pt>
                <c:pt idx="4">
                  <c:v>34.082900000000002</c:v>
                </c:pt>
                <c:pt idx="5">
                  <c:v>81.551699999999997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02-4608-B048-551982036304}"/>
            </c:ext>
          </c:extLst>
        </c:ser>
        <c:ser>
          <c:idx val="1"/>
          <c:order val="2"/>
          <c:tx>
            <c:v>25-2</c:v>
          </c:tx>
          <c:marker>
            <c:symbol val="none"/>
          </c:marker>
          <c:xVal>
            <c:numRef>
              <c:f>Sheet1!$I$72:$I$77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Sheet1!$M$72:$M$77</c:f>
              <c:numCache>
                <c:formatCode>General</c:formatCode>
                <c:ptCount val="6"/>
                <c:pt idx="0">
                  <c:v>35.903400000000005</c:v>
                </c:pt>
                <c:pt idx="1">
                  <c:v>35.999300000000012</c:v>
                </c:pt>
                <c:pt idx="2">
                  <c:v>29.496399999999927</c:v>
                </c:pt>
                <c:pt idx="3">
                  <c:v>27.732199999999942</c:v>
                </c:pt>
                <c:pt idx="4">
                  <c:v>33.242800000000003</c:v>
                </c:pt>
                <c:pt idx="5">
                  <c:v>78.061300000000003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02-4608-B048-551982036304}"/>
            </c:ext>
          </c:extLst>
        </c:ser>
        <c:ser>
          <c:idx val="2"/>
          <c:order val="3"/>
          <c:tx>
            <c:v>30-2</c:v>
          </c:tx>
          <c:marker>
            <c:symbol val="none"/>
          </c:marker>
          <c:xVal>
            <c:numRef>
              <c:f>Sheet1!$I$79:$I$85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</c:numCache>
            </c:numRef>
          </c:xVal>
          <c:yVal>
            <c:numRef>
              <c:f>Sheet1!$M$79:$M$85</c:f>
              <c:numCache>
                <c:formatCode>General</c:formatCode>
                <c:ptCount val="7"/>
                <c:pt idx="0">
                  <c:v>37.806999999999995</c:v>
                </c:pt>
                <c:pt idx="1">
                  <c:v>31.921600000000002</c:v>
                </c:pt>
                <c:pt idx="2">
                  <c:v>28.934000000000001</c:v>
                </c:pt>
                <c:pt idx="3">
                  <c:v>27.415699999999923</c:v>
                </c:pt>
                <c:pt idx="4">
                  <c:v>33.817199999999993</c:v>
                </c:pt>
                <c:pt idx="5">
                  <c:v>33.896800000000006</c:v>
                </c:pt>
                <c:pt idx="6">
                  <c:v>82.2256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F02-4608-B048-551982036304}"/>
            </c:ext>
          </c:extLst>
        </c:ser>
        <c:ser>
          <c:idx val="3"/>
          <c:order val="4"/>
          <c:tx>
            <c:v>35-2</c:v>
          </c:tx>
          <c:marker>
            <c:symbol val="none"/>
          </c:marker>
          <c:xVal>
            <c:numRef>
              <c:f>Sheet1!$I$87:$I$92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Sheet1!$M$87:$M$92</c:f>
              <c:numCache>
                <c:formatCode>General</c:formatCode>
                <c:ptCount val="6"/>
                <c:pt idx="0">
                  <c:v>39.255300000000013</c:v>
                </c:pt>
                <c:pt idx="1">
                  <c:v>33.240400000000001</c:v>
                </c:pt>
                <c:pt idx="2">
                  <c:v>28.956699999999927</c:v>
                </c:pt>
                <c:pt idx="3">
                  <c:v>27.5581</c:v>
                </c:pt>
                <c:pt idx="4">
                  <c:v>37.596400000000003</c:v>
                </c:pt>
                <c:pt idx="5">
                  <c:v>83.463700000000003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F02-4608-B048-551982036304}"/>
            </c:ext>
          </c:extLst>
        </c:ser>
        <c:ser>
          <c:idx val="5"/>
          <c:order val="5"/>
          <c:tx>
            <c:v>40-2</c:v>
          </c:tx>
          <c:marker>
            <c:symbol val="none"/>
          </c:marker>
          <c:xVal>
            <c:numRef>
              <c:f>Sheet1!$I$94:$I$99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Sheet1!$M$94:$M$99</c:f>
              <c:numCache>
                <c:formatCode>General</c:formatCode>
                <c:ptCount val="6"/>
                <c:pt idx="0">
                  <c:v>35.774000000000001</c:v>
                </c:pt>
                <c:pt idx="1">
                  <c:v>32.180400000000006</c:v>
                </c:pt>
                <c:pt idx="2">
                  <c:v>29.224999999999987</c:v>
                </c:pt>
                <c:pt idx="3">
                  <c:v>29.501899999999999</c:v>
                </c:pt>
                <c:pt idx="4">
                  <c:v>44.379999999999995</c:v>
                </c:pt>
                <c:pt idx="5">
                  <c:v>84.67019999999998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F02-4608-B048-551982036304}"/>
            </c:ext>
          </c:extLst>
        </c:ser>
        <c:ser>
          <c:idx val="6"/>
          <c:order val="6"/>
          <c:tx>
            <c:v>45-2</c:v>
          </c:tx>
          <c:marker>
            <c:symbol val="none"/>
          </c:marker>
          <c:xVal>
            <c:numRef>
              <c:f>Sheet1!$I$101:$I$106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Sheet1!$M$101:$M$106</c:f>
              <c:numCache>
                <c:formatCode>General</c:formatCode>
                <c:ptCount val="6"/>
                <c:pt idx="0">
                  <c:v>36.911299999999997</c:v>
                </c:pt>
                <c:pt idx="1">
                  <c:v>32.428300000000107</c:v>
                </c:pt>
                <c:pt idx="2">
                  <c:v>30.016500000000001</c:v>
                </c:pt>
                <c:pt idx="3">
                  <c:v>38.221200000000003</c:v>
                </c:pt>
                <c:pt idx="4">
                  <c:v>52.684799999999996</c:v>
                </c:pt>
                <c:pt idx="5">
                  <c:v>82.504499999999993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F02-4608-B048-551982036304}"/>
            </c:ext>
          </c:extLst>
        </c:ser>
        <c:ser>
          <c:idx val="7"/>
          <c:order val="7"/>
          <c:tx>
            <c:v>50-2</c:v>
          </c:tx>
          <c:marker>
            <c:symbol val="none"/>
          </c:marker>
          <c:xVal>
            <c:numRef>
              <c:f>Sheet1!$I$109:$I$114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xVal>
          <c:yVal>
            <c:numRef>
              <c:f>Sheet1!$M$109:$M$114</c:f>
              <c:numCache>
                <c:formatCode>General</c:formatCode>
                <c:ptCount val="6"/>
                <c:pt idx="0">
                  <c:v>37.072600000000001</c:v>
                </c:pt>
                <c:pt idx="1">
                  <c:v>33.779900000000012</c:v>
                </c:pt>
                <c:pt idx="2">
                  <c:v>34.180600000000005</c:v>
                </c:pt>
                <c:pt idx="3">
                  <c:v>39.918600000000005</c:v>
                </c:pt>
                <c:pt idx="4">
                  <c:v>66.282699999999991</c:v>
                </c:pt>
                <c:pt idx="5">
                  <c:v>80.456400000000002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F02-4608-B048-551982036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10240"/>
        <c:axId val="102024704"/>
      </c:scatterChart>
      <c:valAx>
        <c:axId val="102010240"/>
        <c:scaling>
          <c:orientation val="minMax"/>
          <c:max val="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W</a:t>
                </a:r>
                <a:r>
                  <a:rPr lang="en-IN" baseline="0"/>
                  <a:t>  - Point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2024704"/>
        <c:crosses val="autoZero"/>
        <c:crossBetween val="midCat"/>
        <c:majorUnit val="1"/>
      </c:valAx>
      <c:valAx>
        <c:axId val="102024704"/>
        <c:scaling>
          <c:orientation val="minMax"/>
          <c:min val="20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1.4699074074074074E-2"/>
              <c:y val="0.330986419753086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20102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94685039370078"/>
          <c:y val="5.1368121323224034E-2"/>
          <c:w val="0.83845603674540681"/>
          <c:h val="0.76039005702145079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Sheet1!$B$39:$B$43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Sheet1!$E$39:$E$43</c:f>
              <c:numCache>
                <c:formatCode>General</c:formatCode>
                <c:ptCount val="5"/>
                <c:pt idx="0">
                  <c:v>54.120800000000003</c:v>
                </c:pt>
                <c:pt idx="1">
                  <c:v>39.302900000000001</c:v>
                </c:pt>
                <c:pt idx="2">
                  <c:v>35.100700000000003</c:v>
                </c:pt>
                <c:pt idx="3">
                  <c:v>34.29910000000001</c:v>
                </c:pt>
                <c:pt idx="4">
                  <c:v>42.947299999999998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A7E-4C5D-A08F-9FAE7FA67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42240"/>
        <c:axId val="102060800"/>
      </c:scatterChart>
      <c:valAx>
        <c:axId val="102042240"/>
        <c:scaling>
          <c:orientation val="minMax"/>
          <c:max val="8"/>
          <c:min val="4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No.</a:t>
                </a:r>
                <a:r>
                  <a:rPr lang="en-US" baseline="0" dirty="0"/>
                  <a:t> </a:t>
                </a:r>
                <a:r>
                  <a:rPr lang="en-US" dirty="0"/>
                  <a:t>of levels </a:t>
                </a:r>
              </a:p>
            </c:rich>
          </c:tx>
          <c:layout>
            <c:manualLayout>
              <c:xMode val="edge"/>
              <c:yMode val="edge"/>
              <c:x val="0.46977909011373575"/>
              <c:y val="0.911143882617128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2060800"/>
        <c:crosses val="autoZero"/>
        <c:crossBetween val="midCat"/>
        <c:majorUnit val="1"/>
      </c:valAx>
      <c:valAx>
        <c:axId val="102060800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CPU 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204224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28018372703428"/>
          <c:y val="4.2627471715864416E-2"/>
          <c:w val="0.84808792650918818"/>
          <c:h val="0.79732194440186799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Sheet1!$F$36:$F$43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numCache>
            </c:numRef>
          </c:xVal>
          <c:yVal>
            <c:numRef>
              <c:f>Sheet1!$G$36:$G$43</c:f>
              <c:numCache>
                <c:formatCode>General</c:formatCode>
                <c:ptCount val="8"/>
                <c:pt idx="0">
                  <c:v>38.593500000000006</c:v>
                </c:pt>
                <c:pt idx="1">
                  <c:v>35.778500000000008</c:v>
                </c:pt>
                <c:pt idx="2">
                  <c:v>34.29910000000001</c:v>
                </c:pt>
                <c:pt idx="3">
                  <c:v>34.183800000000005</c:v>
                </c:pt>
                <c:pt idx="4">
                  <c:v>32.957499999999996</c:v>
                </c:pt>
                <c:pt idx="5">
                  <c:v>32.411899999999996</c:v>
                </c:pt>
                <c:pt idx="6">
                  <c:v>32.988800000000005</c:v>
                </c:pt>
                <c:pt idx="7">
                  <c:v>32.6858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5-4B17-A09B-354CB70F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72320"/>
        <c:axId val="102074240"/>
      </c:scatterChart>
      <c:valAx>
        <c:axId val="102072320"/>
        <c:scaling>
          <c:orientation val="minMax"/>
          <c:max val="50"/>
          <c:min val="1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No. of inner iterations</a:t>
                </a:r>
              </a:p>
            </c:rich>
          </c:tx>
          <c:layout>
            <c:manualLayout>
              <c:xMode val="edge"/>
              <c:yMode val="edge"/>
              <c:x val="0.3954630358705169"/>
              <c:y val="0.926263380225908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2074240"/>
        <c:crosses val="autoZero"/>
        <c:crossBetween val="midCat"/>
        <c:majorUnit val="5"/>
      </c:valAx>
      <c:valAx>
        <c:axId val="102074240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CPU 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207232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0.87037</cdr:x>
      <cdr:y>0.14437</cdr:y>
    </cdr:from>
    <cdr:to>
      <cdr:x>1</cdr:x>
      <cdr:y>0.25264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2DFC800-6977-464D-8E24-B2284F1C543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 r="15207" b="19633"/>
        <a:stretch xmlns:a="http://schemas.openxmlformats.org/drawingml/2006/main">
          <a:fillRect/>
        </a:stretch>
      </cdr:blipFill>
      <cdr:spPr>
        <a:xfrm xmlns:a="http://schemas.openxmlformats.org/drawingml/2006/main">
          <a:off x="4988560" y="571500"/>
          <a:ext cx="742950" cy="42862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0.87248</cdr:x>
      <cdr:y>0.14927</cdr:y>
    </cdr:from>
    <cdr:to>
      <cdr:x>0.98881</cdr:x>
      <cdr:y>0.25039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6CF255C2-A699-4484-B772-F2229491082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 l="6523" r="17381" b="24991"/>
        <a:stretch xmlns:a="http://schemas.openxmlformats.org/drawingml/2006/main">
          <a:fillRect/>
        </a:stretch>
      </cdr:blipFill>
      <cdr:spPr>
        <a:xfrm xmlns:a="http://schemas.openxmlformats.org/drawingml/2006/main">
          <a:off x="5000625" y="590550"/>
          <a:ext cx="666750" cy="40005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0.87248</cdr:x>
      <cdr:y>0.14927</cdr:y>
    </cdr:from>
    <cdr:to>
      <cdr:x>0.98881</cdr:x>
      <cdr:y>0.25039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1F0A7DD-35C2-47A6-B8CA-EECA1621804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 l="6523" r="17381" b="24991"/>
        <a:stretch xmlns:a="http://schemas.openxmlformats.org/drawingml/2006/main">
          <a:fillRect/>
        </a:stretch>
      </cdr:blipFill>
      <cdr:spPr>
        <a:xfrm xmlns:a="http://schemas.openxmlformats.org/drawingml/2006/main">
          <a:off x="5000625" y="590550"/>
          <a:ext cx="666750" cy="40005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0.88323</cdr:x>
      <cdr:y>0.14205</cdr:y>
    </cdr:from>
    <cdr:to>
      <cdr:x>1</cdr:x>
      <cdr:y>0.24799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7FDC6126-03CE-427F-966A-497D44F09FA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 l="6800" r="16814" b="21419"/>
        <a:stretch xmlns:a="http://schemas.openxmlformats.org/drawingml/2006/main">
          <a:fillRect/>
        </a:stretch>
      </cdr:blipFill>
      <cdr:spPr>
        <a:xfrm xmlns:a="http://schemas.openxmlformats.org/drawingml/2006/main">
          <a:off x="5062220" y="561975"/>
          <a:ext cx="669290" cy="419100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0.88079</cdr:x>
      <cdr:y>0.16363</cdr:y>
    </cdr:from>
    <cdr:to>
      <cdr:x>1</cdr:x>
      <cdr:y>0.26952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F8561FB-61DF-40B8-A650-DF0895E5F2B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 l="7090" r="14929" b="21419"/>
        <a:stretch xmlns:a="http://schemas.openxmlformats.org/drawingml/2006/main">
          <a:fillRect/>
        </a:stretch>
      </cdr:blipFill>
      <cdr:spPr>
        <a:xfrm xmlns:a="http://schemas.openxmlformats.org/drawingml/2006/main">
          <a:off x="5048250" y="647700"/>
          <a:ext cx="683260" cy="4191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0A91C-F0BF-4A5A-A284-9D0AD3CFC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58021-2E2D-4A35-B313-FD20D12697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9488-92EB-4979-A596-9EEBCA5AF568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4C011-1B21-45C7-B889-54FF265EA9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63D1-413E-41FB-ACFA-C3C9CAD0B5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1822-DB0F-49E8-8301-7379B845E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20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0FBB9-8E0D-4E45-9AB0-F85A5E7E91C2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F6D57-55F9-4107-BDF4-BBC875E1A9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F6D57-55F9-4107-BDF4-BBC875E1A98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F8CB11A-FBC9-4ACD-8DF1-A040CF6A7920}" type="datetimeFigureOut">
              <a:rPr lang="en-US" smtClean="0"/>
              <a:pPr/>
              <a:t>1/13/2020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D46F6B9-BE43-4CBE-B0D7-01E29E9CAC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5" y="714356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en-IN" sz="1600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INTERNATIONAL CONFERENCE ON MODERN MATHEMATICAL METHODS</a:t>
            </a:r>
          </a:p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 FOR HIGH-PERFORMANCE COMPUTING IN </a:t>
            </a:r>
          </a:p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SCIENCE AND TECHNOLOGY</a:t>
            </a:r>
          </a:p>
          <a:p>
            <a:pPr algn="ctr"/>
            <a:r>
              <a:rPr lang="en-IN" sz="3200" b="1" dirty="0">
                <a:latin typeface="Cambria" pitchFamily="18" charset="0"/>
              </a:rPr>
              <a:t>O</a:t>
            </a:r>
            <a:r>
              <a:rPr lang="en-IN" sz="2400" b="1" dirty="0">
                <a:latin typeface="Cambria" pitchFamily="18" charset="0"/>
              </a:rPr>
              <a:t>N THE </a:t>
            </a:r>
            <a:r>
              <a:rPr lang="en-IN" sz="3200" b="1" dirty="0">
                <a:latin typeface="Cambria" pitchFamily="18" charset="0"/>
              </a:rPr>
              <a:t>R</a:t>
            </a:r>
            <a:r>
              <a:rPr lang="en-IN" sz="2400" b="1" dirty="0">
                <a:latin typeface="Cambria" pitchFamily="18" charset="0"/>
              </a:rPr>
              <a:t>ECOMMENDATIONS FOR </a:t>
            </a:r>
            <a:r>
              <a:rPr lang="en-IN" sz="3200" b="1" dirty="0">
                <a:latin typeface="Cambria" pitchFamily="18" charset="0"/>
              </a:rPr>
              <a:t>R</a:t>
            </a:r>
            <a:r>
              <a:rPr lang="en-IN" sz="2400" b="1" dirty="0">
                <a:latin typeface="Cambria" pitchFamily="18" charset="0"/>
              </a:rPr>
              <a:t>EDUCING </a:t>
            </a:r>
            <a:r>
              <a:rPr lang="en-IN" sz="3200" b="1" dirty="0">
                <a:latin typeface="Cambria" pitchFamily="18" charset="0"/>
              </a:rPr>
              <a:t>CPU</a:t>
            </a:r>
            <a:r>
              <a:rPr lang="en-IN" sz="2400" b="1" dirty="0">
                <a:latin typeface="Cambria" pitchFamily="18" charset="0"/>
              </a:rPr>
              <a:t> TIME OF </a:t>
            </a:r>
            <a:r>
              <a:rPr lang="en-IN" sz="3200" b="1" dirty="0">
                <a:latin typeface="Cambria" pitchFamily="18" charset="0"/>
              </a:rPr>
              <a:t>M</a:t>
            </a:r>
            <a:r>
              <a:rPr lang="en-IN" sz="2400" b="1" dirty="0">
                <a:latin typeface="Cambria" pitchFamily="18" charset="0"/>
              </a:rPr>
              <a:t>ULTI-</a:t>
            </a:r>
            <a:r>
              <a:rPr lang="en-IN" sz="3200" b="1" dirty="0">
                <a:latin typeface="Cambria" pitchFamily="18" charset="0"/>
              </a:rPr>
              <a:t>G</a:t>
            </a:r>
            <a:r>
              <a:rPr lang="en-IN" sz="2400" b="1" dirty="0">
                <a:latin typeface="Cambria" pitchFamily="18" charset="0"/>
              </a:rPr>
              <a:t>RID </a:t>
            </a:r>
            <a:r>
              <a:rPr lang="en-IN" sz="3200" b="1" dirty="0">
                <a:latin typeface="Cambria" pitchFamily="18" charset="0"/>
              </a:rPr>
              <a:t>P</a:t>
            </a:r>
            <a:r>
              <a:rPr lang="en-IN" sz="2400" b="1" dirty="0">
                <a:latin typeface="Cambria" pitchFamily="18" charset="0"/>
              </a:rPr>
              <a:t>RECONDITIONED </a:t>
            </a:r>
            <a:r>
              <a:rPr lang="en-IN" sz="3200" b="1" dirty="0">
                <a:latin typeface="Cambria" pitchFamily="18" charset="0"/>
              </a:rPr>
              <a:t>G</a:t>
            </a:r>
            <a:r>
              <a:rPr lang="en-IN" sz="2400" b="1" dirty="0">
                <a:latin typeface="Cambria" pitchFamily="18" charset="0"/>
              </a:rPr>
              <a:t>UASS-</a:t>
            </a:r>
            <a:r>
              <a:rPr lang="en-IN" sz="3200" b="1" dirty="0">
                <a:latin typeface="Cambria" pitchFamily="18" charset="0"/>
              </a:rPr>
              <a:t>S</a:t>
            </a:r>
            <a:r>
              <a:rPr lang="en-IN" sz="2400" b="1" dirty="0">
                <a:latin typeface="Cambria" pitchFamily="18" charset="0"/>
              </a:rPr>
              <a:t>EIDEL </a:t>
            </a:r>
            <a:r>
              <a:rPr lang="en-IN" sz="3200" b="1" dirty="0">
                <a:latin typeface="Cambria" pitchFamily="18" charset="0"/>
              </a:rPr>
              <a:t>M</a:t>
            </a:r>
            <a:r>
              <a:rPr lang="en-IN" sz="2400" b="1" dirty="0">
                <a:latin typeface="Cambria" pitchFamily="18" charset="0"/>
              </a:rPr>
              <a:t>ETHOD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07389" y="3286124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Presented by:</a:t>
            </a:r>
          </a:p>
          <a:p>
            <a:pPr algn="ctr"/>
            <a:r>
              <a:rPr lang="en-IN" sz="2400" b="1" dirty="0"/>
              <a:t>Abdul Hannan </a:t>
            </a:r>
            <a:r>
              <a:rPr lang="en-IN" sz="2400" b="1" dirty="0" err="1"/>
              <a:t>Faruqi</a:t>
            </a:r>
            <a:endParaRPr lang="en-IN" sz="2400" b="1" dirty="0"/>
          </a:p>
          <a:p>
            <a:pPr algn="ctr"/>
            <a:r>
              <a:rPr lang="en-IN" sz="1600" dirty="0"/>
              <a:t>B.TECH. (FINAL YEAR)</a:t>
            </a:r>
          </a:p>
          <a:p>
            <a:pPr algn="ctr"/>
            <a:r>
              <a:rPr lang="en-IN" sz="1600" dirty="0"/>
              <a:t>DEPARTMENT OF MECHANICAL ENGINEERING</a:t>
            </a:r>
          </a:p>
          <a:p>
            <a:pPr algn="ctr"/>
            <a:r>
              <a:rPr lang="en-IN" sz="1600" dirty="0"/>
              <a:t>ZHCET, AMU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857760"/>
            <a:ext cx="75724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Co-Authors:</a:t>
            </a:r>
          </a:p>
          <a:p>
            <a:r>
              <a:rPr lang="en-IN" b="1" dirty="0"/>
              <a:t>M </a:t>
            </a:r>
            <a:r>
              <a:rPr lang="en-IN" b="1" dirty="0" err="1"/>
              <a:t>Hamid</a:t>
            </a:r>
            <a:r>
              <a:rPr lang="en-IN" b="1" dirty="0"/>
              <a:t> Siddique</a:t>
            </a:r>
            <a:r>
              <a:rPr lang="en-IN" b="1" baseline="30000" dirty="0"/>
              <a:t>1</a:t>
            </a:r>
            <a:r>
              <a:rPr lang="en-IN" b="1" dirty="0"/>
              <a:t>, </a:t>
            </a:r>
            <a:r>
              <a:rPr lang="en-IN" b="1" dirty="0" err="1"/>
              <a:t>Abdus</a:t>
            </a:r>
            <a:r>
              <a:rPr lang="en-IN" b="1" dirty="0"/>
              <a:t> Samad</a:t>
            </a:r>
            <a:r>
              <a:rPr lang="en-IN" b="1" baseline="30000" dirty="0"/>
              <a:t>2</a:t>
            </a:r>
            <a:r>
              <a:rPr lang="en-IN" b="1" dirty="0"/>
              <a:t>, Syed </a:t>
            </a:r>
            <a:r>
              <a:rPr lang="en-IN" b="1" dirty="0" err="1"/>
              <a:t>Fahad</a:t>
            </a:r>
            <a:r>
              <a:rPr lang="en-IN" b="1" dirty="0"/>
              <a:t> Anwar</a:t>
            </a:r>
            <a:r>
              <a:rPr lang="en-IN" b="1" baseline="30000" dirty="0"/>
              <a:t>3</a:t>
            </a:r>
          </a:p>
          <a:p>
            <a:endParaRPr lang="en-IN" dirty="0"/>
          </a:p>
          <a:p>
            <a:r>
              <a:rPr lang="en-IN" sz="1200" dirty="0"/>
              <a:t>1 Department of Mechanical Engineering, ADCET, </a:t>
            </a:r>
            <a:r>
              <a:rPr lang="en-IN" sz="1200" dirty="0" err="1"/>
              <a:t>Ashta</a:t>
            </a:r>
            <a:r>
              <a:rPr lang="en-IN" sz="1200" dirty="0"/>
              <a:t>, Maharashtra-416301, India.</a:t>
            </a:r>
          </a:p>
          <a:p>
            <a:r>
              <a:rPr lang="en-IN" sz="1200" dirty="0"/>
              <a:t>2 Department of Ocean Engineering, IIT Madras, </a:t>
            </a:r>
            <a:r>
              <a:rPr lang="en-IN" sz="1200" dirty="0" err="1"/>
              <a:t>Adyar</a:t>
            </a:r>
            <a:r>
              <a:rPr lang="en-IN" sz="1200" dirty="0"/>
              <a:t>, Chennai, Tamil Nadu- 600036 India.</a:t>
            </a:r>
          </a:p>
          <a:p>
            <a:r>
              <a:rPr lang="en-IN" sz="1200" dirty="0"/>
              <a:t>3 Computational Aerodynamics Lab, Department of Mechanical Engineering, ZHCET, AMU Aligarh.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Surrogate Modelling</a:t>
            </a:r>
          </a:p>
        </p:txBody>
      </p:sp>
      <p:pic>
        <p:nvPicPr>
          <p:cNvPr id="29698" name="Picture 2" descr="C:\Users\sanaul haq faruqi\Desktop\Hannan\Mathematical modelling\Visualisation of propogation\Surrogate-modelling-for-a-one-variable-function-with-insufficient-sample-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219" y="3023667"/>
            <a:ext cx="3669380" cy="288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4348" y="1571612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Surrogate models are low-fidelity regression models constructed using data drawn from high-fidelity models. These models can generate thousands of approximate results from a few samples, thereby simplifying the process of finding the optimal solution.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C8E46-FB30-41ED-942A-5A287284516B}"/>
              </a:ext>
            </a:extLst>
          </p:cNvPr>
          <p:cNvSpPr txBox="1"/>
          <p:nvPr/>
        </p:nvSpPr>
        <p:spPr>
          <a:xfrm>
            <a:off x="1978857" y="602128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Image source: Xu, Q. &amp; </a:t>
            </a:r>
            <a:r>
              <a:rPr lang="en-IN" sz="1400" dirty="0" err="1"/>
              <a:t>Wehrle</a:t>
            </a:r>
            <a:r>
              <a:rPr lang="en-IN" sz="1400" dirty="0"/>
              <a:t>, Erich &amp; Baier, H.. (2012). Optimization. 61. 1-24.10.1080/02331934.2011.644286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5C86ED2-19C3-4563-97BE-E104CB4D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23667"/>
            <a:ext cx="36710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 cycle 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705137" y="909000"/>
            <a:ext cx="360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37862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Surrogate modelling</a:t>
            </a:r>
          </a:p>
          <a:p>
            <a:r>
              <a:rPr lang="en-IN" sz="2800" dirty="0"/>
              <a:t>Techniques:</a:t>
            </a:r>
          </a:p>
          <a:p>
            <a:endParaRPr lang="en-IN" sz="2800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 Response surface approximation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Kriging</a:t>
            </a:r>
            <a:r>
              <a:rPr lang="en-IN" dirty="0"/>
              <a:t> Model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Radial Basis Neural Network</a:t>
            </a:r>
          </a:p>
        </p:txBody>
      </p:sp>
      <p:pic>
        <p:nvPicPr>
          <p:cNvPr id="20481" name="Picture 1" descr="C:\Users\sanaul haq faruqi\Desktop\architecture_simple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4048" y="4004540"/>
            <a:ext cx="2864705" cy="1800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826344" y="3455160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Response surface for 2-D design space (single V cycle)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4472932" y="5858626"/>
            <a:ext cx="4275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 radial basis neural network</a:t>
            </a:r>
          </a:p>
          <a:p>
            <a:pPr algn="ctr"/>
            <a:r>
              <a:rPr lang="en-IN" sz="1400" dirty="0"/>
              <a:t> Source: </a:t>
            </a:r>
            <a:r>
              <a:rPr lang="en-US" sz="1200" dirty="0"/>
              <a:t>Radial Basis Function Network (RBFN) Tutorial</a:t>
            </a:r>
          </a:p>
          <a:p>
            <a:pPr algn="ctr"/>
            <a:r>
              <a:rPr lang="en-US" sz="1200" dirty="0"/>
              <a:t>Chris McCormick</a:t>
            </a:r>
            <a:endParaRPr lang="en-IN" sz="1200" dirty="0"/>
          </a:p>
          <a:p>
            <a:pPr algn="ctr"/>
            <a:endParaRPr lang="en-IN" sz="2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13175"/>
              </p:ext>
            </p:extLst>
          </p:nvPr>
        </p:nvGraphicFramePr>
        <p:xfrm>
          <a:off x="-1980728" y="5326687"/>
          <a:ext cx="8071527" cy="70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Document" r:id="rId6" imgW="5765609" imgH="504017" progId="Word.Document.12">
                  <p:embed/>
                </p:oleObj>
              </mc:Choice>
              <mc:Fallback>
                <p:oleObj name="Document" r:id="rId6" imgW="5765609" imgH="5040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80728" y="5326687"/>
                        <a:ext cx="8071527" cy="70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2910" y="4357694"/>
            <a:ext cx="3857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Weighted average surrogate (WAS)</a:t>
            </a:r>
          </a:p>
          <a:p>
            <a:endParaRPr lang="en-IN" sz="1600" dirty="0"/>
          </a:p>
          <a:p>
            <a:r>
              <a:rPr lang="en-IN" sz="1600" dirty="0"/>
              <a:t>Assignment of weights: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679C7-1148-49DE-A472-3AD4413B1A72}"/>
              </a:ext>
            </a:extLst>
          </p:cNvPr>
          <p:cNvSpPr/>
          <p:nvPr/>
        </p:nvSpPr>
        <p:spPr>
          <a:xfrm>
            <a:off x="925884" y="61390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2001" y="3571876"/>
          <a:ext cx="7199998" cy="1980000"/>
        </p:xfrm>
        <a:graphic>
          <a:graphicData uri="http://schemas.openxmlformats.org/drawingml/2006/table">
            <a:tbl>
              <a:tblPr/>
              <a:tblGrid>
                <a:gridCol w="136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5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85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Cycle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Parameters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Optimal value of objective function (CPU time) from surrogate model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Actual value at the suggested point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Levels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Inner Iterations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W -point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Single V cycle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31.06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32.44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Double V cycle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39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33.3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36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Single W cycle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36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26.3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25.68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Double W cycle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28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1571612"/>
            <a:ext cx="7358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Inference:</a:t>
            </a:r>
          </a:p>
          <a:p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 cycle optimal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Single W cycle – preferred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Grid levels : 0-7-2-7-0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Inner iterations = 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877" y="1196752"/>
            <a:ext cx="835824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Achi Brandt (April 1977), "Multi-Level Adaptive Solutions to Boundary-Value Problems", Mathematics of Computation, 31: 333–90.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Jameson A. (1986) Multigrid algorithms for compressible flow calculations. In: </a:t>
            </a:r>
            <a:r>
              <a:rPr lang="en-US" sz="1400" dirty="0" err="1"/>
              <a:t>Hackbusch</a:t>
            </a:r>
            <a:r>
              <a:rPr lang="en-US" sz="1400" dirty="0"/>
              <a:t> W., </a:t>
            </a:r>
            <a:r>
              <a:rPr lang="en-US" sz="1400" dirty="0" err="1"/>
              <a:t>Trottenberg</a:t>
            </a:r>
            <a:r>
              <a:rPr lang="en-US" sz="1400" dirty="0"/>
              <a:t> U. (eds) Multigrid Methods II. Lecture Notes in Mathematics, vol 1228. Springer, Berlin, Heidelberg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/>
              <a:t>Stüben</a:t>
            </a:r>
            <a:r>
              <a:rPr lang="en-US" sz="1400" dirty="0"/>
              <a:t>, K.. (2001). A review of algebraic multigrid. Journal of Computational and Applied Mathematics. 128. 281-309. 10.1016/S0377-0427(00)00516-1.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S. </a:t>
            </a:r>
            <a:r>
              <a:rPr lang="en-US" sz="1400" dirty="0" err="1"/>
              <a:t>Vakili</a:t>
            </a:r>
            <a:r>
              <a:rPr lang="en-US" sz="1400" dirty="0"/>
              <a:t> and M. </a:t>
            </a:r>
            <a:r>
              <a:rPr lang="en-US" sz="1400" dirty="0" err="1"/>
              <a:t>Darbandi</a:t>
            </a:r>
            <a:r>
              <a:rPr lang="en-US" sz="1400" dirty="0"/>
              <a:t>, Recommendations on Enhancing the Efficiency of Algebraic Multigrid Preconditioned GMRES in solving Coupled Fluid Flow Equation, Numerical Heat </a:t>
            </a:r>
            <a:r>
              <a:rPr lang="en-US" sz="1400" dirty="0" err="1"/>
              <a:t>Transfer,Part</a:t>
            </a:r>
            <a:r>
              <a:rPr lang="en-US" sz="1400" dirty="0"/>
              <a:t> B, Fundamentals,55:3,232−256,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Nestor V. </a:t>
            </a:r>
            <a:r>
              <a:rPr lang="en-US" sz="1400" dirty="0" err="1"/>
              <a:t>Queipo</a:t>
            </a:r>
            <a:r>
              <a:rPr lang="en-US" sz="1400" dirty="0"/>
              <a:t> , Raphael T. </a:t>
            </a:r>
            <a:r>
              <a:rPr lang="en-US" sz="1400" dirty="0" err="1"/>
              <a:t>Haftka</a:t>
            </a:r>
            <a:r>
              <a:rPr lang="en-US" sz="1400" dirty="0"/>
              <a:t>, Wei </a:t>
            </a:r>
            <a:r>
              <a:rPr lang="en-US" sz="1400" dirty="0" err="1"/>
              <a:t>Shyy</a:t>
            </a:r>
            <a:r>
              <a:rPr lang="en-US" sz="1400" dirty="0"/>
              <a:t>, Tushar Goel, Raj Vaidyanathan, P. Kevin Tucker, Surrogate-based Analysis and Optimization, NASA, 2005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M. Hamid Siddique, Arshad Afzal , </a:t>
            </a:r>
            <a:r>
              <a:rPr lang="en-US" sz="1400" dirty="0" err="1"/>
              <a:t>Abdus</a:t>
            </a:r>
            <a:r>
              <a:rPr lang="en-US" sz="1400" dirty="0"/>
              <a:t> Samad , Design Optimization of the Centrifugal Pumps via Low Fidelity Models, </a:t>
            </a:r>
            <a:r>
              <a:rPr lang="en-US" sz="1400" dirty="0" err="1"/>
              <a:t>Hindawi</a:t>
            </a:r>
            <a:r>
              <a:rPr lang="en-US" sz="1400" dirty="0"/>
              <a:t>, Mathematical Problems in Engineering, 3987594, 2018.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Goel, Tushar &amp; </a:t>
            </a:r>
            <a:r>
              <a:rPr lang="en-US" sz="1400" dirty="0" err="1"/>
              <a:t>Haftka</a:t>
            </a:r>
            <a:r>
              <a:rPr lang="en-US" sz="1400" dirty="0"/>
              <a:t>, Raphael &amp; </a:t>
            </a:r>
            <a:r>
              <a:rPr lang="en-US" sz="1400" dirty="0" err="1"/>
              <a:t>Shyy</a:t>
            </a:r>
            <a:r>
              <a:rPr lang="en-US" sz="1400" dirty="0"/>
              <a:t>, Wei &amp; </a:t>
            </a:r>
            <a:r>
              <a:rPr lang="en-US" sz="1400" dirty="0" err="1"/>
              <a:t>Queipo</a:t>
            </a:r>
            <a:r>
              <a:rPr lang="en-US" sz="1400" dirty="0"/>
              <a:t>, Nestor. (2007). Ensemble of surrogates. Structural and Multidisciplinary Optimization. 33. 199-216. 10.1007/s00158-006-0051-9.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Apostol </a:t>
            </a:r>
            <a:r>
              <a:rPr lang="en-US" sz="1400" dirty="0" err="1"/>
              <a:t>Poceski</a:t>
            </a:r>
            <a:r>
              <a:rPr lang="en-US" sz="1400" dirty="0"/>
              <a:t>, A variational approach in the finite element method, Computers &amp; Structures, Volume 33, Issue 2, 1989, Pages 395-402, ISSN 0045-794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R. Suero, M.A.V. Pinto, C.H. </a:t>
            </a:r>
            <a:r>
              <a:rPr lang="en-US" sz="1400" dirty="0" err="1"/>
              <a:t>Marchi</a:t>
            </a:r>
            <a:r>
              <a:rPr lang="en-US" sz="1400" dirty="0"/>
              <a:t>, L.K. Araki, A.C. Alves, Analysis of Algebraic Multigrid Parameters for two-Dimensional Steady State Heat Diffusion Equations, Applied Mathematical Modeling, 36, 2996−3006, 2012.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/>
              <a:t>Stüben</a:t>
            </a:r>
            <a:r>
              <a:rPr lang="en-US" sz="1400" dirty="0"/>
              <a:t> K., </a:t>
            </a:r>
            <a:r>
              <a:rPr lang="en-US" sz="1400" dirty="0" err="1"/>
              <a:t>Trottenberg</a:t>
            </a:r>
            <a:r>
              <a:rPr lang="en-US" sz="1400" dirty="0"/>
              <a:t> U. (1982) Multigrid methods: Fundamental algorithms, model problem analysis and applications. In: </a:t>
            </a:r>
            <a:r>
              <a:rPr lang="en-US" sz="1400" dirty="0" err="1"/>
              <a:t>Hackbusch</a:t>
            </a:r>
            <a:r>
              <a:rPr lang="en-US" sz="1400" dirty="0"/>
              <a:t> W., </a:t>
            </a:r>
            <a:r>
              <a:rPr lang="en-US" sz="1400" dirty="0" err="1"/>
              <a:t>Trottenberg</a:t>
            </a:r>
            <a:r>
              <a:rPr lang="en-US" sz="1400" dirty="0"/>
              <a:t> U. (eds) Multigrid Methods. Lecture Notes in Mathematics, vol 960. Springer, Berlin, </a:t>
            </a:r>
            <a:r>
              <a:rPr lang="en-US" sz="1400" dirty="0" err="1"/>
              <a:t>Heidelber</a:t>
            </a:r>
            <a:endParaRPr lang="en-IN" sz="14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B41D71-8391-454F-A04B-CA339CBED9F5}"/>
              </a:ext>
            </a:extLst>
          </p:cNvPr>
          <p:cNvSpPr/>
          <p:nvPr/>
        </p:nvSpPr>
        <p:spPr>
          <a:xfrm>
            <a:off x="4540313" y="5517232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This work is licensed under the Creative Commons Attribution-</a:t>
            </a:r>
            <a:r>
              <a:rPr lang="en-IN" sz="1200" dirty="0" err="1"/>
              <a:t>NonCommercial</a:t>
            </a:r>
            <a:r>
              <a:rPr lang="en-IN" sz="1200" dirty="0"/>
              <a:t>-</a:t>
            </a:r>
            <a:r>
              <a:rPr lang="en-IN" sz="1200" dirty="0" err="1"/>
              <a:t>ShareAlike</a:t>
            </a:r>
            <a:r>
              <a:rPr lang="en-IN" sz="1200" dirty="0"/>
              <a:t> 4.0 International License. </a:t>
            </a:r>
          </a:p>
          <a:p>
            <a:r>
              <a:rPr lang="en-IN" sz="1200" dirty="0"/>
              <a:t>To view a copy of this license, visit http://creativecommons.org/licenses/by-nc-sa/4.0/.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498B4-D0DF-4A14-87AA-D85FAC0FA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53136"/>
            <a:ext cx="2057870" cy="7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E1053-28BB-4677-8D0F-ECD95EE191D3}"/>
              </a:ext>
            </a:extLst>
          </p:cNvPr>
          <p:cNvSpPr txBox="1"/>
          <p:nvPr/>
        </p:nvSpPr>
        <p:spPr>
          <a:xfrm>
            <a:off x="6732240" y="4859247"/>
            <a:ext cx="193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Abdul Hannan </a:t>
            </a:r>
            <a:r>
              <a:rPr lang="en-US" sz="1400" dirty="0" err="1"/>
              <a:t>Faruqi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9E3CB-DF41-4CEA-B46C-D765DCDF239C}"/>
              </a:ext>
            </a:extLst>
          </p:cNvPr>
          <p:cNvSpPr txBox="1"/>
          <p:nvPr/>
        </p:nvSpPr>
        <p:spPr>
          <a:xfrm>
            <a:off x="2303748" y="2998113"/>
            <a:ext cx="45365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rial Rounded MT Bold" panose="020F0704030504030204" pitchFamily="34" charset="0"/>
              </a:rPr>
              <a:t>THANK YOU</a:t>
            </a:r>
            <a:endParaRPr lang="en-IN" sz="5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anaul haq faruqi\Desktop\Hannan\Mathematical modelling\Visualisation of propogation\20180722_232936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-1071594"/>
            <a:ext cx="5062500" cy="900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5984" y="5643578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Propagation of boundary conditions (temperature) towards the inside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C2721-3534-4426-81BE-F047A4E634C9}"/>
              </a:ext>
            </a:extLst>
          </p:cNvPr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Motivation for Multigrid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F08F3-FBA8-4ABC-8C8B-AE7F0EA85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024" y="2420888"/>
            <a:ext cx="3960000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4D5DB-9559-488A-9815-13EE38FE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2420888"/>
            <a:ext cx="396000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63333-5F1E-4CF3-8EEE-27519DBE07A0}"/>
              </a:ext>
            </a:extLst>
          </p:cNvPr>
          <p:cNvSpPr txBox="1"/>
          <p:nvPr/>
        </p:nvSpPr>
        <p:spPr>
          <a:xfrm>
            <a:off x="612000" y="5445224"/>
            <a:ext cx="39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Plain Gauss-Seidel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594A2-D9BD-41A6-A744-472DDE7E9ADE}"/>
              </a:ext>
            </a:extLst>
          </p:cNvPr>
          <p:cNvSpPr txBox="1"/>
          <p:nvPr/>
        </p:nvSpPr>
        <p:spPr>
          <a:xfrm>
            <a:off x="4788024" y="5445224"/>
            <a:ext cx="39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With Multigrid pre-conditioner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1D65B-D516-48A8-A125-435AAC6D2FE3}"/>
              </a:ext>
            </a:extLst>
          </p:cNvPr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Motivation for Multigrid</a:t>
            </a:r>
          </a:p>
        </p:txBody>
      </p:sp>
    </p:spTree>
    <p:extLst>
      <p:ext uri="{BB962C8B-B14F-4D97-AF65-F5344CB8AC3E}">
        <p14:creationId xmlns:p14="http://schemas.microsoft.com/office/powerpoint/2010/main" val="4178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naul haq faruqi\Desktop\Hannan\All things professional\Graph.jpeg"/>
          <p:cNvPicPr/>
          <p:nvPr/>
        </p:nvPicPr>
        <p:blipFill>
          <a:blip r:embed="rId2" cstate="print"/>
          <a:srcRect t="4580"/>
          <a:stretch>
            <a:fillRect/>
          </a:stretch>
        </p:blipFill>
        <p:spPr bwMode="auto">
          <a:xfrm>
            <a:off x="500034" y="2000240"/>
            <a:ext cx="3960000" cy="32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 descr="C:\Users\sanaul haq faruqi\Desktop\Hannan\All things professional\Graph2.jpeg"/>
          <p:cNvPicPr/>
          <p:nvPr/>
        </p:nvPicPr>
        <p:blipFill>
          <a:blip r:embed="rId3"/>
          <a:srcRect t="3816"/>
          <a:stretch>
            <a:fillRect/>
          </a:stretch>
        </p:blipFill>
        <p:spPr bwMode="auto">
          <a:xfrm>
            <a:off x="4714876" y="2000240"/>
            <a:ext cx="3960000" cy="32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5429265"/>
            <a:ext cx="40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Gauss - Seidel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4876" y="5429265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Multigrid</a:t>
            </a:r>
            <a:r>
              <a:rPr lang="en-IN" sz="1400" dirty="0"/>
              <a:t> pre-conditioned Gauss-Seidel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AE902-26EA-4FF1-AA72-0D14B8267A31}"/>
              </a:ext>
            </a:extLst>
          </p:cNvPr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Solution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anaul haq faruqi\Desktop\Hannan\Mathematical modelling\Poisson\Fin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2000" y="1285860"/>
            <a:ext cx="2520000" cy="157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sanaul haq faruqi\Desktop\Hannan\Mathematical modelling\Poisson\level 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214686"/>
            <a:ext cx="2520000" cy="157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sanaul haq faruqi\Desktop\Hannan\Mathematical modelling\Poisson\level 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214686"/>
            <a:ext cx="2520000" cy="156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naul haq faruqi\Desktop\Hannan\Mathematical modelling\Poisson\level 3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929198"/>
            <a:ext cx="2520000" cy="157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naul haq faruqi\Desktop\Hannan\Mathematical modelling\Poisson\level 4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4929198"/>
            <a:ext cx="2520000" cy="157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00042"/>
            <a:ext cx="54292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Multigrid Methodology</a:t>
            </a:r>
            <a:endParaRPr lang="en-IN" sz="31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171448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Fine grid error distribution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3372" y="285749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Level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472" y="371475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28638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Level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48" y="364331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Level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7686" y="528638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Level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289596" y="1357298"/>
          <a:ext cx="6564808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Document" r:id="rId3" imgW="5922777" imgH="1624734" progId="Word.Document.12">
                  <p:embed/>
                </p:oleObj>
              </mc:Choice>
              <mc:Fallback>
                <p:oleObj name="Document" r:id="rId3" imgW="5922777" imgH="162473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596" y="1357298"/>
                        <a:ext cx="6564808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C:\Users\sanaul haq faruqi\Desktop\Hannan\Mathematical modelling\Poisson\Poisson_num.png"/>
          <p:cNvPicPr/>
          <p:nvPr/>
        </p:nvPicPr>
        <p:blipFill>
          <a:blip r:embed="rId5"/>
          <a:srcRect l="3528" t="8437" r="3440" b="2978"/>
          <a:stretch>
            <a:fillRect/>
          </a:stretch>
        </p:blipFill>
        <p:spPr bwMode="auto">
          <a:xfrm>
            <a:off x="1000100" y="3143248"/>
            <a:ext cx="32861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sanaul haq faruqi\Desktop\Hannan\Mathematical modelling\Poisson\Poisson_ANA.png"/>
          <p:cNvPicPr/>
          <p:nvPr/>
        </p:nvPicPr>
        <p:blipFill>
          <a:blip r:embed="rId6"/>
          <a:srcRect l="3822" t="8972" r="3444" b="3321"/>
          <a:stretch>
            <a:fillRect/>
          </a:stretch>
        </p:blipFill>
        <p:spPr bwMode="auto">
          <a:xfrm>
            <a:off x="4786314" y="3143248"/>
            <a:ext cx="3286800" cy="278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43042" y="5929330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Analytical 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694" y="592933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Numerical 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00042"/>
            <a:ext cx="54292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The Test Problem</a:t>
            </a:r>
            <a:endParaRPr lang="en-IN" sz="31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anaul haq faruqi\Desktop\Hannan\Mathematical modelling\Poisson\V.jpg"/>
          <p:cNvPicPr/>
          <p:nvPr/>
        </p:nvPicPr>
        <p:blipFill>
          <a:blip r:embed="rId2"/>
          <a:srcRect l="3881"/>
          <a:stretch>
            <a:fillRect/>
          </a:stretch>
        </p:blipFill>
        <p:spPr bwMode="auto">
          <a:xfrm>
            <a:off x="929686" y="1069429"/>
            <a:ext cx="360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Chart 3"/>
          <p:cNvGraphicFramePr/>
          <p:nvPr/>
        </p:nvGraphicFramePr>
        <p:xfrm>
          <a:off x="214282" y="3429000"/>
          <a:ext cx="432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0" y="3429000"/>
          <a:ext cx="432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The V - 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B4EEA-0FFA-4B95-A631-F5E869ABE4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8" t="8640" r="9395" b="8640"/>
          <a:stretch/>
        </p:blipFill>
        <p:spPr>
          <a:xfrm>
            <a:off x="5076056" y="697990"/>
            <a:ext cx="2987098" cy="2531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14282" y="3429000"/>
          <a:ext cx="432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:\Users\sanaul haq faruqi\Desktop\Hannan\Mathematical modelling\Poisson\W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63" y="1159755"/>
            <a:ext cx="360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hart 5"/>
          <p:cNvGraphicFramePr/>
          <p:nvPr/>
        </p:nvGraphicFramePr>
        <p:xfrm>
          <a:off x="4643438" y="3429000"/>
          <a:ext cx="432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The W -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31826-7D7E-45EA-9660-D9590D7C37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t="11950" r="9395" b="6985"/>
          <a:stretch/>
        </p:blipFill>
        <p:spPr>
          <a:xfrm>
            <a:off x="4997125" y="784735"/>
            <a:ext cx="2995497" cy="253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14282" y="2285992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0" y="2143116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00042"/>
            <a:ext cx="53578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dirty="0">
                <a:solidFill>
                  <a:schemeClr val="tx2">
                    <a:lumMod val="50000"/>
                  </a:schemeClr>
                </a:solidFill>
              </a:rPr>
              <a:t>Defining the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04" y="585789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Effect of no. of levels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00" y="5857892"/>
            <a:ext cx="35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Effect of no. of inner iterations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357298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Methodology to restrict the domain for unconstrained optimisation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14312</TotalTime>
  <Words>848</Words>
  <Application>Microsoft Office PowerPoint</Application>
  <PresentationFormat>On-screen Show (4:3)</PresentationFormat>
  <Paragraphs>127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Rounded MT Bold</vt:lpstr>
      <vt:lpstr>Calibri</vt:lpstr>
      <vt:lpstr>Cambria</vt:lpstr>
      <vt:lpstr>Georgia</vt:lpstr>
      <vt:lpstr>Times New Roman</vt:lpstr>
      <vt:lpstr>Trebuchet MS</vt:lpstr>
      <vt:lpstr>Wingdings</vt:lpstr>
      <vt:lpstr>Wingdings 2</vt:lpstr>
      <vt:lpstr>Urban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sanaul haq faruqi</dc:creator>
  <cp:lastModifiedBy>Abdul Hannan</cp:lastModifiedBy>
  <cp:revision>34</cp:revision>
  <dcterms:created xsi:type="dcterms:W3CDTF">2019-03-09T07:08:21Z</dcterms:created>
  <dcterms:modified xsi:type="dcterms:W3CDTF">2020-01-13T07:57:14Z</dcterms:modified>
</cp:coreProperties>
</file>