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50eac4c07d4ede3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0eac4c07d4ede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50eac4c07d4ede3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0eac4c07d4ede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0eac4c07d4ede3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0eac4c07d4ede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50eac4c07d4ede3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0eac4c07d4ede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50eac4c07d4ede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0eac4c07d4ede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24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Resume Matching With Job Description Using PDFs CVs</a:t>
            </a:r>
            <a:endParaRPr/>
          </a:p>
        </p:txBody>
      </p:sp>
      <p:sp>
        <p:nvSpPr>
          <p:cNvPr id="73" name="Google Shape;73;p13"/>
          <p:cNvSpPr txBox="1"/>
          <p:nvPr>
            <p:ph idx="1" type="subTitle"/>
          </p:nvPr>
        </p:nvSpPr>
        <p:spPr>
          <a:xfrm>
            <a:off x="2390275" y="3879875"/>
            <a:ext cx="6331500" cy="60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Abdul Jaweed• 19.Sept.2023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Conclusion</a:t>
            </a:r>
            <a:endParaRPr>
              <a:solidFill>
                <a:schemeClr val="dk1"/>
              </a:solidFill>
            </a:endParaRPr>
          </a:p>
        </p:txBody>
      </p:sp>
      <p:sp>
        <p:nvSpPr>
          <p:cNvPr id="127" name="Google Shape;127;p22"/>
          <p:cNvSpPr txBox="1"/>
          <p:nvPr>
            <p:ph idx="1" type="body"/>
          </p:nvPr>
        </p:nvSpPr>
        <p:spPr>
          <a:xfrm>
            <a:off x="1076750" y="1211350"/>
            <a:ext cx="7768800" cy="3460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Addressed significant challenges in keyword extraction from resumes using PyPDF2 and SpaCy libraries.</a:t>
            </a:r>
            <a:endParaRPr sz="1600"/>
          </a:p>
          <a:p>
            <a:pPr indent="-330200" lvl="0" marL="457200" rtl="0" algn="l">
              <a:spcBef>
                <a:spcPts val="0"/>
              </a:spcBef>
              <a:spcAft>
                <a:spcPts val="0"/>
              </a:spcAft>
              <a:buSzPts val="1600"/>
              <a:buChar char="●"/>
            </a:pPr>
            <a:r>
              <a:rPr lang="en" sz="1600"/>
              <a:t>Leveraged the HuggingFace dataset library for streamlined access to comprehensive job descriptions.</a:t>
            </a:r>
            <a:endParaRPr sz="1600"/>
          </a:p>
          <a:p>
            <a:pPr indent="-330200" lvl="0" marL="457200" rtl="0" algn="l">
              <a:spcBef>
                <a:spcPts val="0"/>
              </a:spcBef>
              <a:spcAft>
                <a:spcPts val="0"/>
              </a:spcAft>
              <a:buSzPts val="1600"/>
              <a:buChar char="●"/>
            </a:pPr>
            <a:r>
              <a:rPr lang="en" sz="1600"/>
              <a:t>Emphasized the importance of efficient resource utilization and result storage for successful project execution.</a:t>
            </a:r>
            <a:endParaRPr sz="1600"/>
          </a:p>
          <a:p>
            <a:pPr indent="-330200" lvl="0" marL="457200" rtl="0" algn="l">
              <a:spcBef>
                <a:spcPts val="0"/>
              </a:spcBef>
              <a:spcAft>
                <a:spcPts val="0"/>
              </a:spcAft>
              <a:buSzPts val="1600"/>
              <a:buChar char="●"/>
            </a:pPr>
            <a:r>
              <a:rPr lang="en" sz="1600"/>
              <a:t>Highlighted the role of text preprocessing and tokenization in preparing data for analysis and matching.</a:t>
            </a:r>
            <a:endParaRPr sz="1600"/>
          </a:p>
          <a:p>
            <a:pPr indent="-330200" lvl="0" marL="457200" rtl="0" algn="l">
              <a:spcBef>
                <a:spcPts val="0"/>
              </a:spcBef>
              <a:spcAft>
                <a:spcPts val="0"/>
              </a:spcAft>
              <a:buSzPts val="1600"/>
              <a:buChar char="●"/>
            </a:pPr>
            <a:r>
              <a:rPr lang="en" sz="1600"/>
              <a:t>Recognized the project's impact on enhancing recruitment procedures and job-candidate matching.</a:t>
            </a:r>
            <a:endParaRPr sz="1600"/>
          </a:p>
          <a:p>
            <a:pPr indent="-330200" lvl="0" marL="457200" rtl="0" algn="l">
              <a:spcBef>
                <a:spcPts val="0"/>
              </a:spcBef>
              <a:spcAft>
                <a:spcPts val="0"/>
              </a:spcAft>
              <a:buSzPts val="1600"/>
              <a:buChar char="●"/>
            </a:pPr>
            <a:r>
              <a:rPr lang="en" sz="1600"/>
              <a:t>Underlined the value of robust text data handling techniques in the modern job market landscape.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79" name="Google Shape;79;p14"/>
          <p:cNvSpPr txBox="1"/>
          <p:nvPr>
            <p:ph idx="2" type="body"/>
          </p:nvPr>
        </p:nvSpPr>
        <p:spPr>
          <a:xfrm>
            <a:off x="4662975" y="151275"/>
            <a:ext cx="4387200" cy="42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600"/>
              <a:t>Introduction</a:t>
            </a:r>
            <a:endParaRPr b="1" sz="1600"/>
          </a:p>
          <a:p>
            <a:pPr indent="0" lvl="0" marL="0" rtl="0" algn="l">
              <a:spcBef>
                <a:spcPts val="1600"/>
              </a:spcBef>
              <a:spcAft>
                <a:spcPts val="0"/>
              </a:spcAft>
              <a:buNone/>
            </a:pPr>
            <a:r>
              <a:rPr b="1" lang="en" sz="1600"/>
              <a:t>Step 1 : Resume Keywords Extraction and </a:t>
            </a:r>
            <a:r>
              <a:rPr b="1" lang="en" sz="1600"/>
              <a:t>Fetching Job Description Data</a:t>
            </a:r>
            <a:endParaRPr b="1" sz="1600"/>
          </a:p>
          <a:p>
            <a:pPr indent="0" lvl="0" marL="0" rtl="0" algn="l">
              <a:spcBef>
                <a:spcPts val="1600"/>
              </a:spcBef>
              <a:spcAft>
                <a:spcPts val="0"/>
              </a:spcAft>
              <a:buClr>
                <a:schemeClr val="dk2"/>
              </a:buClr>
              <a:buSzPts val="1100"/>
              <a:buFont typeface="Arial"/>
              <a:buNone/>
            </a:pPr>
            <a:r>
              <a:rPr b="1" lang="en" sz="1600"/>
              <a:t>Step 2 : Text Preprocessing and Tokenization</a:t>
            </a:r>
            <a:endParaRPr b="1" sz="1600"/>
          </a:p>
          <a:p>
            <a:pPr indent="0" lvl="0" marL="0" rtl="0" algn="l">
              <a:spcBef>
                <a:spcPts val="1600"/>
              </a:spcBef>
              <a:spcAft>
                <a:spcPts val="0"/>
              </a:spcAft>
              <a:buClr>
                <a:schemeClr val="dk2"/>
              </a:buClr>
              <a:buSzPts val="1100"/>
              <a:buFont typeface="Arial"/>
              <a:buNone/>
            </a:pPr>
            <a:r>
              <a:rPr b="1" lang="en" sz="1600"/>
              <a:t>Step 3 : Extracting Word Embeddings</a:t>
            </a:r>
            <a:endParaRPr b="1" sz="1600"/>
          </a:p>
          <a:p>
            <a:pPr indent="0" lvl="0" marL="0" rtl="0" algn="l">
              <a:spcBef>
                <a:spcPts val="1600"/>
              </a:spcBef>
              <a:spcAft>
                <a:spcPts val="0"/>
              </a:spcAft>
              <a:buClr>
                <a:schemeClr val="dk2"/>
              </a:buClr>
              <a:buSzPts val="1100"/>
              <a:buFont typeface="Arial"/>
              <a:buNone/>
            </a:pPr>
            <a:r>
              <a:rPr b="1" lang="en" sz="1600"/>
              <a:t>Step 4 : Performing Resume Matching</a:t>
            </a:r>
            <a:endParaRPr b="1" sz="1600"/>
          </a:p>
          <a:p>
            <a:pPr indent="0" lvl="0" marL="0" rtl="0" algn="l">
              <a:spcBef>
                <a:spcPts val="1600"/>
              </a:spcBef>
              <a:spcAft>
                <a:spcPts val="0"/>
              </a:spcAft>
              <a:buClr>
                <a:schemeClr val="dk2"/>
              </a:buClr>
              <a:buSzPts val="1100"/>
              <a:buFont typeface="Arial"/>
              <a:buNone/>
            </a:pPr>
            <a:r>
              <a:rPr b="1" lang="en" sz="1600"/>
              <a:t>Challenges Faced</a:t>
            </a:r>
            <a:endParaRPr b="1" sz="1600"/>
          </a:p>
          <a:p>
            <a:pPr indent="0" lvl="0" marL="0" rtl="0" algn="l">
              <a:spcBef>
                <a:spcPts val="1600"/>
              </a:spcBef>
              <a:spcAft>
                <a:spcPts val="1600"/>
              </a:spcAft>
              <a:buNone/>
            </a:pPr>
            <a:r>
              <a:rPr b="1" lang="en" sz="1600"/>
              <a:t>Conclusion</a:t>
            </a:r>
            <a:endParaRPr b="1"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Introduction</a:t>
            </a:r>
            <a:endParaRPr>
              <a:solidFill>
                <a:schemeClr val="dk1"/>
              </a:solidFill>
            </a:endParaRPr>
          </a:p>
        </p:txBody>
      </p:sp>
      <p:sp>
        <p:nvSpPr>
          <p:cNvPr id="85" name="Google Shape;85;p15"/>
          <p:cNvSpPr txBox="1"/>
          <p:nvPr>
            <p:ph idx="1" type="body"/>
          </p:nvPr>
        </p:nvSpPr>
        <p:spPr>
          <a:xfrm>
            <a:off x="2295900" y="1273425"/>
            <a:ext cx="6149100" cy="3167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1600"/>
              <a:t>This project aims to streamline the process of matching job candidates with job descriptions by leveraging natural language processing (NLP) techniques. By extracting resume keywords, fetching job description data, preprocessing text, and performing word embedding, we enable efficient and effective resume-job description matching. This presentation provides insights into each step of the project, highlighting the challenges faced and solutions implemented for successful execution.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Step 1 - Data Collection</a:t>
            </a:r>
            <a:endParaRPr>
              <a:solidFill>
                <a:schemeClr val="dk1"/>
              </a:solidFill>
            </a:endParaRPr>
          </a:p>
        </p:txBody>
      </p:sp>
      <p:sp>
        <p:nvSpPr>
          <p:cNvPr id="91" name="Google Shape;91;p16"/>
          <p:cNvSpPr txBox="1"/>
          <p:nvPr>
            <p:ph idx="1" type="body"/>
          </p:nvPr>
        </p:nvSpPr>
        <p:spPr>
          <a:xfrm>
            <a:off x="2295900" y="1273425"/>
            <a:ext cx="6149100" cy="316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330200" lvl="0" marL="457200" rtl="0" algn="l">
              <a:spcBef>
                <a:spcPts val="1200"/>
              </a:spcBef>
              <a:spcAft>
                <a:spcPts val="0"/>
              </a:spcAft>
              <a:buSzPts val="1600"/>
              <a:buChar char="●"/>
            </a:pPr>
            <a:r>
              <a:rPr lang="en" sz="1600"/>
              <a:t>Successfully extracted specific resume keywords such as job title, skills, qualifications, and experience using PyPDF2 and SpaCy libraries.</a:t>
            </a:r>
            <a:endParaRPr sz="1600"/>
          </a:p>
          <a:p>
            <a:pPr indent="-330200" lvl="0" marL="457200" rtl="0" algn="l">
              <a:spcBef>
                <a:spcPts val="1200"/>
              </a:spcBef>
              <a:spcAft>
                <a:spcPts val="1200"/>
              </a:spcAft>
              <a:buSzPts val="1600"/>
              <a:buChar char="●"/>
            </a:pPr>
            <a:r>
              <a:rPr lang="en" sz="1600"/>
              <a:t>Utilized the HuggingFace dataset library to retrieve job description data.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358175" y="575950"/>
            <a:ext cx="6433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dk1"/>
                </a:solidFill>
              </a:rPr>
              <a:t>Step 2 - Preprocessing and Tokenization</a:t>
            </a:r>
            <a:endParaRPr sz="2500">
              <a:solidFill>
                <a:schemeClr val="dk1"/>
              </a:solidFill>
            </a:endParaRPr>
          </a:p>
        </p:txBody>
      </p:sp>
      <p:sp>
        <p:nvSpPr>
          <p:cNvPr id="97" name="Google Shape;97;p17"/>
          <p:cNvSpPr txBox="1"/>
          <p:nvPr>
            <p:ph idx="1" type="body"/>
          </p:nvPr>
        </p:nvSpPr>
        <p:spPr>
          <a:xfrm>
            <a:off x="2135700" y="1156850"/>
            <a:ext cx="6487200" cy="3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330200" lvl="0" marL="457200" rtl="0" algn="l">
              <a:spcBef>
                <a:spcPts val="1200"/>
              </a:spcBef>
              <a:spcAft>
                <a:spcPts val="0"/>
              </a:spcAft>
              <a:buSzPts val="1600"/>
              <a:buChar char="●"/>
            </a:pPr>
            <a:r>
              <a:rPr lang="en" sz="1600"/>
              <a:t>Conducted thorough text preprocessing, which included cleaning and formatting, to enhance the quality of both resumes and job descriptions.</a:t>
            </a:r>
            <a:endParaRPr sz="1600"/>
          </a:p>
          <a:p>
            <a:pPr indent="-330200" lvl="0" marL="457200" rtl="0" algn="l">
              <a:spcBef>
                <a:spcPts val="0"/>
              </a:spcBef>
              <a:spcAft>
                <a:spcPts val="0"/>
              </a:spcAft>
              <a:buSzPts val="1600"/>
              <a:buChar char="●"/>
            </a:pPr>
            <a:r>
              <a:rPr lang="en" sz="1600"/>
              <a:t>Implemented tokenization techniques to break down text data into meaningful units, enabling more efficient analysis and matching.</a:t>
            </a:r>
            <a:endParaRPr sz="1600"/>
          </a:p>
          <a:p>
            <a:pPr indent="-330200" lvl="0" marL="457200" rtl="0" algn="l">
              <a:spcBef>
                <a:spcPts val="0"/>
              </a:spcBef>
              <a:spcAft>
                <a:spcPts val="0"/>
              </a:spcAft>
              <a:buSzPts val="1600"/>
              <a:buChar char="●"/>
            </a:pPr>
            <a:r>
              <a:rPr lang="en" sz="1600"/>
              <a:t>Addressed challenges related to text normalization and handling special characters to ensure accurate tokenization.</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358175" y="575950"/>
            <a:ext cx="6433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dk1"/>
                </a:solidFill>
              </a:rPr>
              <a:t>Step 3 - Word Embedding Extraction</a:t>
            </a:r>
            <a:endParaRPr sz="2500">
              <a:solidFill>
                <a:schemeClr val="dk1"/>
              </a:solidFill>
            </a:endParaRPr>
          </a:p>
        </p:txBody>
      </p:sp>
      <p:sp>
        <p:nvSpPr>
          <p:cNvPr id="103" name="Google Shape;103;p18"/>
          <p:cNvSpPr txBox="1"/>
          <p:nvPr>
            <p:ph idx="1" type="body"/>
          </p:nvPr>
        </p:nvSpPr>
        <p:spPr>
          <a:xfrm>
            <a:off x="2400298" y="1602675"/>
            <a:ext cx="55818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600"/>
              <a:t>Discuss the challenges:</a:t>
            </a:r>
            <a:endParaRPr b="1" sz="1600"/>
          </a:p>
          <a:p>
            <a:pPr indent="-330200" lvl="0" marL="457200" rtl="0" algn="l">
              <a:spcBef>
                <a:spcPts val="1200"/>
              </a:spcBef>
              <a:spcAft>
                <a:spcPts val="0"/>
              </a:spcAft>
              <a:buSzPts val="1600"/>
              <a:buChar char="●"/>
            </a:pPr>
            <a:r>
              <a:rPr lang="en" sz="1600"/>
              <a:t>Challenge 1: Efficient computation of word embeddings.</a:t>
            </a:r>
            <a:endParaRPr sz="1600"/>
          </a:p>
          <a:p>
            <a:pPr indent="-330200" lvl="0" marL="457200" rtl="0" algn="l">
              <a:spcBef>
                <a:spcPts val="0"/>
              </a:spcBef>
              <a:spcAft>
                <a:spcPts val="0"/>
              </a:spcAft>
              <a:buSzPts val="1600"/>
              <a:buChar char="●"/>
            </a:pPr>
            <a:r>
              <a:rPr lang="en" sz="1600"/>
              <a:t>Challenge 2: Managing memory constraints.</a:t>
            </a:r>
            <a:endParaRPr sz="1600"/>
          </a:p>
          <a:p>
            <a:pPr indent="0" lvl="0" marL="0" rtl="0" algn="l">
              <a:spcBef>
                <a:spcPts val="1200"/>
              </a:spcBef>
              <a:spcAft>
                <a:spcPts val="0"/>
              </a:spcAft>
              <a:buClr>
                <a:schemeClr val="dk2"/>
              </a:buClr>
              <a:buSzPts val="1100"/>
              <a:buFont typeface="Arial"/>
              <a:buNone/>
            </a:pPr>
            <a:r>
              <a:rPr b="1" lang="en" sz="1600"/>
              <a:t>Explain the solutions:</a:t>
            </a:r>
            <a:endParaRPr b="1" sz="1600"/>
          </a:p>
          <a:p>
            <a:pPr indent="-330200" lvl="0" marL="457200" rtl="0" algn="l">
              <a:spcBef>
                <a:spcPts val="1200"/>
              </a:spcBef>
              <a:spcAft>
                <a:spcPts val="0"/>
              </a:spcAft>
              <a:buSzPts val="1600"/>
              <a:buChar char="●"/>
            </a:pPr>
            <a:r>
              <a:rPr lang="en" sz="1600"/>
              <a:t>Solution 1: Use of the DistilBERT model.</a:t>
            </a:r>
            <a:endParaRPr sz="1600"/>
          </a:p>
          <a:p>
            <a:pPr indent="-330200" lvl="0" marL="457200" rtl="0" algn="l">
              <a:spcBef>
                <a:spcPts val="0"/>
              </a:spcBef>
              <a:spcAft>
                <a:spcPts val="0"/>
              </a:spcAft>
              <a:buSzPts val="1600"/>
              <a:buChar char="●"/>
            </a:pPr>
            <a:r>
              <a:rPr lang="en" sz="1600"/>
              <a:t>Solution 2: Storage of embeddings in '.npy' format.</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358175" y="575950"/>
            <a:ext cx="6433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dk1"/>
                </a:solidFill>
              </a:rPr>
              <a:t>Step 4 - Resume Matching</a:t>
            </a:r>
            <a:endParaRPr sz="2500">
              <a:solidFill>
                <a:schemeClr val="dk1"/>
              </a:solidFill>
            </a:endParaRPr>
          </a:p>
        </p:txBody>
      </p:sp>
      <p:sp>
        <p:nvSpPr>
          <p:cNvPr id="109" name="Google Shape;109;p19"/>
          <p:cNvSpPr txBox="1"/>
          <p:nvPr>
            <p:ph idx="1" type="body"/>
          </p:nvPr>
        </p:nvSpPr>
        <p:spPr>
          <a:xfrm>
            <a:off x="2269200" y="1211350"/>
            <a:ext cx="6246900" cy="34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600"/>
              <a:t>Present the challenges:</a:t>
            </a:r>
            <a:endParaRPr b="1" sz="1600"/>
          </a:p>
          <a:p>
            <a:pPr indent="-330200" lvl="0" marL="457200" rtl="0" algn="l">
              <a:spcBef>
                <a:spcPts val="1200"/>
              </a:spcBef>
              <a:spcAft>
                <a:spcPts val="0"/>
              </a:spcAft>
              <a:buSzPts val="1600"/>
              <a:buChar char="●"/>
            </a:pPr>
            <a:r>
              <a:rPr lang="en" sz="1600"/>
              <a:t>Challenge 1: Calculating cosine similarity efficiently.</a:t>
            </a:r>
            <a:endParaRPr sz="1600"/>
          </a:p>
          <a:p>
            <a:pPr indent="-330200" lvl="0" marL="457200" rtl="0" algn="l">
              <a:spcBef>
                <a:spcPts val="0"/>
              </a:spcBef>
              <a:spcAft>
                <a:spcPts val="0"/>
              </a:spcAft>
              <a:buSzPts val="1600"/>
              <a:buChar char="●"/>
            </a:pPr>
            <a:r>
              <a:rPr lang="en" sz="1600"/>
              <a:t>Challenge 2: Ranking and selecting the top 5 resumes.</a:t>
            </a:r>
            <a:endParaRPr sz="1600"/>
          </a:p>
          <a:p>
            <a:pPr indent="-330200" lvl="0" marL="457200" rtl="0" algn="l">
              <a:spcBef>
                <a:spcPts val="0"/>
              </a:spcBef>
              <a:spcAft>
                <a:spcPts val="0"/>
              </a:spcAft>
              <a:buSzPts val="1600"/>
              <a:buChar char="●"/>
            </a:pPr>
            <a:r>
              <a:rPr lang="en" sz="1600"/>
              <a:t>Challenge 3: Effective storage and presentation of results.</a:t>
            </a:r>
            <a:endParaRPr sz="1600"/>
          </a:p>
          <a:p>
            <a:pPr indent="0" lvl="0" marL="0" rtl="0" algn="l">
              <a:spcBef>
                <a:spcPts val="1200"/>
              </a:spcBef>
              <a:spcAft>
                <a:spcPts val="0"/>
              </a:spcAft>
              <a:buClr>
                <a:schemeClr val="dk2"/>
              </a:buClr>
              <a:buSzPts val="1100"/>
              <a:buFont typeface="Arial"/>
              <a:buNone/>
            </a:pPr>
            <a:r>
              <a:rPr b="1" lang="en" sz="1600"/>
              <a:t>Describe the solutions:</a:t>
            </a:r>
            <a:endParaRPr b="1" sz="1600"/>
          </a:p>
          <a:p>
            <a:pPr indent="-330200" lvl="0" marL="457200" rtl="0" algn="l">
              <a:spcBef>
                <a:spcPts val="1200"/>
              </a:spcBef>
              <a:spcAft>
                <a:spcPts val="0"/>
              </a:spcAft>
              <a:buSzPts val="1600"/>
              <a:buChar char="●"/>
            </a:pPr>
            <a:r>
              <a:rPr lang="en" sz="1600"/>
              <a:t>Solution 1: Utilizing scikit-learn's cosine_similarity.</a:t>
            </a:r>
            <a:endParaRPr sz="1600"/>
          </a:p>
          <a:p>
            <a:pPr indent="-330200" lvl="0" marL="457200" rtl="0" algn="l">
              <a:spcBef>
                <a:spcPts val="0"/>
              </a:spcBef>
              <a:spcAft>
                <a:spcPts val="0"/>
              </a:spcAft>
              <a:buSzPts val="1600"/>
              <a:buChar char="●"/>
            </a:pPr>
            <a:r>
              <a:rPr lang="en" sz="1600"/>
              <a:t>Solution 2: Employing NumPy for sorting and selection.</a:t>
            </a:r>
            <a:endParaRPr sz="1600"/>
          </a:p>
          <a:p>
            <a:pPr indent="-330200" lvl="0" marL="457200" rtl="0" algn="l">
              <a:spcBef>
                <a:spcPts val="0"/>
              </a:spcBef>
              <a:spcAft>
                <a:spcPts val="0"/>
              </a:spcAft>
              <a:buSzPts val="1600"/>
              <a:buChar char="●"/>
            </a:pPr>
            <a:r>
              <a:rPr lang="en" sz="1600"/>
              <a:t>Solution 3: Saving results in JSON and DataFrame formats.</a:t>
            </a:r>
            <a:endParaRPr sz="1600"/>
          </a:p>
          <a:p>
            <a:pPr indent="0" lvl="0" marL="0" rtl="0" algn="l">
              <a:spcBef>
                <a:spcPts val="1200"/>
              </a:spcBef>
              <a:spcAft>
                <a:spcPts val="12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245275" y="516125"/>
            <a:ext cx="6476700" cy="53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rPr>
              <a:t>Final Result Image</a:t>
            </a:r>
            <a:endParaRPr sz="2600">
              <a:solidFill>
                <a:schemeClr val="dk1"/>
              </a:solidFill>
            </a:endParaRPr>
          </a:p>
        </p:txBody>
      </p:sp>
      <p:pic>
        <p:nvPicPr>
          <p:cNvPr id="115" name="Google Shape;115;p20"/>
          <p:cNvPicPr preferRelativeResize="0"/>
          <p:nvPr/>
        </p:nvPicPr>
        <p:blipFill>
          <a:blip r:embed="rId3">
            <a:alphaModFix/>
          </a:blip>
          <a:stretch>
            <a:fillRect/>
          </a:stretch>
        </p:blipFill>
        <p:spPr>
          <a:xfrm>
            <a:off x="1773650" y="1050125"/>
            <a:ext cx="6476575" cy="3627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Challenges Faced</a:t>
            </a:r>
            <a:endParaRPr>
              <a:solidFill>
                <a:schemeClr val="dk1"/>
              </a:solidFill>
            </a:endParaRPr>
          </a:p>
        </p:txBody>
      </p:sp>
      <p:sp>
        <p:nvSpPr>
          <p:cNvPr id="121" name="Google Shape;121;p21"/>
          <p:cNvSpPr txBox="1"/>
          <p:nvPr>
            <p:ph idx="1" type="body"/>
          </p:nvPr>
        </p:nvSpPr>
        <p:spPr>
          <a:xfrm>
            <a:off x="1076750" y="1211350"/>
            <a:ext cx="7768800" cy="3460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Extracting resume keywords and fetching job descriptions from external sources presented initial complexities.</a:t>
            </a:r>
            <a:endParaRPr sz="1600"/>
          </a:p>
          <a:p>
            <a:pPr indent="-330200" lvl="0" marL="457200" rtl="0" algn="l">
              <a:spcBef>
                <a:spcPts val="0"/>
              </a:spcBef>
              <a:spcAft>
                <a:spcPts val="0"/>
              </a:spcAft>
              <a:buSzPts val="1600"/>
              <a:buChar char="●"/>
            </a:pPr>
            <a:r>
              <a:rPr lang="en" sz="1600"/>
              <a:t>Consistent text formatting and language handling for resumes and job descriptions required meticulous processing.</a:t>
            </a:r>
            <a:endParaRPr sz="1600"/>
          </a:p>
          <a:p>
            <a:pPr indent="-330200" lvl="0" marL="457200" rtl="0" algn="l">
              <a:spcBef>
                <a:spcPts val="0"/>
              </a:spcBef>
              <a:spcAft>
                <a:spcPts val="0"/>
              </a:spcAft>
              <a:buSzPts val="1600"/>
              <a:buChar char="●"/>
            </a:pPr>
            <a:r>
              <a:rPr lang="en" sz="1600"/>
              <a:t>Extracting embeddings for a large dataset demanded substantial computational resources.</a:t>
            </a:r>
            <a:endParaRPr sz="1600"/>
          </a:p>
          <a:p>
            <a:pPr indent="-330200" lvl="0" marL="457200" rtl="0" algn="l">
              <a:spcBef>
                <a:spcPts val="0"/>
              </a:spcBef>
              <a:spcAft>
                <a:spcPts val="0"/>
              </a:spcAft>
              <a:buSzPts val="1600"/>
              <a:buChar char="●"/>
            </a:pPr>
            <a:r>
              <a:rPr lang="en" sz="1600"/>
              <a:t>Efficiently organizing and storing embeddings for quick retrieval posed storage challenges.</a:t>
            </a:r>
            <a:endParaRPr sz="1600"/>
          </a:p>
          <a:p>
            <a:pPr indent="-330200" lvl="0" marL="457200" rtl="0" algn="l">
              <a:spcBef>
                <a:spcPts val="0"/>
              </a:spcBef>
              <a:spcAft>
                <a:spcPts val="0"/>
              </a:spcAft>
              <a:buSzPts val="1600"/>
              <a:buChar char="●"/>
            </a:pPr>
            <a:r>
              <a:rPr lang="en" sz="1600"/>
              <a:t>Cosine similarity calculations between job descriptions and resumes were resource-intensive.</a:t>
            </a:r>
            <a:endParaRPr sz="1600"/>
          </a:p>
          <a:p>
            <a:pPr indent="0" lvl="0" marL="0" rtl="0" algn="l">
              <a:spcBef>
                <a:spcPts val="1200"/>
              </a:spcBef>
              <a:spcAft>
                <a:spcPts val="0"/>
              </a:spcAft>
              <a:buClr>
                <a:schemeClr val="dk2"/>
              </a:buClr>
              <a:buSzPts val="1100"/>
              <a:buFont typeface="Arial"/>
              <a:buNone/>
            </a:pPr>
            <a:r>
              <a:t/>
            </a:r>
            <a:endParaRPr sz="1600"/>
          </a:p>
          <a:p>
            <a:pPr indent="0" lvl="0" marL="0" rtl="0" algn="l">
              <a:spcBef>
                <a:spcPts val="1200"/>
              </a:spcBef>
              <a:spcAft>
                <a:spcPts val="12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