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8" r:id="rId4"/>
    <p:sldId id="259" r:id="rId5"/>
    <p:sldId id="284" r:id="rId6"/>
    <p:sldId id="288" r:id="rId7"/>
    <p:sldId id="262" r:id="rId8"/>
    <p:sldId id="285" r:id="rId9"/>
    <p:sldId id="261" r:id="rId10"/>
    <p:sldId id="263" r:id="rId11"/>
    <p:sldId id="293" r:id="rId12"/>
    <p:sldId id="266" r:id="rId13"/>
    <p:sldId id="264" r:id="rId15"/>
    <p:sldId id="294" r:id="rId16"/>
    <p:sldId id="27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E"/>
    <a:srgbClr val="E6EAE6"/>
    <a:srgbClr val="AA9D67"/>
    <a:srgbClr val="3A543B"/>
    <a:srgbClr val="EEEFEE"/>
    <a:srgbClr val="FFFFFF"/>
    <a:srgbClr val="F0F0F0"/>
    <a:srgbClr val="E4E5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136" autoAdjust="0"/>
    <p:restoredTop sz="94660"/>
  </p:normalViewPr>
  <p:slideViewPr>
    <p:cSldViewPr snapToGrid="0">
      <p:cViewPr varScale="1">
        <p:scale>
          <a:sx n="70" d="100"/>
          <a:sy n="70" d="100"/>
        </p:scale>
        <p:origin x="8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995E5AD-EB0B-4CA8-9DF6-5CC2B6FF49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5E5AD-EB0B-4CA8-9DF6-5CC2B6FF49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41190-29F5-4EBE-80F4-1EE1AF4645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V="1">
            <a:off x="5372735" y="0"/>
            <a:ext cx="5253355" cy="7080250"/>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a:off x="232410" y="2837180"/>
            <a:ext cx="7812405" cy="5016500"/>
          </a:xfrm>
          <a:prstGeom prst="rect">
            <a:avLst/>
          </a:prstGeom>
        </p:spPr>
      </p:pic>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5619115" y="1266190"/>
            <a:ext cx="4761230" cy="1753235"/>
          </a:xfrm>
          <a:prstGeom prst="rect">
            <a:avLst/>
          </a:prstGeom>
          <a:noFill/>
        </p:spPr>
        <p:txBody>
          <a:bodyPr wrap="square" rtlCol="0">
            <a:spAutoFit/>
          </a:bodyPr>
          <a:lstStyle/>
          <a:p>
            <a:r>
              <a:rPr lang="en-US" altLang="zh-CN" sz="54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Plant Disease Classification</a:t>
            </a:r>
            <a:endParaRPr lang="en-US" altLang="zh-CN" sz="5400" b="1" dirty="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9" name="文本框 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658610" y="5196840"/>
            <a:ext cx="3477260" cy="1322070"/>
          </a:xfrm>
          <a:prstGeom prst="rect">
            <a:avLst/>
          </a:prstGeom>
          <a:noFill/>
        </p:spPr>
        <p:txBody>
          <a:bodyPr wrap="square" rtlCol="0">
            <a:spAutoFit/>
          </a:bodyPr>
          <a:lstStyle/>
          <a:p>
            <a:r>
              <a:rPr lang="en-US" altLang="zh-CN" sz="40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By:</a:t>
            </a:r>
            <a:endParaRPr lang="en-US" altLang="zh-CN" sz="40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40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Neural Ninjas</a:t>
            </a:r>
            <a:endParaRPr lang="en-US" altLang="zh-CN" sz="40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5190" y="365125"/>
            <a:ext cx="10468610" cy="692785"/>
          </a:xfrm>
        </p:spPr>
        <p:style>
          <a:lnRef idx="1">
            <a:schemeClr val="accent6"/>
          </a:lnRef>
          <a:fillRef idx="3">
            <a:schemeClr val="accent6"/>
          </a:fillRef>
          <a:effectRef idx="2">
            <a:schemeClr val="accent6"/>
          </a:effectRef>
          <a:fontRef idx="minor">
            <a:schemeClr val="lt1"/>
          </a:fontRef>
        </p:style>
        <p:txBody>
          <a:bodyPr/>
          <a:p>
            <a:r>
              <a:rPr lang="en-US" sz="3200" b="1"/>
              <a:t>Architecture</a:t>
            </a:r>
            <a:endParaRPr lang="en-US" sz="3200" b="1"/>
          </a:p>
        </p:txBody>
      </p:sp>
      <p:pic>
        <p:nvPicPr>
          <p:cNvPr id="4" name="Content Placeholder 3" descr="Screenshot (84)"/>
          <p:cNvPicPr>
            <a:picLocks noChangeAspect="1"/>
          </p:cNvPicPr>
          <p:nvPr>
            <p:ph idx="1"/>
          </p:nvPr>
        </p:nvPicPr>
        <p:blipFill>
          <a:blip r:embed="rId1"/>
          <a:srcRect l="27015" t="26616" r="16237" b="9324"/>
          <a:stretch>
            <a:fillRect/>
          </a:stretch>
        </p:blipFill>
        <p:spPr>
          <a:xfrm>
            <a:off x="77470" y="995045"/>
            <a:ext cx="12763500" cy="5798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5085715" y="-3592195"/>
            <a:ext cx="1141730" cy="927481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0" y="0"/>
            <a:ext cx="2325299" cy="1323385"/>
          </a:xfrm>
          <a:prstGeom prst="rect">
            <a:avLst/>
          </a:prstGeom>
        </p:spPr>
      </p:pic>
      <p:cxnSp>
        <p:nvCxnSpPr>
          <p:cNvPr id="19" name="Straight Connector 3"/>
          <p:cNvCxnSpPr/>
          <p:nvPr/>
        </p:nvCxnSpPr>
        <p:spPr>
          <a:xfrm>
            <a:off x="2635006" y="2515654"/>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21"/>
          <p:cNvCxnSpPr/>
          <p:nvPr/>
        </p:nvCxnSpPr>
        <p:spPr>
          <a:xfrm>
            <a:off x="2635006" y="3587582"/>
            <a:ext cx="0" cy="59001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2"/>
          <p:cNvCxnSpPr/>
          <p:nvPr/>
        </p:nvCxnSpPr>
        <p:spPr>
          <a:xfrm>
            <a:off x="2635006" y="4672534"/>
            <a:ext cx="0" cy="59001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p:nvPr/>
        </p:nvCxnSpPr>
        <p:spPr>
          <a:xfrm>
            <a:off x="2635006" y="5743158"/>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19175" y="1761490"/>
            <a:ext cx="9274810" cy="472059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threePt" dir="t"/>
            </a:scene3d>
            <a:sp3d contourW="12700"/>
          </a:bodyPr>
          <a:lstStyle/>
          <a:p>
            <a:pPr>
              <a:lnSpc>
                <a:spcPct val="114000"/>
              </a:lnSpc>
            </a:pPr>
            <a:r>
              <a:rPr lang="en-US" altLang="zh-CN" sz="2400" b="1" dirty="0">
                <a:solidFill>
                  <a:schemeClr val="tx1">
                    <a:lumMod val="50000"/>
                    <a:lumOff val="50000"/>
                  </a:schemeClr>
                </a:solidFill>
                <a:latin typeface="Calibri" panose="020F0502020204030204" charset="0"/>
                <a:ea typeface="+mj-ea"/>
                <a:cs typeface="Calibri" panose="020F0502020204030204" charset="0"/>
              </a:rPr>
              <a:t>I</a:t>
            </a:r>
            <a:r>
              <a:rPr lang="en-US" altLang="zh-CN" sz="2000" b="1" dirty="0">
                <a:solidFill>
                  <a:schemeClr val="tx1">
                    <a:lumMod val="50000"/>
                    <a:lumOff val="50000"/>
                  </a:schemeClr>
                </a:solidFill>
                <a:latin typeface="Calibri" panose="020F0502020204030204" charset="0"/>
                <a:ea typeface="+mj-ea"/>
                <a:cs typeface="Calibri" panose="020F0502020204030204" charset="0"/>
              </a:rPr>
              <a:t>n the pursuit of plant disease classification, we have explored different models, including convolutional neural networks (CNNs), with a particular focus on ResNet and VGG16.</a:t>
            </a: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CNNs are specialized deep learning algorithms for image classification, enabling them to recognize patterns and categorize images accordingly.</a:t>
            </a: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ResNet, a powerful CNN architecture, excels in capturing long-range dependencies within images, making it ideal for complex or </a:t>
            </a:r>
            <a:r>
              <a:rPr lang="en-US" altLang="zh-CN" sz="2000" b="1" dirty="0">
                <a:solidFill>
                  <a:schemeClr val="tx1">
                    <a:lumMod val="50000"/>
                    <a:lumOff val="50000"/>
                  </a:schemeClr>
                </a:solidFill>
                <a:latin typeface="Calibri" panose="020F0502020204030204" charset="0"/>
                <a:ea typeface="+mj-ea"/>
                <a:cs typeface="Calibri" panose="020F0502020204030204" charset="0"/>
              </a:rPr>
              <a:t>diverse plant disease classification tasks.</a:t>
            </a: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VGG16, another effective CNN model, specializes in learning local features in images, making it well-suited for classifying detailed or simpler plant disease images.</a:t>
            </a: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By considering and experimenting with these CNN models, I aim to devise an optimal approach for accurate plant disease classification.</a:t>
            </a: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p:txBody>
      </p:sp>
      <p:sp>
        <p:nvSpPr>
          <p:cNvPr id="52" name="Text Box 51"/>
          <p:cNvSpPr txBox="1"/>
          <p:nvPr/>
        </p:nvSpPr>
        <p:spPr>
          <a:xfrm>
            <a:off x="2691130" y="866140"/>
            <a:ext cx="4874260" cy="922020"/>
          </a:xfrm>
          <a:prstGeom prst="rect">
            <a:avLst/>
          </a:prstGeom>
          <a:noFill/>
        </p:spPr>
        <p:txBody>
          <a:bodyPr wrap="none" rtlCol="0">
            <a:spAutoFit/>
          </a:bodyPr>
          <a:p>
            <a:pPr algn="l"/>
            <a:r>
              <a:rPr lang="en-US" sz="3600">
                <a:latin typeface="Algerian" panose="04020705040A02060702" charset="0"/>
                <a:cs typeface="Algerian" panose="04020705040A02060702" charset="0"/>
              </a:rPr>
              <a:t>Proposed Approach</a:t>
            </a:r>
            <a:endParaRPr lang="en-US"/>
          </a:p>
          <a:p>
            <a:pPr algn="l"/>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2141181" y="-443489"/>
            <a:ext cx="8814613" cy="5016612"/>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smtClean="0">
                <a:solidFill>
                  <a:srgbClr val="3A543B"/>
                </a:solidFill>
                <a:latin typeface="张海山锐线体2.0" panose="02000000000000000000" pitchFamily="2" charset="-122"/>
                <a:ea typeface="张海山锐线体2.0" panose="02000000000000000000" pitchFamily="2" charset="-122"/>
              </a:rPr>
              <a:t>04</a:t>
            </a:r>
            <a:endParaRPr lang="zh-CN" altLang="en-US" sz="8000" b="1" dirty="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245695" y="4669175"/>
            <a:ext cx="3838623" cy="1322070"/>
          </a:xfrm>
          <a:prstGeom prst="rect">
            <a:avLst/>
          </a:prstGeom>
          <a:noFill/>
        </p:spPr>
        <p:txBody>
          <a:bodyPr wrap="square" rtlCol="0">
            <a:spAutoFit/>
          </a:bodyPr>
          <a:lstStyle/>
          <a:p>
            <a:pPr algn="ctr">
              <a:buClrTx/>
              <a:buSzTx/>
              <a:buFontTx/>
            </a:pPr>
            <a:r>
              <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Conclusion</a:t>
            </a:r>
            <a:endPar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a:p>
            <a:pPr algn="ctr">
              <a:buClrTx/>
              <a:buSzTx/>
              <a:buFontTx/>
            </a:pPr>
            <a:endPar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p>
            <a:r>
              <a:rPr lang="en-US">
                <a:latin typeface="Algerian" panose="04020705040A02060702" charset="0"/>
                <a:cs typeface="Algerian" panose="04020705040A02060702" charset="0"/>
              </a:rPr>
              <a:t>CONCLUSION</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fontScale="80000"/>
          </a:bodyPr>
          <a:p>
            <a:r>
              <a:rPr lang="en-US">
                <a:latin typeface="Calibri" panose="020F0502020204030204" charset="0"/>
                <a:cs typeface="Calibri" panose="020F0502020204030204" charset="0"/>
              </a:rPr>
              <a:t>In conclusion, the exploration of different models for plant disease classification has provided valuable insights. Convolutional neural networks (CNNs) such as ResNet and VGG16 have been shown to be effective at classifying plant diseases. ResNets excel in capturing long-range dependencies, while VGG16s focus on local features. By leveraging the strengths of these models, we can develop an effective approach that improves the accuracy of plant disease classification.</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 findings from this investigation will contribute to the development of a robust and reliable system for automated plant disease diagnosis. This will enable more effective management of crop health.</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I hope this helps! Let us know if you have any other questions.</a:t>
            </a:r>
            <a:endParaRPr lang="en-US">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V="1">
            <a:off x="5209115" y="612330"/>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a:off x="1257448" y="2201607"/>
            <a:ext cx="8814613" cy="5016612"/>
          </a:xfrm>
          <a:prstGeom prst="rect">
            <a:avLst/>
          </a:prstGeom>
        </p:spPr>
      </p:pic>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5518047" y="1173539"/>
            <a:ext cx="3306754" cy="768350"/>
          </a:xfrm>
          <a:prstGeom prst="rect">
            <a:avLst/>
          </a:prstGeom>
          <a:noFill/>
        </p:spPr>
        <p:txBody>
          <a:bodyPr wrap="square" rtlCol="0">
            <a:spAutoFit/>
          </a:bodyPr>
          <a:lstStyle/>
          <a:p>
            <a:r>
              <a:rPr lang="en-US" altLang="zh-CN" sz="44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rPr>
              <a:t>Thank  you</a:t>
            </a:r>
            <a:endParaRPr lang="zh-CN" altLang="en-US" sz="4800" b="1" dirty="0">
              <a:solidFill>
                <a:srgbClr val="3A543B"/>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V="1">
            <a:off x="1863619" y="871122"/>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2286000" y="0"/>
            <a:ext cx="8658860" cy="4928235"/>
          </a:xfrm>
          <a:prstGeom prst="rect">
            <a:avLst/>
          </a:prstGeom>
        </p:spPr>
      </p:pic>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10" name="文本框 9"/>
          <p:cNvSpPr txBox="1"/>
          <p:nvPr/>
        </p:nvSpPr>
        <p:spPr>
          <a:xfrm>
            <a:off x="2272689" y="1454803"/>
            <a:ext cx="3306754" cy="830997"/>
          </a:xfrm>
          <a:prstGeom prst="rect">
            <a:avLst/>
          </a:prstGeom>
          <a:noFill/>
        </p:spPr>
        <p:txBody>
          <a:bodyPr wrap="square" rtlCol="0">
            <a:spAutoFit/>
          </a:bodyPr>
          <a:lstStyle/>
          <a:p>
            <a:r>
              <a:rPr lang="en-US" altLang="zh-CN" sz="48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rPr>
              <a:t>CONTENTS</a:t>
            </a:r>
            <a:endParaRPr lang="en-US" altLang="zh-CN" sz="48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1" name="文本框 1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205337" y="4755290"/>
            <a:ext cx="2083354" cy="521970"/>
          </a:xfrm>
          <a:prstGeom prst="rect">
            <a:avLst/>
          </a:prstGeom>
          <a:noFill/>
        </p:spPr>
        <p:txBody>
          <a:bodyPr wrap="square" rtlCol="0">
            <a:spAutoFit/>
          </a:bodyPr>
          <a:lstStyle/>
          <a:p>
            <a:endPar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p:txBody>
      </p:sp>
      <p:sp>
        <p:nvSpPr>
          <p:cNvPr id="12" name="矩形 11"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1" y="1372524"/>
            <a:ext cx="620410" cy="620410"/>
          </a:xfrm>
          <a:prstGeom prst="rect">
            <a:avLst/>
          </a:prstGeom>
          <a:solidFill>
            <a:srgbClr val="3A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3" name="直接连接符 12"/>
          <p:cNvCxnSpPr/>
          <p:nvPr/>
        </p:nvCxnSpPr>
        <p:spPr>
          <a:xfrm>
            <a:off x="7339500" y="1963012"/>
            <a:ext cx="4320000" cy="0"/>
          </a:xfrm>
          <a:prstGeom prst="line">
            <a:avLst/>
          </a:prstGeom>
          <a:ln w="44450">
            <a:solidFill>
              <a:srgbClr val="3A543B"/>
            </a:solidFill>
          </a:ln>
        </p:spPr>
        <p:style>
          <a:lnRef idx="1">
            <a:schemeClr val="accent1"/>
          </a:lnRef>
          <a:fillRef idx="0">
            <a:schemeClr val="accent1"/>
          </a:fillRef>
          <a:effectRef idx="0">
            <a:schemeClr val="accent1"/>
          </a:effectRef>
          <a:fontRef idx="minor">
            <a:schemeClr val="tx1"/>
          </a:fontRef>
        </p:style>
      </p:cxnSp>
      <p:sp>
        <p:nvSpPr>
          <p:cNvPr id="14" name="矩形 13"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0" y="2631830"/>
            <a:ext cx="620410" cy="620410"/>
          </a:xfrm>
          <a:prstGeom prst="rect">
            <a:avLst/>
          </a:prstGeom>
          <a:solidFill>
            <a:srgbClr val="AA9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5" name="直接连接符 14"/>
          <p:cNvCxnSpPr/>
          <p:nvPr/>
        </p:nvCxnSpPr>
        <p:spPr>
          <a:xfrm>
            <a:off x="7339499" y="3222318"/>
            <a:ext cx="4320000" cy="0"/>
          </a:xfrm>
          <a:prstGeom prst="line">
            <a:avLst/>
          </a:prstGeom>
          <a:ln w="44450">
            <a:solidFill>
              <a:srgbClr val="AA9D67"/>
            </a:solidFill>
          </a:ln>
        </p:spPr>
        <p:style>
          <a:lnRef idx="1">
            <a:schemeClr val="accent1"/>
          </a:lnRef>
          <a:fillRef idx="0">
            <a:schemeClr val="accent1"/>
          </a:fillRef>
          <a:effectRef idx="0">
            <a:schemeClr val="accent1"/>
          </a:effectRef>
          <a:fontRef idx="minor">
            <a:schemeClr val="tx1"/>
          </a:fontRef>
        </p:style>
      </p:cxnSp>
      <p:sp>
        <p:nvSpPr>
          <p:cNvPr id="16" name="矩形 15"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0" y="3812807"/>
            <a:ext cx="620410" cy="620410"/>
          </a:xfrm>
          <a:prstGeom prst="rect">
            <a:avLst/>
          </a:prstGeom>
          <a:solidFill>
            <a:srgbClr val="3A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7" name="直接连接符 16"/>
          <p:cNvCxnSpPr/>
          <p:nvPr/>
        </p:nvCxnSpPr>
        <p:spPr>
          <a:xfrm>
            <a:off x="7339499" y="4403295"/>
            <a:ext cx="4320000" cy="0"/>
          </a:xfrm>
          <a:prstGeom prst="line">
            <a:avLst/>
          </a:prstGeom>
          <a:ln w="44450">
            <a:solidFill>
              <a:srgbClr val="3A543B"/>
            </a:solidFill>
          </a:ln>
        </p:spPr>
        <p:style>
          <a:lnRef idx="1">
            <a:schemeClr val="accent1"/>
          </a:lnRef>
          <a:fillRef idx="0">
            <a:schemeClr val="accent1"/>
          </a:fillRef>
          <a:effectRef idx="0">
            <a:schemeClr val="accent1"/>
          </a:effectRef>
          <a:fontRef idx="minor">
            <a:schemeClr val="tx1"/>
          </a:fontRef>
        </p:style>
      </p:cxnSp>
      <p:sp>
        <p:nvSpPr>
          <p:cNvPr id="18" name="矩形 17"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499" y="5072113"/>
            <a:ext cx="620410" cy="620410"/>
          </a:xfrm>
          <a:prstGeom prst="rect">
            <a:avLst/>
          </a:prstGeom>
          <a:solidFill>
            <a:srgbClr val="AA9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9" name="直接连接符 18"/>
          <p:cNvCxnSpPr/>
          <p:nvPr/>
        </p:nvCxnSpPr>
        <p:spPr>
          <a:xfrm>
            <a:off x="7339498" y="5662601"/>
            <a:ext cx="4320000" cy="0"/>
          </a:xfrm>
          <a:prstGeom prst="line">
            <a:avLst/>
          </a:prstGeom>
          <a:ln w="44450">
            <a:solidFill>
              <a:srgbClr val="AA9D67"/>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045450" y="1372235"/>
            <a:ext cx="4481195" cy="583565"/>
          </a:xfrm>
          <a:prstGeom prst="rect">
            <a:avLst/>
          </a:prstGeom>
          <a:noFill/>
        </p:spPr>
        <p:txBody>
          <a:bodyPr wrap="square" rtlCol="0">
            <a:spAutoFit/>
          </a:bodyPr>
          <a:lstStyle/>
          <a:p>
            <a:r>
              <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Introduction</a:t>
            </a:r>
            <a:endPar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1" name="文本框 20"/>
          <p:cNvSpPr txBox="1"/>
          <p:nvPr/>
        </p:nvSpPr>
        <p:spPr>
          <a:xfrm>
            <a:off x="8045256" y="2588867"/>
            <a:ext cx="3838623" cy="583565"/>
          </a:xfrm>
          <a:prstGeom prst="rect">
            <a:avLst/>
          </a:prstGeom>
          <a:noFill/>
        </p:spPr>
        <p:txBody>
          <a:bodyPr wrap="square" rtlCol="0">
            <a:spAutoFit/>
          </a:bodyPr>
          <a:lstStyle/>
          <a:p>
            <a:r>
              <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Roadmap</a:t>
            </a:r>
            <a:endPar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2" name="文本框 21"/>
          <p:cNvSpPr txBox="1"/>
          <p:nvPr/>
        </p:nvSpPr>
        <p:spPr>
          <a:xfrm>
            <a:off x="8045450" y="3771265"/>
            <a:ext cx="4239260" cy="583565"/>
          </a:xfrm>
          <a:prstGeom prst="rect">
            <a:avLst/>
          </a:prstGeom>
          <a:noFill/>
        </p:spPr>
        <p:txBody>
          <a:bodyPr wrap="square" rtlCol="0">
            <a:spAutoFit/>
          </a:bodyPr>
          <a:lstStyle/>
          <a:p>
            <a:r>
              <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Approach Proposal</a:t>
            </a:r>
            <a:endPar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3" name="文本框 22"/>
          <p:cNvSpPr txBox="1"/>
          <p:nvPr/>
        </p:nvSpPr>
        <p:spPr>
          <a:xfrm>
            <a:off x="8045450" y="5030470"/>
            <a:ext cx="4481195" cy="583565"/>
          </a:xfrm>
          <a:prstGeom prst="rect">
            <a:avLst/>
          </a:prstGeom>
          <a:noFill/>
        </p:spPr>
        <p:txBody>
          <a:bodyPr wrap="square" rtlCol="0">
            <a:spAutoFit/>
          </a:bodyPr>
          <a:lstStyle/>
          <a:p>
            <a:r>
              <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Conclusion</a:t>
            </a:r>
            <a:endPar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8" name="文本框 27"/>
          <p:cNvSpPr txBox="1"/>
          <p:nvPr/>
        </p:nvSpPr>
        <p:spPr>
          <a:xfrm>
            <a:off x="7412362" y="1381217"/>
            <a:ext cx="584913" cy="646331"/>
          </a:xfrm>
          <a:prstGeom prst="rect">
            <a:avLst/>
          </a:prstGeom>
          <a:noFill/>
        </p:spPr>
        <p:txBody>
          <a:bodyPr wrap="square" rtlCol="0">
            <a:spAutoFit/>
          </a:bodyPr>
          <a:lstStyle/>
          <a:p>
            <a:r>
              <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rPr>
              <a:t>1</a:t>
            </a:r>
            <a:endPar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9" name="文本框 28"/>
          <p:cNvSpPr txBox="1"/>
          <p:nvPr/>
        </p:nvSpPr>
        <p:spPr>
          <a:xfrm>
            <a:off x="7412362" y="2608946"/>
            <a:ext cx="584913" cy="646331"/>
          </a:xfrm>
          <a:prstGeom prst="rect">
            <a:avLst/>
          </a:prstGeom>
          <a:noFill/>
        </p:spPr>
        <p:txBody>
          <a:bodyPr wrap="square" rtlCol="0">
            <a:spAutoFit/>
          </a:bodyPr>
          <a:lstStyle/>
          <a:p>
            <a:r>
              <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rPr>
              <a:t>2</a:t>
            </a:r>
            <a:endPar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0" name="文本框 29"/>
          <p:cNvSpPr txBox="1"/>
          <p:nvPr/>
        </p:nvSpPr>
        <p:spPr>
          <a:xfrm>
            <a:off x="7412984" y="3803744"/>
            <a:ext cx="584913" cy="646331"/>
          </a:xfrm>
          <a:prstGeom prst="rect">
            <a:avLst/>
          </a:prstGeom>
          <a:noFill/>
        </p:spPr>
        <p:txBody>
          <a:bodyPr wrap="square" rtlCol="0">
            <a:spAutoFit/>
          </a:bodyPr>
          <a:lstStyle/>
          <a:p>
            <a:r>
              <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rPr>
              <a:t>3</a:t>
            </a:r>
            <a:endPar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1" name="文本框 30"/>
          <p:cNvSpPr txBox="1"/>
          <p:nvPr/>
        </p:nvSpPr>
        <p:spPr>
          <a:xfrm>
            <a:off x="7423124" y="5063066"/>
            <a:ext cx="584913" cy="646331"/>
          </a:xfrm>
          <a:prstGeom prst="rect">
            <a:avLst/>
          </a:prstGeom>
          <a:noFill/>
        </p:spPr>
        <p:txBody>
          <a:bodyPr wrap="square" rtlCol="0">
            <a:spAutoFit/>
          </a:bodyPr>
          <a:lstStyle/>
          <a:p>
            <a:r>
              <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rPr>
              <a:t>4</a:t>
            </a:r>
            <a:endParaRPr lang="en-US" altLang="zh-CN" sz="3600" b="1" dirty="0" smtClean="0">
              <a:solidFill>
                <a:srgbClr val="EFEFEE"/>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3312795" y="223520"/>
            <a:ext cx="6425565" cy="3656965"/>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rPr>
              <a:t>01</a:t>
            </a:r>
            <a:endParaRPr lang="en-US" altLang="zh-CN" sz="8000" b="1" dirty="0" smtClean="0">
              <a:solidFill>
                <a:srgbClr val="3A543B"/>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32" name="文本框 31"/>
          <p:cNvSpPr txBox="1"/>
          <p:nvPr/>
        </p:nvSpPr>
        <p:spPr>
          <a:xfrm>
            <a:off x="3079115" y="3769995"/>
            <a:ext cx="3869055" cy="2122805"/>
          </a:xfrm>
          <a:prstGeom prst="rect">
            <a:avLst/>
          </a:prstGeom>
          <a:noFill/>
        </p:spPr>
        <p:txBody>
          <a:bodyPr wrap="square" rtlCol="0">
            <a:spAutoFit/>
          </a:bodyPr>
          <a:lstStyle/>
          <a:p>
            <a:pPr algn="ctr"/>
            <a:r>
              <a:rPr lang="en-US" altLang="zh-CN" sz="44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Introduction and Problem Statement</a:t>
            </a:r>
            <a:endParaRPr lang="en-US" altLang="zh-CN" sz="44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670" y="-356235"/>
            <a:ext cx="12138660" cy="1446530"/>
          </a:xfrm>
        </p:spPr>
        <p:style>
          <a:lnRef idx="0">
            <a:schemeClr val="accent6"/>
          </a:lnRef>
          <a:fillRef idx="3">
            <a:schemeClr val="accent6"/>
          </a:fillRef>
          <a:effectRef idx="3">
            <a:schemeClr val="accent6"/>
          </a:effectRef>
          <a:fontRef idx="minor">
            <a:schemeClr val="lt1"/>
          </a:fontRef>
        </p:style>
        <p:txBody>
          <a:bodyPr/>
          <a:p>
            <a:r>
              <a:rPr lang="en-US">
                <a:latin typeface="Algerian" panose="04020705040A02060702" charset="0"/>
                <a:cs typeface="Algerian" panose="04020705040A02060702" charset="0"/>
              </a:rPr>
              <a:t>Problem Statement</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57150" y="1657350"/>
            <a:ext cx="12134850" cy="5033010"/>
          </a:xfrm>
        </p:spPr>
        <p:style>
          <a:lnRef idx="2">
            <a:schemeClr val="accent6"/>
          </a:lnRef>
          <a:fillRef idx="1">
            <a:schemeClr val="lt1"/>
          </a:fillRef>
          <a:effectRef idx="0">
            <a:schemeClr val="accent6"/>
          </a:effectRef>
          <a:fontRef idx="minor">
            <a:schemeClr val="dk1"/>
          </a:fontRef>
        </p:style>
        <p:txBody>
          <a:bodyPr>
            <a:normAutofit lnSpcReduction="10000"/>
          </a:bodyPr>
          <a:p>
            <a:pPr marL="0" indent="0">
              <a:buNone/>
            </a:pPr>
            <a:r>
              <a:rPr lang="en-US">
                <a:latin typeface="Calibri" panose="020F0502020204030204" charset="0"/>
                <a:cs typeface="Calibri" panose="020F0502020204030204" charset="0"/>
              </a:rPr>
              <a:t>Plant diseases can cause significant damage to crops, leading to financial losses for farmers.</a:t>
            </a:r>
            <a:endParaRPr lang="en-US">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Solution: Develop a machine learning or Deep Learning model that can accurately classify plant diseases from images, allowing farmers to take preventive measures early on.</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OBJECTIVES:</a:t>
            </a: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To identify the plant disease. </a:t>
            </a: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To classify the plant disease. </a:t>
            </a: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To predict the severity of the plant disease.</a:t>
            </a: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To track the spread of the plant disease.</a:t>
            </a: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To develop new treatments for plant diseases. </a:t>
            </a:r>
            <a:endParaRPr lang="en-US">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93445" y="760095"/>
            <a:ext cx="10405110" cy="5240655"/>
          </a:xfrm>
        </p:spPr>
        <p:style>
          <a:lnRef idx="2">
            <a:schemeClr val="accent6"/>
          </a:lnRef>
          <a:fillRef idx="1">
            <a:schemeClr val="lt1"/>
          </a:fillRef>
          <a:effectRef idx="0">
            <a:schemeClr val="accent6"/>
          </a:effectRef>
          <a:fontRef idx="minor">
            <a:schemeClr val="dk1"/>
          </a:fontRef>
        </p:style>
        <p:txBody>
          <a:bodyPr>
            <a:normAutofit/>
          </a:bodyPr>
          <a:p>
            <a:pPr marL="0" indent="0">
              <a:buNone/>
            </a:pPr>
            <a:r>
              <a:rPr lang="en-US">
                <a:latin typeface="Calibri" panose="020F0502020204030204" charset="0"/>
                <a:cs typeface="Calibri" panose="020F0502020204030204" charset="0"/>
              </a:rPr>
              <a:t>CONSTRAINTS:</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Accuracy</a:t>
            </a:r>
            <a:endParaRPr lang="en-US">
              <a:latin typeface="Calibri" panose="020F0502020204030204" charset="0"/>
              <a:cs typeface="Calibri" panose="020F0502020204030204" charset="0"/>
            </a:endParaRPr>
          </a:p>
          <a:p>
            <a:pPr marL="457200" lvl="1" indent="0">
              <a:buFont typeface="Wingdings" panose="05000000000000000000" charse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Computational Resources</a:t>
            </a:r>
            <a:endParaRPr lang="en-US">
              <a:latin typeface="Calibri" panose="020F0502020204030204" charset="0"/>
              <a:cs typeface="Calibri" panose="020F0502020204030204" charset="0"/>
            </a:endParaRPr>
          </a:p>
          <a:p>
            <a:pPr marL="457200" lvl="1" indent="0">
              <a:buFont typeface="Wingdings" panose="05000000000000000000" charse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Generalization</a:t>
            </a:r>
            <a:endParaRPr lang="en-US">
              <a:latin typeface="Calibri" panose="020F0502020204030204" charset="0"/>
              <a:cs typeface="Calibri" panose="020F0502020204030204" charset="0"/>
            </a:endParaRPr>
          </a:p>
          <a:p>
            <a:pPr marL="457200" lvl="1" indent="0">
              <a:buFont typeface="Wingdings" panose="05000000000000000000" charse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Interpretability</a:t>
            </a:r>
            <a:endParaRPr lang="en-US">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2141181" y="-443489"/>
            <a:ext cx="8814613" cy="5016612"/>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smtClean="0">
                <a:solidFill>
                  <a:srgbClr val="3A543B"/>
                </a:solidFill>
                <a:latin typeface="张海山锐线体2.0" panose="02000000000000000000" pitchFamily="2" charset="-122"/>
                <a:ea typeface="张海山锐线体2.0" panose="02000000000000000000" pitchFamily="2" charset="-122"/>
              </a:rPr>
              <a:t>02</a:t>
            </a:r>
            <a:endParaRPr lang="zh-CN" altLang="en-US" sz="8000" b="1" dirty="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079508" y="4380250"/>
            <a:ext cx="3838623" cy="1383665"/>
          </a:xfrm>
          <a:prstGeom prst="rect">
            <a:avLst/>
          </a:prstGeom>
          <a:noFill/>
        </p:spPr>
        <p:txBody>
          <a:bodyPr wrap="square" rtlCol="0">
            <a:spAutoFit/>
          </a:bodyPr>
          <a:lstStyle/>
          <a:p>
            <a:pPr algn="ctr"/>
            <a:r>
              <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Roadmap</a:t>
            </a:r>
            <a:endPar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a:p>
            <a:pPr algn="ctr"/>
            <a:endParaRPr lang="zh-CN" altLang="en-US" sz="4400" b="1" dirty="0">
              <a:solidFill>
                <a:srgbClr val="AA9D67"/>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p>
            <a:r>
              <a:rPr lang="en-US">
                <a:latin typeface="Algerian" panose="04020705040A02060702" charset="0"/>
                <a:cs typeface="Algerian" panose="04020705040A02060702" charset="0"/>
              </a:rPr>
              <a:t>Roadmap</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lnSpcReduction="10000"/>
          </a:bodyPr>
          <a:p>
            <a:r>
              <a:rPr lang="en-US">
                <a:latin typeface="Calibri" panose="020F0502020204030204" charset="0"/>
                <a:cs typeface="Calibri" panose="020F0502020204030204" charset="0"/>
              </a:rPr>
              <a:t>Data collection</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Data preprocessing</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Model training</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Model evaluation</a:t>
            </a:r>
            <a:endParaRPr 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Model deployment</a:t>
            </a:r>
            <a:endParaRPr lang="en-US">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6035040" y="-4636770"/>
            <a:ext cx="1141730" cy="1117282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667635" y="-1249680"/>
            <a:ext cx="915670" cy="1006475"/>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536950" y="-1249680"/>
            <a:ext cx="915670" cy="1006475"/>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V="1">
            <a:off x="0" y="0"/>
            <a:ext cx="2692400" cy="1323340"/>
          </a:xfrm>
          <a:prstGeom prst="rect">
            <a:avLst/>
          </a:prstGeom>
        </p:spPr>
      </p:pic>
      <p:sp>
        <p:nvSpPr>
          <p:cNvPr id="11" name="文本框 10"/>
          <p:cNvSpPr txBox="1"/>
          <p:nvPr/>
        </p:nvSpPr>
        <p:spPr>
          <a:xfrm>
            <a:off x="2692400" y="401320"/>
            <a:ext cx="5329555" cy="1198880"/>
          </a:xfrm>
          <a:prstGeom prst="rect">
            <a:avLst/>
          </a:prstGeom>
          <a:noFill/>
        </p:spPr>
        <p:txBody>
          <a:bodyPr wrap="square" rtlCol="0">
            <a:spAutoFit/>
          </a:bodyPr>
          <a:lstStyle/>
          <a:p>
            <a:r>
              <a:rPr lang="en-US" altLang="zh-CN"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rPr>
              <a:t>Alternative Approaches for the Project</a:t>
            </a:r>
            <a:endParaRPr lang="en-US" altLang="zh-CN"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2" name="矩形 11"/>
          <p:cNvSpPr/>
          <p:nvPr/>
        </p:nvSpPr>
        <p:spPr>
          <a:xfrm>
            <a:off x="1047750" y="1568450"/>
            <a:ext cx="11236325" cy="5398770"/>
          </a:xfrm>
          <a:prstGeom prst="rect">
            <a:avLst/>
          </a:prstGeom>
          <a:solidFill>
            <a:srgbClr val="AA9D67"/>
          </a:solidFill>
          <a:ln w="38100">
            <a:solidFill>
              <a:srgbClr val="AA9D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cs typeface="Arial" panose="020B0604020202020204" pitchFamily="34" charset="0"/>
            </a:endParaRPr>
          </a:p>
        </p:txBody>
      </p:sp>
      <p:sp>
        <p:nvSpPr>
          <p:cNvPr id="18" name="文本框 17"/>
          <p:cNvSpPr txBox="1"/>
          <p:nvPr/>
        </p:nvSpPr>
        <p:spPr>
          <a:xfrm>
            <a:off x="1019810" y="1417955"/>
            <a:ext cx="11264265" cy="9068435"/>
          </a:xfrm>
          <a:prstGeom prst="rect">
            <a:avLst/>
          </a:prstGeom>
          <a:noFill/>
        </p:spPr>
        <p:txBody>
          <a:bodyPr wrap="square" rtlCol="0">
            <a:spAutoFit/>
            <a:scene3d>
              <a:camera prst="orthographicFront"/>
              <a:lightRig rig="threePt" dir="t"/>
            </a:scene3d>
            <a:sp3d contourW="12700"/>
          </a:bodyPr>
          <a:lstStyle/>
          <a:p>
            <a:pPr marL="457200" indent="-457200">
              <a:lnSpc>
                <a:spcPct val="114000"/>
              </a:lnSpc>
              <a:buFont typeface="Wingdings" panose="05000000000000000000" charset="0"/>
              <a:buChar char="o"/>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Utilizing Pre-trained Models </a:t>
            </a: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Training a Model from Scratch</a:t>
            </a:r>
            <a:endParaRPr lang="en-US" altLang="zh-CN" sz="3200" b="1" dirty="0">
              <a:solidFill>
                <a:srgbClr val="FFFFFF"/>
              </a:solidFill>
              <a:latin typeface="Arial" panose="020B0604020202020204" pitchFamily="34" charset="0"/>
              <a:ea typeface="+mj-ea"/>
              <a:cs typeface="Arial" panose="020B0604020202020204" pitchFamily="34" charset="0"/>
            </a:endParaRPr>
          </a:p>
          <a:p>
            <a:pPr indent="0">
              <a:lnSpc>
                <a:spcPct val="114000"/>
              </a:lnSpc>
              <a:buFont typeface="Wingdings" panose="05000000000000000000" charset="0"/>
              <a:buNone/>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Transfer Learning</a:t>
            </a:r>
            <a:endParaRPr lang="en-US" altLang="zh-CN" sz="3200" b="1" dirty="0">
              <a:solidFill>
                <a:srgbClr val="FFFFFF"/>
              </a:solidFill>
              <a:latin typeface="Arial" panose="020B0604020202020204" pitchFamily="34" charset="0"/>
              <a:ea typeface="+mj-ea"/>
              <a:cs typeface="Arial" panose="020B0604020202020204" pitchFamily="34" charset="0"/>
            </a:endParaRPr>
          </a:p>
          <a:p>
            <a:pPr indent="0">
              <a:lnSpc>
                <a:spcPct val="114000"/>
              </a:lnSpc>
              <a:buFont typeface="Wingdings" panose="05000000000000000000" charset="0"/>
              <a:buNone/>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Ensemble Methods</a:t>
            </a: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p:txBody>
      </p:sp>
      <p:sp>
        <p:nvSpPr>
          <p:cNvPr id="2" name="Text Box 1"/>
          <p:cNvSpPr txBox="1"/>
          <p:nvPr/>
        </p:nvSpPr>
        <p:spPr>
          <a:xfrm>
            <a:off x="8867140" y="1417955"/>
            <a:ext cx="309880" cy="368300"/>
          </a:xfrm>
          <a:prstGeom prst="rect">
            <a:avLst/>
          </a:prstGeom>
          <a:noFill/>
        </p:spPr>
        <p:txBody>
          <a:bodyPr wrap="none" rtlCol="0">
            <a:spAutoFit/>
          </a:bodyPr>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598761" y="-1180800"/>
            <a:ext cx="915746" cy="869424"/>
          </a:xfrm>
          <a:prstGeom prst="rect">
            <a:avLst/>
          </a:prstGeom>
          <a:solidFill>
            <a:srgbClr val="3A543B"/>
          </a:solidFill>
          <a:ln>
            <a:noFill/>
          </a:ln>
        </p:spPr>
        <p:txBody>
          <a:bodyPr vert="horz" wrap="square" lIns="91440" tIns="45720" rIns="91440" bIns="45720" numCol="1" anchor="t" anchorCtr="0" compatLnSpc="1"/>
          <a:lstStyle/>
          <a:p>
            <a:endParaRPr lang="zh-CN" altLang="en-US"/>
          </a:p>
        </p:txBody>
      </p:sp>
      <p:sp>
        <p:nvSpPr>
          <p:cNvPr id="7" name="Rectangle 13"/>
          <p:cNvSpPr>
            <a:spLocks noChangeArrowheads="1"/>
          </p:cNvSpPr>
          <p:nvPr/>
        </p:nvSpPr>
        <p:spPr bwMode="auto">
          <a:xfrm rot="5400000">
            <a:off x="3468185" y="-1180800"/>
            <a:ext cx="915746" cy="869424"/>
          </a:xfrm>
          <a:prstGeom prst="rect">
            <a:avLst/>
          </a:prstGeom>
          <a:solidFill>
            <a:srgbClr val="AA9D67"/>
          </a:solidFill>
          <a:ln>
            <a:noFill/>
          </a:ln>
        </p:spPr>
        <p:txBody>
          <a:bodyPr vert="horz" wrap="square" lIns="91440" tIns="45720" rIns="91440" bIns="45720" numCol="1" anchor="t" anchorCtr="0" compatLnSpc="1"/>
          <a:lstStyle/>
          <a:p>
            <a:endParaRPr lang="zh-CN" altLang="en-US"/>
          </a:p>
        </p:txBody>
      </p:sp>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5305" t="5898" r="33568" b="7130"/>
          <a:stretch>
            <a:fillRect/>
          </a:stretch>
        </p:blipFill>
        <p:spPr>
          <a:xfrm flipH="1" flipV="1">
            <a:off x="2141181" y="-443489"/>
            <a:ext cx="8814613" cy="5016612"/>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smtClean="0">
                <a:solidFill>
                  <a:srgbClr val="3A543B"/>
                </a:solidFill>
                <a:latin typeface="张海山锐线体2.0" panose="02000000000000000000" pitchFamily="2" charset="-122"/>
                <a:ea typeface="张海山锐线体2.0" panose="02000000000000000000" pitchFamily="2" charset="-122"/>
              </a:rPr>
              <a:t>03</a:t>
            </a:r>
            <a:endParaRPr lang="zh-CN" altLang="en-US" sz="8000" b="1" dirty="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079508" y="4380250"/>
            <a:ext cx="3838623" cy="1322070"/>
          </a:xfrm>
          <a:prstGeom prst="rect">
            <a:avLst/>
          </a:prstGeom>
          <a:noFill/>
        </p:spPr>
        <p:txBody>
          <a:bodyPr wrap="square" rtlCol="0">
            <a:spAutoFit/>
          </a:bodyPr>
          <a:lstStyle/>
          <a:p>
            <a:pPr algn="ctr">
              <a:buClrTx/>
              <a:buSzTx/>
              <a:buFontTx/>
            </a:pPr>
            <a:r>
              <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Approach Proposal</a:t>
            </a:r>
            <a:endPar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2525</Words>
  <Application>WPS Presentation</Application>
  <PresentationFormat>宽屏</PresentationFormat>
  <Paragraphs>116</Paragraphs>
  <Slides>14</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14</vt:i4>
      </vt:variant>
    </vt:vector>
  </HeadingPairs>
  <TitlesOfParts>
    <vt:vector size="40" baseType="lpstr">
      <vt:lpstr>Arial</vt:lpstr>
      <vt:lpstr>SimSun</vt:lpstr>
      <vt:lpstr>Wingdings</vt:lpstr>
      <vt:lpstr>张海山锐线体2.0</vt:lpstr>
      <vt:lpstr>方正兰亭超细黑简体</vt:lpstr>
      <vt:lpstr>Century Gothic</vt:lpstr>
      <vt:lpstr>Microsoft YaHei</vt:lpstr>
      <vt:lpstr>Arial Unicode MS</vt:lpstr>
      <vt:lpstr>等线 Light</vt:lpstr>
      <vt:lpstr>等线</vt:lpstr>
      <vt:lpstr>Calibri</vt:lpstr>
      <vt:lpstr>Calibri</vt:lpstr>
      <vt:lpstr>Cordia New</vt:lpstr>
      <vt:lpstr>Microsoft Sans Serif</vt:lpstr>
      <vt:lpstr>Wingdings</vt:lpstr>
      <vt:lpstr>Cascadia Code</vt:lpstr>
      <vt:lpstr>Algerian</vt:lpstr>
      <vt:lpstr>Arial Black</vt:lpstr>
      <vt:lpstr>Arial Narrow</vt:lpstr>
      <vt:lpstr>Arial Rounded MT Bold</vt:lpstr>
      <vt:lpstr>Bahnschrift Condensed</vt:lpstr>
      <vt:lpstr>Bahnschrift Light</vt:lpstr>
      <vt:lpstr>Bahnschrift SemiBold</vt:lpstr>
      <vt:lpstr>Bodoni MT</vt:lpstr>
      <vt:lpstr>Bodoni MT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LENOVO X1 YOGA</cp:lastModifiedBy>
  <cp:revision>60</cp:revision>
  <dcterms:created xsi:type="dcterms:W3CDTF">2018-09-07T09:29:00Z</dcterms:created>
  <dcterms:modified xsi:type="dcterms:W3CDTF">2023-05-27T15:29:02Z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503F2AD0877C46B9AD9748328A2340A3</vt:lpwstr>
  </property>
</Properties>
</file>