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8" r:id="rId9"/>
    <p:sldId id="261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80" r:id="rId22"/>
    <p:sldId id="281" r:id="rId23"/>
    <p:sldId id="276" r:id="rId24"/>
    <p:sldId id="279" r:id="rId25"/>
    <p:sldId id="277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60"/>
  </p:normalViewPr>
  <p:slideViewPr>
    <p:cSldViewPr>
      <p:cViewPr>
        <p:scale>
          <a:sx n="114" d="100"/>
          <a:sy n="114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796115D-4B2E-44AC-A1A1-D21E65DF39B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688007A-2408-4F8F-8C07-56C6556CDF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argosis.com/how-shade-affects-a-solar-array/" TargetMode="External"/><Relationship Id="rId2" Type="http://schemas.openxmlformats.org/officeDocument/2006/relationships/hyperlink" Target="http://www.sciencedirect.com/science/article/pii/S136403211400923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argosis.com/how-shade-affects-a-solar-arra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argosis.com/how-shade-affects-a-solar-array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PV solar optimal MPPT under shading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(Project – Fall 2016)</a:t>
            </a:r>
          </a:p>
          <a:p>
            <a:endParaRPr lang="en-US" dirty="0" smtClean="0"/>
          </a:p>
          <a:p>
            <a:r>
              <a:rPr lang="en-US" sz="1300" i="1" dirty="0" smtClean="0">
                <a:latin typeface="Calibri" panose="020F0502020204030204" pitchFamily="34" charset="0"/>
              </a:rPr>
              <a:t>Arifin. Arif</a:t>
            </a:r>
          </a:p>
          <a:p>
            <a:r>
              <a:rPr lang="en-US" sz="1300" i="1" dirty="0" smtClean="0">
                <a:latin typeface="Calibri" panose="020F0502020204030204" pitchFamily="34" charset="0"/>
              </a:rPr>
              <a:t>Mohammed Abdul Rafae</a:t>
            </a:r>
          </a:p>
          <a:p>
            <a:r>
              <a:rPr lang="en-US" sz="1300" i="1" dirty="0" smtClean="0">
                <a:latin typeface="Calibri" panose="020F0502020204030204" pitchFamily="34" charset="0"/>
              </a:rPr>
              <a:t>Walid Misbah</a:t>
            </a:r>
            <a:endParaRPr lang="en-US" sz="13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</a:t>
            </a:r>
            <a:r>
              <a:rPr lang="en-US" sz="2400" dirty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Unlike </a:t>
            </a:r>
            <a:r>
              <a:rPr lang="en-US" dirty="0" smtClean="0"/>
              <a:t>non-cooperative </a:t>
            </a:r>
            <a:r>
              <a:rPr lang="en-US" dirty="0"/>
              <a:t>games , in cooperative games players arrange their resources to </a:t>
            </a:r>
            <a:r>
              <a:rPr lang="en-US" dirty="0" smtClean="0"/>
              <a:t>maximize coalitional benefit.</a:t>
            </a:r>
          </a:p>
          <a:p>
            <a:r>
              <a:rPr lang="en-US" dirty="0" smtClean="0"/>
              <a:t>Here </a:t>
            </a:r>
            <a:r>
              <a:rPr lang="en-US" dirty="0"/>
              <a:t>we propose a cooperative game theory </a:t>
            </a:r>
            <a:r>
              <a:rPr lang="en-US" dirty="0" smtClean="0"/>
              <a:t>where:</a:t>
            </a:r>
          </a:p>
          <a:p>
            <a:pPr marL="0" indent="0">
              <a:buNone/>
            </a:pPr>
            <a:r>
              <a:rPr lang="en-US" dirty="0" smtClean="0"/>
              <a:t>           1) Each </a:t>
            </a:r>
            <a:r>
              <a:rPr lang="en-US" dirty="0"/>
              <a:t>column of the solar array are the </a:t>
            </a:r>
            <a:r>
              <a:rPr lang="en-US" dirty="0" smtClean="0"/>
              <a:t>players.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2)  Each </a:t>
            </a:r>
            <a:r>
              <a:rPr lang="en-US" dirty="0"/>
              <a:t>player have control over nine solar panels in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its </a:t>
            </a:r>
            <a:r>
              <a:rPr lang="en-US" dirty="0"/>
              <a:t>corresponding column. </a:t>
            </a:r>
          </a:p>
          <a:p>
            <a:pPr marL="0" indent="0">
              <a:buNone/>
            </a:pPr>
            <a:r>
              <a:rPr lang="en-US" dirty="0" smtClean="0"/>
              <a:t>           3)</a:t>
            </a:r>
            <a:r>
              <a:rPr lang="en-US" dirty="0"/>
              <a:t> Players or each column </a:t>
            </a:r>
            <a:r>
              <a:rPr lang="en-US" dirty="0" smtClean="0"/>
              <a:t>choose </a:t>
            </a:r>
            <a:r>
              <a:rPr lang="en-US" dirty="0"/>
              <a:t>their actions or </a:t>
            </a:r>
            <a:r>
              <a:rPr lang="en-US" dirty="0" smtClean="0"/>
              <a:t>	strategies </a:t>
            </a:r>
            <a:r>
              <a:rPr lang="en-US" dirty="0"/>
              <a:t>to maximize their mutual or coalitional </a:t>
            </a:r>
            <a:r>
              <a:rPr lang="en-US" dirty="0" smtClean="0"/>
              <a:t>	pay </a:t>
            </a:r>
            <a:r>
              <a:rPr lang="en-US" dirty="0"/>
              <a:t>offs. </a:t>
            </a:r>
          </a:p>
          <a:p>
            <a:pPr marL="0" indent="0">
              <a:buNone/>
            </a:pPr>
            <a:r>
              <a:rPr lang="en-US" dirty="0" smtClean="0"/>
              <a:t>           4)</a:t>
            </a:r>
            <a:r>
              <a:rPr lang="en-US" dirty="0"/>
              <a:t> They can move solar </a:t>
            </a:r>
            <a:r>
              <a:rPr lang="en-US" dirty="0" smtClean="0"/>
              <a:t>panels </a:t>
            </a:r>
            <a:r>
              <a:rPr lang="en-US" dirty="0"/>
              <a:t>in their respective </a:t>
            </a:r>
            <a:r>
              <a:rPr lang="en-US" dirty="0" smtClean="0"/>
              <a:t>	columns </a:t>
            </a:r>
            <a:r>
              <a:rPr lang="en-US" dirty="0"/>
              <a:t>to attain maximum benefits for the </a:t>
            </a:r>
            <a:r>
              <a:rPr lang="en-US" dirty="0" smtClean="0"/>
              <a:t>	whole </a:t>
            </a:r>
            <a:r>
              <a:rPr lang="en-US" dirty="0"/>
              <a:t>solar array.</a:t>
            </a:r>
          </a:p>
        </p:txBody>
      </p:sp>
    </p:spTree>
    <p:extLst>
      <p:ext uri="{BB962C8B-B14F-4D97-AF65-F5344CB8AC3E}">
        <p14:creationId xmlns:p14="http://schemas.microsoft.com/office/powerpoint/2010/main" val="9186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</a:t>
            </a:r>
            <a:r>
              <a:rPr lang="en-US" sz="2400" dirty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global benefit of the solar array is obviously total power output of the solar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TCT configuration </a:t>
            </a:r>
            <a:r>
              <a:rPr lang="en-US" dirty="0"/>
              <a:t>we can see that as all the modules of an row array are connected in series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dirty="0"/>
              <a:t>, we </a:t>
            </a:r>
            <a:r>
              <a:rPr lang="en-US" dirty="0" smtClean="0"/>
              <a:t>can maximize </a:t>
            </a:r>
            <a:r>
              <a:rPr lang="en-US" dirty="0"/>
              <a:t>the power by maximizing the total current of a row, when bypassing is neglected. </a:t>
            </a:r>
            <a:endParaRPr lang="en-US" dirty="0" smtClean="0"/>
          </a:p>
          <a:p>
            <a:r>
              <a:rPr lang="en-US" dirty="0" smtClean="0"/>
              <a:t>Hereby, the </a:t>
            </a:r>
            <a:r>
              <a:rPr lang="en-US" dirty="0"/>
              <a:t>row currents can be a measure of the payoff. As the rows are in series configuration, so the </a:t>
            </a:r>
            <a:r>
              <a:rPr lang="en-US" dirty="0" smtClean="0"/>
              <a:t>row with</a:t>
            </a:r>
            <a:r>
              <a:rPr lang="en-US" dirty="0"/>
              <a:t> the minimum current will dictate the whole solar array current. </a:t>
            </a:r>
          </a:p>
        </p:txBody>
      </p:sp>
    </p:spTree>
    <p:extLst>
      <p:ext uri="{BB962C8B-B14F-4D97-AF65-F5344CB8AC3E}">
        <p14:creationId xmlns:p14="http://schemas.microsoft.com/office/powerpoint/2010/main" val="3611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r>
              <a:rPr lang="en-US" sz="2400" dirty="0" smtClean="0"/>
              <a:t>(Contd.)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Hence </a:t>
            </a:r>
            <a:r>
              <a:rPr lang="en-US" dirty="0"/>
              <a:t>, we set the maximum </a:t>
            </a:r>
            <a:r>
              <a:rPr lang="en-US" dirty="0" smtClean="0"/>
              <a:t>deviations of </a:t>
            </a:r>
            <a:r>
              <a:rPr lang="en-US" dirty="0"/>
              <a:t>raw current from their respective maximum without any shading as pay off 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players </a:t>
            </a:r>
            <a:r>
              <a:rPr lang="en-US" dirty="0" smtClean="0"/>
              <a:t>will coordinate </a:t>
            </a:r>
            <a:r>
              <a:rPr lang="en-US" dirty="0"/>
              <a:t>each other by reallocating their resources to minimize the maximum deviations of the </a:t>
            </a:r>
            <a:r>
              <a:rPr lang="en-US" dirty="0" smtClean="0"/>
              <a:t>rows current </a:t>
            </a:r>
            <a:r>
              <a:rPr lang="en-US" dirty="0"/>
              <a:t>from their maximum</a:t>
            </a:r>
            <a:r>
              <a:rPr lang="en-US" dirty="0" smtClean="0"/>
              <a:t>.</a:t>
            </a:r>
          </a:p>
          <a:p>
            <a:r>
              <a:rPr lang="en-US" dirty="0"/>
              <a:t>Pay off/utility=max(</a:t>
            </a:r>
            <a:r>
              <a:rPr lang="en-US" dirty="0" err="1"/>
              <a:t>I</a:t>
            </a:r>
            <a:r>
              <a:rPr lang="en-US" baseline="-25000" dirty="0" err="1"/>
              <a:t>m</a:t>
            </a:r>
            <a:r>
              <a:rPr lang="en-US" dirty="0"/>
              <a:t>-I</a:t>
            </a:r>
            <a:r>
              <a:rPr lang="en-US" baseline="-25000" dirty="0"/>
              <a:t>n</a:t>
            </a:r>
            <a:r>
              <a:rPr lang="en-US" dirty="0"/>
              <a:t>)for </a:t>
            </a:r>
            <a:r>
              <a:rPr lang="en-US" dirty="0" smtClean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player; n=1,2,3….8,9</a:t>
            </a:r>
            <a:r>
              <a:rPr lang="en-US" dirty="0" smtClean="0"/>
              <a:t>;</a:t>
            </a:r>
          </a:p>
          <a:p>
            <a:r>
              <a:rPr lang="pl-PL" dirty="0"/>
              <a:t>Objective=</a:t>
            </a:r>
            <a:r>
              <a:rPr lang="pl-PL" b="1" dirty="0"/>
              <a:t>min (</a:t>
            </a:r>
            <a:r>
              <a:rPr lang="pl-PL" dirty="0"/>
              <a:t> max( (I</a:t>
            </a:r>
            <a:r>
              <a:rPr lang="pl-PL" baseline="-25000" dirty="0"/>
              <a:t>m</a:t>
            </a:r>
            <a:r>
              <a:rPr lang="pl-PL" dirty="0"/>
              <a:t>-I</a:t>
            </a:r>
            <a:r>
              <a:rPr lang="pl-PL" baseline="-25000" dirty="0"/>
              <a:t>1</a:t>
            </a:r>
            <a:r>
              <a:rPr lang="pl-PL" dirty="0"/>
              <a:t>),(I</a:t>
            </a:r>
            <a:r>
              <a:rPr lang="pl-PL" baseline="-25000" dirty="0"/>
              <a:t>m</a:t>
            </a:r>
            <a:r>
              <a:rPr lang="pl-PL" dirty="0"/>
              <a:t>- I</a:t>
            </a:r>
            <a:r>
              <a:rPr lang="pl-PL" baseline="-25000" dirty="0"/>
              <a:t>2</a:t>
            </a:r>
            <a:r>
              <a:rPr lang="pl-PL" dirty="0"/>
              <a:t>),(I</a:t>
            </a:r>
            <a:r>
              <a:rPr lang="pl-PL" baseline="-25000" dirty="0"/>
              <a:t>m</a:t>
            </a:r>
            <a:r>
              <a:rPr lang="pl-PL" dirty="0"/>
              <a:t>-I</a:t>
            </a:r>
            <a:r>
              <a:rPr lang="pl-PL" baseline="-25000" dirty="0"/>
              <a:t>3</a:t>
            </a:r>
            <a:r>
              <a:rPr lang="pl-PL" dirty="0"/>
              <a:t>), (I</a:t>
            </a:r>
            <a:r>
              <a:rPr lang="pl-PL" baseline="-25000" dirty="0"/>
              <a:t>m</a:t>
            </a:r>
            <a:r>
              <a:rPr lang="pl-PL" dirty="0"/>
              <a:t>-I</a:t>
            </a:r>
            <a:r>
              <a:rPr lang="pl-PL" baseline="-25000" dirty="0"/>
              <a:t>4</a:t>
            </a:r>
            <a:r>
              <a:rPr lang="pl-PL" dirty="0"/>
              <a:t>),(I</a:t>
            </a:r>
            <a:r>
              <a:rPr lang="pl-PL" baseline="-25000" dirty="0"/>
              <a:t>m</a:t>
            </a:r>
            <a:r>
              <a:rPr lang="pl-PL" dirty="0"/>
              <a:t>- I</a:t>
            </a:r>
            <a:r>
              <a:rPr lang="pl-PL" baseline="-25000" dirty="0"/>
              <a:t>5</a:t>
            </a:r>
            <a:r>
              <a:rPr lang="pl-PL" dirty="0"/>
              <a:t>),(I</a:t>
            </a:r>
            <a:r>
              <a:rPr lang="pl-PL" baseline="-25000" dirty="0"/>
              <a:t>m</a:t>
            </a:r>
            <a:r>
              <a:rPr lang="pl-PL" dirty="0"/>
              <a:t>-I</a:t>
            </a:r>
            <a:r>
              <a:rPr lang="pl-PL" baseline="-25000" dirty="0"/>
              <a:t>6</a:t>
            </a:r>
            <a:r>
              <a:rPr lang="pl-PL" dirty="0"/>
              <a:t>), (I</a:t>
            </a:r>
            <a:r>
              <a:rPr lang="pl-PL" baseline="-25000" dirty="0"/>
              <a:t>m</a:t>
            </a:r>
            <a:r>
              <a:rPr lang="pl-PL" dirty="0"/>
              <a:t>-I</a:t>
            </a:r>
            <a:r>
              <a:rPr lang="pl-PL" baseline="-25000" dirty="0"/>
              <a:t>7</a:t>
            </a:r>
            <a:r>
              <a:rPr lang="pl-PL" dirty="0"/>
              <a:t>),(I</a:t>
            </a:r>
            <a:r>
              <a:rPr lang="pl-PL" baseline="-25000" dirty="0"/>
              <a:t>m</a:t>
            </a:r>
            <a:r>
              <a:rPr lang="pl-PL" dirty="0"/>
              <a:t>- I</a:t>
            </a:r>
            <a:r>
              <a:rPr lang="pl-PL" baseline="-25000" dirty="0"/>
              <a:t>8</a:t>
            </a:r>
            <a:r>
              <a:rPr lang="pl-PL" dirty="0"/>
              <a:t>),(I</a:t>
            </a:r>
            <a:r>
              <a:rPr lang="pl-PL" baseline="-25000" dirty="0"/>
              <a:t>m</a:t>
            </a:r>
            <a:r>
              <a:rPr lang="pl-PL" dirty="0"/>
              <a:t>-I</a:t>
            </a:r>
            <a:r>
              <a:rPr lang="pl-PL" baseline="-25000" dirty="0"/>
              <a:t>9</a:t>
            </a:r>
            <a:r>
              <a:rPr lang="pl-PL" dirty="0"/>
              <a:t>) ) </a:t>
            </a:r>
            <a:r>
              <a:rPr lang="pl-PL" b="1" dirty="0"/>
              <a:t>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Step-1</a:t>
            </a:r>
            <a:r>
              <a:rPr lang="en-US" dirty="0" smtClean="0"/>
              <a:t>: Define the No of Players and their    	    action sets (which represents the 	    size of the PV Array)</a:t>
            </a:r>
          </a:p>
          <a:p>
            <a:r>
              <a:rPr lang="en-US" b="1" i="1" dirty="0" smtClean="0"/>
              <a:t>Step-2</a:t>
            </a:r>
            <a:r>
              <a:rPr lang="en-US" dirty="0" smtClean="0"/>
              <a:t>: Define the Initial position matrix for 	     PV Array (TCT Configuration)</a:t>
            </a:r>
          </a:p>
          <a:p>
            <a:r>
              <a:rPr lang="en-US" b="1" i="1" dirty="0" smtClean="0"/>
              <a:t>Step-3</a:t>
            </a:r>
            <a:r>
              <a:rPr lang="en-US" dirty="0" smtClean="0"/>
              <a:t>: Decide the Game Theory Strategy to 	    be used (In this case , we used Min-	    Max)</a:t>
            </a:r>
          </a:p>
          <a:p>
            <a:r>
              <a:rPr lang="en-US" b="1" i="1" dirty="0" smtClean="0"/>
              <a:t>Step-4</a:t>
            </a:r>
            <a:r>
              <a:rPr lang="en-US" dirty="0" smtClean="0"/>
              <a:t>: Form matrix of coalitions using the 	     Players and their Action Sets.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6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</a:t>
            </a:r>
            <a:r>
              <a:rPr lang="en-US" sz="2400" dirty="0" smtClean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Step-5</a:t>
            </a:r>
            <a:r>
              <a:rPr lang="en-US" dirty="0" smtClean="0"/>
              <a:t>: The result of Step-4 will be the 	   	    position matrix of each cell in the array. 	    Define a vector for the fraction of 	    	    shading or the percentage of partial 	   	    shading.</a:t>
            </a:r>
          </a:p>
          <a:p>
            <a:r>
              <a:rPr lang="en-US" b="1" i="1" dirty="0" smtClean="0"/>
              <a:t>Step-6</a:t>
            </a:r>
            <a:r>
              <a:rPr lang="en-US" dirty="0" smtClean="0"/>
              <a:t>: Now determine the result or value of 	    each action performed by the Players for 	    all the action sets </a:t>
            </a:r>
            <a:r>
              <a:rPr lang="en-US" dirty="0" err="1" smtClean="0"/>
              <a:t>i.e</a:t>
            </a:r>
            <a:r>
              <a:rPr lang="en-US" dirty="0" smtClean="0"/>
              <a:t> Calculate currents 	    generated by each cell for all the 		    coalitions.</a:t>
            </a:r>
          </a:p>
          <a:p>
            <a:r>
              <a:rPr lang="en-US" b="1" i="1" dirty="0" smtClean="0"/>
              <a:t>Step-7</a:t>
            </a:r>
            <a:r>
              <a:rPr lang="en-US" dirty="0" smtClean="0"/>
              <a:t>: Now sum up the cell currents to get the 	    total current in the respective row.</a:t>
            </a:r>
          </a:p>
        </p:txBody>
      </p:sp>
    </p:spTree>
    <p:extLst>
      <p:ext uri="{BB962C8B-B14F-4D97-AF65-F5344CB8AC3E}">
        <p14:creationId xmlns:p14="http://schemas.microsoft.com/office/powerpoint/2010/main" val="32410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en-US" sz="2400" dirty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Step-8</a:t>
            </a:r>
            <a:r>
              <a:rPr lang="en-US" dirty="0" smtClean="0"/>
              <a:t>: Since , in a PV Array the row having the lowest 	   current dominates/dictates the whole array 	   current. Find the lowest current in all the rows  	   of the array.</a:t>
            </a:r>
          </a:p>
          <a:p>
            <a:r>
              <a:rPr lang="en-US" b="1" i="1" dirty="0" smtClean="0"/>
              <a:t>Step-9</a:t>
            </a:r>
            <a:r>
              <a:rPr lang="en-US" dirty="0" smtClean="0"/>
              <a:t>: Repeat Step-8 for all the coalitions generated 	   earlier. Store the result in a vector/array.</a:t>
            </a:r>
          </a:p>
          <a:p>
            <a:r>
              <a:rPr lang="en-US" b="1" i="1" dirty="0" smtClean="0"/>
              <a:t>Step-10</a:t>
            </a:r>
            <a:r>
              <a:rPr lang="en-US" dirty="0" smtClean="0"/>
              <a:t>: Now we need to determine the coalition 	     which has the optimal value of lowest 	     	     current. To achieve this find the max value in 	     the result obtained in step-9. The Index of 	     the maximum value in the result of step-9 	     will determine the coalition which gives the 	     maximum current in the PV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en-US" sz="2400" dirty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Step-11</a:t>
            </a:r>
            <a:r>
              <a:rPr lang="en-US" dirty="0" smtClean="0"/>
              <a:t>: Now calculate the Total Output 	  	       Power of the array by multiplying 	       the total voltage of the array by 	       total current obtained in step-10.</a:t>
            </a:r>
          </a:p>
          <a:p>
            <a:r>
              <a:rPr lang="en-US" b="1" i="1" dirty="0" smtClean="0"/>
              <a:t>Step-12</a:t>
            </a:r>
            <a:r>
              <a:rPr lang="en-US" dirty="0" smtClean="0"/>
              <a:t>: Reconfigure the PV Array with the 	       Coalition pattern found in Step 10 	       and Simulate the performance 		       or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895600"/>
            <a:ext cx="6196405" cy="1766943"/>
          </a:xfrm>
        </p:spPr>
        <p:txBody>
          <a:bodyPr/>
          <a:lstStyle/>
          <a:p>
            <a:r>
              <a:rPr lang="en-US" dirty="0" smtClean="0"/>
              <a:t>The algorithm discussed earlier was implemented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and Simulink.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Matlab</a:t>
            </a:r>
            <a:r>
              <a:rPr lang="en-US" dirty="0" smtClean="0"/>
              <a:t> Code </a:t>
            </a:r>
            <a:r>
              <a:rPr lang="en-US" dirty="0" smtClean="0"/>
              <a:t>is as follows: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</a:t>
            </a:r>
            <a:r>
              <a:rPr lang="en-US" dirty="0" smtClean="0"/>
              <a:t>Implementation</a:t>
            </a:r>
            <a:r>
              <a:rPr lang="en-US" sz="2000" dirty="0" smtClean="0"/>
              <a:t>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clc</a:t>
            </a:r>
            <a:r>
              <a:rPr lang="en-US" dirty="0"/>
              <a:t>;</a:t>
            </a:r>
          </a:p>
          <a:p>
            <a:r>
              <a:rPr lang="en-US" dirty="0"/>
              <a:t>clear all;</a:t>
            </a:r>
          </a:p>
          <a:p>
            <a:r>
              <a:rPr lang="en-US" dirty="0" err="1"/>
              <a:t>nPlayer</a:t>
            </a:r>
            <a:r>
              <a:rPr lang="en-US" dirty="0"/>
              <a:t>=input('number of Column</a:t>
            </a:r>
            <a:r>
              <a:rPr lang="en-US" dirty="0" smtClean="0"/>
              <a:t>=');    		</a:t>
            </a:r>
            <a:r>
              <a:rPr lang="en-US" dirty="0" smtClean="0">
                <a:solidFill>
                  <a:srgbClr val="00B0F0"/>
                </a:solidFill>
              </a:rPr>
              <a:t>%Defining the Players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Actions=</a:t>
            </a:r>
            <a:r>
              <a:rPr lang="en-US" dirty="0" err="1"/>
              <a:t>linspace</a:t>
            </a:r>
            <a:r>
              <a:rPr lang="en-US" dirty="0"/>
              <a:t>(1,nPlayer,nPlayer</a:t>
            </a:r>
            <a:r>
              <a:rPr lang="en-US" dirty="0" smtClean="0"/>
              <a:t>);    		</a:t>
            </a:r>
            <a:r>
              <a:rPr lang="en-US" dirty="0" smtClean="0">
                <a:solidFill>
                  <a:srgbClr val="00B0F0"/>
                </a:solidFill>
              </a:rPr>
              <a:t>%Defining the Actions of each player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nAction</a:t>
            </a:r>
            <a:r>
              <a:rPr lang="en-US" dirty="0"/>
              <a:t>=length(Actions);</a:t>
            </a:r>
          </a:p>
          <a:p>
            <a:r>
              <a:rPr lang="en-US" dirty="0" err="1" smtClean="0"/>
              <a:t>ActionSets</a:t>
            </a:r>
            <a:r>
              <a:rPr lang="en-US" dirty="0" smtClean="0"/>
              <a:t>=</a:t>
            </a:r>
            <a:r>
              <a:rPr lang="en-US" dirty="0" err="1" smtClean="0"/>
              <a:t>zeros</a:t>
            </a:r>
            <a:r>
              <a:rPr lang="en-US" dirty="0" smtClean="0"/>
              <a:t>(</a:t>
            </a:r>
            <a:r>
              <a:rPr lang="en-US" dirty="0" err="1" smtClean="0"/>
              <a:t>nAction^nPlayer,nPlayer</a:t>
            </a:r>
            <a:r>
              <a:rPr lang="en-US" dirty="0" smtClean="0"/>
              <a:t>);	</a:t>
            </a:r>
            <a:r>
              <a:rPr lang="en-US" dirty="0">
                <a:solidFill>
                  <a:srgbClr val="00B0F0"/>
                </a:solidFill>
              </a:rPr>
              <a:t>% Action Sets </a:t>
            </a:r>
            <a:r>
              <a:rPr lang="en-US" dirty="0" err="1" smtClean="0">
                <a:solidFill>
                  <a:srgbClr val="00B0F0"/>
                </a:solidFill>
              </a:rPr>
              <a:t>Intialization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n=1:nPlayer </a:t>
            </a:r>
            <a:r>
              <a:rPr lang="en-US" dirty="0" smtClean="0"/>
              <a:t>			</a:t>
            </a:r>
            <a:r>
              <a:rPr lang="en-US" dirty="0">
                <a:solidFill>
                  <a:srgbClr val="00B0F0"/>
                </a:solidFill>
              </a:rPr>
              <a:t>% Assigning </a:t>
            </a:r>
            <a:r>
              <a:rPr lang="en-US" dirty="0" err="1">
                <a:solidFill>
                  <a:srgbClr val="00B0F0"/>
                </a:solidFill>
              </a:rPr>
              <a:t>indivudual</a:t>
            </a:r>
            <a:r>
              <a:rPr lang="en-US" dirty="0">
                <a:solidFill>
                  <a:srgbClr val="00B0F0"/>
                </a:solidFill>
              </a:rPr>
              <a:t> action in the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</a:t>
            </a:r>
            <a:r>
              <a:rPr lang="en-US" dirty="0" smtClean="0"/>
              <a:t>for </a:t>
            </a:r>
            <a:r>
              <a:rPr lang="en-US" dirty="0"/>
              <a:t>m=1:size(ActionSets,1</a:t>
            </a:r>
            <a:r>
              <a:rPr lang="en-US" dirty="0" smtClean="0"/>
              <a:t>)		</a:t>
            </a:r>
            <a:r>
              <a:rPr lang="en-US" dirty="0">
                <a:solidFill>
                  <a:srgbClr val="00B0F0"/>
                </a:solidFill>
              </a:rPr>
              <a:t>action </a:t>
            </a:r>
            <a:r>
              <a:rPr lang="en-US" dirty="0" smtClean="0">
                <a:solidFill>
                  <a:srgbClr val="00B0F0"/>
                </a:solidFill>
              </a:rPr>
              <a:t>sets</a:t>
            </a:r>
            <a:endParaRPr lang="en-US" dirty="0"/>
          </a:p>
          <a:p>
            <a:r>
              <a:rPr lang="en-US" dirty="0"/>
              <a:t>         x=ceil(m/</a:t>
            </a:r>
            <a:r>
              <a:rPr lang="en-US" dirty="0" err="1"/>
              <a:t>nAction</a:t>
            </a:r>
            <a:r>
              <a:rPr lang="en-US" dirty="0"/>
              <a:t>^(n-1));</a:t>
            </a:r>
          </a:p>
          <a:p>
            <a:r>
              <a:rPr lang="en-US" dirty="0"/>
              <a:t>         if rem(</a:t>
            </a:r>
            <a:r>
              <a:rPr lang="en-US" dirty="0" err="1"/>
              <a:t>x,nAction</a:t>
            </a:r>
            <a:r>
              <a:rPr lang="en-US" dirty="0"/>
              <a:t>)&gt;0</a:t>
            </a:r>
          </a:p>
          <a:p>
            <a:r>
              <a:rPr lang="en-US" dirty="0"/>
              <a:t>            </a:t>
            </a:r>
            <a:r>
              <a:rPr lang="en-US" dirty="0" err="1"/>
              <a:t>ActionSets</a:t>
            </a:r>
            <a:r>
              <a:rPr lang="en-US" dirty="0"/>
              <a:t>(m,nPlayer-n+1)=Actions(rem(</a:t>
            </a:r>
            <a:r>
              <a:rPr lang="en-US" dirty="0" err="1"/>
              <a:t>x,nAction</a:t>
            </a:r>
            <a:r>
              <a:rPr lang="en-US" dirty="0"/>
              <a:t>));              </a:t>
            </a:r>
          </a:p>
          <a:p>
            <a:r>
              <a:rPr lang="en-US" dirty="0"/>
              <a:t>         else  </a:t>
            </a:r>
          </a:p>
          <a:p>
            <a:r>
              <a:rPr lang="en-US" dirty="0"/>
              <a:t>            </a:t>
            </a:r>
            <a:r>
              <a:rPr lang="en-US" dirty="0" err="1"/>
              <a:t>ActionSets</a:t>
            </a:r>
            <a:r>
              <a:rPr lang="en-US" dirty="0"/>
              <a:t>(m,nPlayer-n+1)=Actions(</a:t>
            </a:r>
            <a:r>
              <a:rPr lang="en-US" dirty="0" err="1"/>
              <a:t>nAction</a:t>
            </a:r>
            <a:r>
              <a:rPr lang="en-US" dirty="0"/>
              <a:t>);</a:t>
            </a:r>
          </a:p>
          <a:p>
            <a:r>
              <a:rPr lang="en-US" dirty="0"/>
              <a:t>         end                                 </a:t>
            </a:r>
          </a:p>
          <a:p>
            <a:r>
              <a:rPr lang="en-US" dirty="0"/>
              <a:t>      end</a:t>
            </a:r>
          </a:p>
          <a:p>
            <a:r>
              <a:rPr lang="en-US" dirty="0"/>
              <a:t>  end</a:t>
            </a:r>
          </a:p>
          <a:p>
            <a:r>
              <a:rPr lang="en-US" dirty="0" err="1"/>
              <a:t>ActionSets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r>
              <a:rPr lang="en-US" sz="2000" dirty="0"/>
              <a:t>(</a:t>
            </a:r>
            <a:r>
              <a:rPr lang="en-US" sz="2000" dirty="0" err="1"/>
              <a:t>contd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Imax=1;</a:t>
            </a:r>
          </a:p>
          <a:p>
            <a:r>
              <a:rPr lang="en-US" dirty="0" err="1"/>
              <a:t>Iradiance</a:t>
            </a:r>
            <a:r>
              <a:rPr lang="en-US" dirty="0"/>
              <a:t>=[.9 .6 .3 .1</a:t>
            </a:r>
            <a:r>
              <a:rPr lang="en-US" dirty="0" smtClean="0"/>
              <a:t>];			</a:t>
            </a:r>
            <a:r>
              <a:rPr lang="en-US" dirty="0" smtClean="0">
                <a:solidFill>
                  <a:srgbClr val="00B0F0"/>
                </a:solidFill>
              </a:rPr>
              <a:t>%Defining the fractional values of the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for Action=1:size(ActionSets,1</a:t>
            </a:r>
            <a:r>
              <a:rPr lang="en-US" dirty="0" smtClean="0"/>
              <a:t>)		    </a:t>
            </a:r>
            <a:r>
              <a:rPr lang="en-US" dirty="0" smtClean="0">
                <a:solidFill>
                  <a:srgbClr val="00B0F0"/>
                </a:solidFill>
              </a:rPr>
              <a:t>Shade or light Intensity/Irradiance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   row = 4;</a:t>
            </a:r>
          </a:p>
          <a:p>
            <a:r>
              <a:rPr lang="en-US" dirty="0"/>
              <a:t>    for </a:t>
            </a:r>
            <a:r>
              <a:rPr lang="en-US" dirty="0" err="1"/>
              <a:t>nRow</a:t>
            </a:r>
            <a:r>
              <a:rPr lang="en-US" dirty="0"/>
              <a:t> = 1:row</a:t>
            </a:r>
          </a:p>
          <a:p>
            <a:r>
              <a:rPr lang="en-US" dirty="0"/>
              <a:t>        for </a:t>
            </a:r>
            <a:r>
              <a:rPr lang="en-US" dirty="0" err="1"/>
              <a:t>nPlayer</a:t>
            </a:r>
            <a:r>
              <a:rPr lang="en-US" dirty="0"/>
              <a:t>=1:4</a:t>
            </a:r>
          </a:p>
          <a:p>
            <a:r>
              <a:rPr lang="en-US" dirty="0"/>
              <a:t>            if (</a:t>
            </a:r>
            <a:r>
              <a:rPr lang="en-US" dirty="0" err="1"/>
              <a:t>ActionSets</a:t>
            </a:r>
            <a:r>
              <a:rPr lang="en-US" dirty="0"/>
              <a:t>(</a:t>
            </a:r>
            <a:r>
              <a:rPr lang="en-US" dirty="0" err="1"/>
              <a:t>Action,nPlayer</a:t>
            </a:r>
            <a:r>
              <a:rPr lang="en-US" dirty="0"/>
              <a:t>)==</a:t>
            </a:r>
            <a:r>
              <a:rPr lang="en-US" dirty="0" err="1"/>
              <a:t>nRow</a:t>
            </a:r>
            <a:r>
              <a:rPr lang="en-US" dirty="0" smtClean="0"/>
              <a:t>)	</a:t>
            </a:r>
            <a:r>
              <a:rPr lang="en-US" dirty="0" smtClean="0">
                <a:solidFill>
                  <a:srgbClr val="00B0F0"/>
                </a:solidFill>
              </a:rPr>
              <a:t>%Calculating the Cell Currents for all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            I(</a:t>
            </a:r>
            <a:r>
              <a:rPr lang="en-US" dirty="0" err="1"/>
              <a:t>nRow,nPlayer</a:t>
            </a:r>
            <a:r>
              <a:rPr lang="en-US" dirty="0"/>
              <a:t>)=</a:t>
            </a:r>
            <a:r>
              <a:rPr lang="en-US" dirty="0" err="1"/>
              <a:t>Iradiance</a:t>
            </a:r>
            <a:r>
              <a:rPr lang="en-US" dirty="0"/>
              <a:t>(</a:t>
            </a:r>
            <a:r>
              <a:rPr lang="en-US" dirty="0" err="1"/>
              <a:t>nPlayer</a:t>
            </a:r>
            <a:r>
              <a:rPr lang="en-US" dirty="0"/>
              <a:t>)*Imax</a:t>
            </a:r>
            <a:r>
              <a:rPr lang="en-US" dirty="0" smtClean="0"/>
              <a:t>;	    </a:t>
            </a:r>
            <a:r>
              <a:rPr lang="en-US" dirty="0" smtClean="0">
                <a:solidFill>
                  <a:srgbClr val="00B0F0"/>
                </a:solidFill>
              </a:rPr>
              <a:t>the coalitions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I(</a:t>
            </a:r>
            <a:r>
              <a:rPr lang="en-US" dirty="0" err="1"/>
              <a:t>nRow,nPlayer</a:t>
            </a:r>
            <a:r>
              <a:rPr lang="en-US" dirty="0"/>
              <a:t>)=Imax;</a:t>
            </a:r>
          </a:p>
          <a:p>
            <a:r>
              <a:rPr lang="en-US" dirty="0"/>
              <a:t>            end</a:t>
            </a:r>
          </a:p>
          <a:p>
            <a:r>
              <a:rPr lang="en-US" dirty="0"/>
              <a:t>            </a:t>
            </a:r>
            <a:r>
              <a:rPr lang="en-US" dirty="0" err="1"/>
              <a:t>I_total</a:t>
            </a:r>
            <a:r>
              <a:rPr lang="en-US" dirty="0"/>
              <a:t>(Action).row(</a:t>
            </a:r>
            <a:r>
              <a:rPr lang="en-US" dirty="0" err="1"/>
              <a:t>nRow</a:t>
            </a:r>
            <a:r>
              <a:rPr lang="en-US" dirty="0"/>
              <a:t>)=sum(I(nRow,1:end</a:t>
            </a:r>
            <a:r>
              <a:rPr lang="en-US" dirty="0" smtClean="0"/>
              <a:t>));	</a:t>
            </a:r>
            <a:r>
              <a:rPr lang="en-US" dirty="0" smtClean="0">
                <a:solidFill>
                  <a:srgbClr val="00B0F0"/>
                </a:solidFill>
              </a:rPr>
              <a:t>% Calculating the total current in th</a:t>
            </a:r>
            <a:r>
              <a:rPr lang="en-US" dirty="0">
                <a:solidFill>
                  <a:srgbClr val="00B0F0"/>
                </a:solidFill>
              </a:rPr>
              <a:t>e</a:t>
            </a:r>
          </a:p>
          <a:p>
            <a:r>
              <a:rPr lang="en-US" dirty="0"/>
              <a:t>            </a:t>
            </a:r>
            <a:r>
              <a:rPr lang="en-US" dirty="0" err="1"/>
              <a:t>I_min</a:t>
            </a:r>
            <a:r>
              <a:rPr lang="en-US" dirty="0"/>
              <a:t>(Action)=min(</a:t>
            </a:r>
            <a:r>
              <a:rPr lang="en-US" dirty="0" err="1"/>
              <a:t>I_total</a:t>
            </a:r>
            <a:r>
              <a:rPr lang="en-US" dirty="0"/>
              <a:t>(Action).row</a:t>
            </a:r>
            <a:r>
              <a:rPr lang="en-US" dirty="0" smtClean="0"/>
              <a:t>);	</a:t>
            </a:r>
            <a:r>
              <a:rPr lang="en-US" dirty="0" smtClean="0">
                <a:solidFill>
                  <a:srgbClr val="00B0F0"/>
                </a:solidFill>
              </a:rPr>
              <a:t>    PV Array for all the coalitions.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       end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 err="1"/>
              <a:t>Optimal_Coalition</a:t>
            </a:r>
            <a:r>
              <a:rPr lang="en-US" dirty="0"/>
              <a:t>=find(</a:t>
            </a:r>
            <a:r>
              <a:rPr lang="en-US" dirty="0" err="1"/>
              <a:t>I_min</a:t>
            </a:r>
            <a:r>
              <a:rPr lang="en-US" dirty="0"/>
              <a:t>==max(</a:t>
            </a:r>
            <a:r>
              <a:rPr lang="en-US" dirty="0" err="1"/>
              <a:t>I_min</a:t>
            </a:r>
            <a:r>
              <a:rPr lang="en-US" dirty="0" smtClean="0"/>
              <a:t>))	</a:t>
            </a:r>
            <a:r>
              <a:rPr lang="en-US" dirty="0" smtClean="0">
                <a:solidFill>
                  <a:srgbClr val="00B0F0"/>
                </a:solidFill>
              </a:rPr>
              <a:t>% Determining the Coalition which gives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Power_max</a:t>
            </a:r>
            <a:r>
              <a:rPr lang="en-US" dirty="0"/>
              <a:t>=max(</a:t>
            </a:r>
            <a:r>
              <a:rPr lang="en-US" dirty="0" err="1"/>
              <a:t>I_min</a:t>
            </a:r>
            <a:r>
              <a:rPr lang="en-US" dirty="0"/>
              <a:t>)*</a:t>
            </a:r>
            <a:r>
              <a:rPr lang="en-US" dirty="0" err="1" smtClean="0"/>
              <a:t>nPlayer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    the Max Power and calculating the </a:t>
            </a:r>
          </a:p>
          <a:p>
            <a:r>
              <a:rPr lang="en-US" dirty="0"/>
              <a:t> </a:t>
            </a:r>
            <a:r>
              <a:rPr lang="en-US" dirty="0" smtClean="0"/>
              <a:t>  				</a:t>
            </a:r>
            <a:r>
              <a:rPr lang="en-US" dirty="0" smtClean="0">
                <a:solidFill>
                  <a:srgbClr val="00B0F0"/>
                </a:solidFill>
              </a:rPr>
              <a:t>    </a:t>
            </a:r>
            <a:r>
              <a:rPr lang="en-US" dirty="0" smtClean="0">
                <a:solidFill>
                  <a:srgbClr val="00B0F0"/>
                </a:solidFill>
              </a:rPr>
              <a:t>Total </a:t>
            </a:r>
            <a:r>
              <a:rPr lang="en-US" dirty="0" smtClean="0">
                <a:solidFill>
                  <a:srgbClr val="00B0F0"/>
                </a:solidFill>
              </a:rPr>
              <a:t>Output Power of the PV Array </a:t>
            </a:r>
          </a:p>
          <a:p>
            <a:r>
              <a:rPr lang="en-US" dirty="0"/>
              <a:t> </a:t>
            </a:r>
            <a:r>
              <a:rPr lang="en-US" dirty="0" smtClean="0"/>
              <a:t>				    </a:t>
            </a:r>
            <a:r>
              <a:rPr lang="en-US" dirty="0" smtClean="0">
                <a:solidFill>
                  <a:srgbClr val="00B0F0"/>
                </a:solidFill>
              </a:rPr>
              <a:t>with that coalition.</a:t>
            </a:r>
          </a:p>
        </p:txBody>
      </p:sp>
    </p:spTree>
    <p:extLst>
      <p:ext uri="{BB962C8B-B14F-4D97-AF65-F5344CB8AC3E}">
        <p14:creationId xmlns:p14="http://schemas.microsoft.com/office/powerpoint/2010/main" val="33226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Conventional Energy Sources are exhausting at an alarming rate.</a:t>
            </a:r>
          </a:p>
          <a:p>
            <a:r>
              <a:rPr lang="en-US" dirty="0" smtClean="0"/>
              <a:t>So there is an urgent and strong need to move towards the Non-Conventional Energy Sources.</a:t>
            </a:r>
          </a:p>
          <a:p>
            <a:r>
              <a:rPr lang="en-US" dirty="0" smtClean="0"/>
              <a:t>One of the Most abundantly available energy resource is Solar Energy.</a:t>
            </a:r>
          </a:p>
          <a:p>
            <a:r>
              <a:rPr lang="en-US" dirty="0" smtClean="0"/>
              <a:t>Over the recent years, efforts have gone into tapping this energy source using the solar cells and has been one of the major contributors towards the renewable energy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70339"/>
            <a:ext cx="6248400" cy="4315827"/>
          </a:xfrm>
        </p:spPr>
      </p:pic>
    </p:spTree>
    <p:extLst>
      <p:ext uri="{BB962C8B-B14F-4D97-AF65-F5344CB8AC3E}">
        <p14:creationId xmlns:p14="http://schemas.microsoft.com/office/powerpoint/2010/main" val="20693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 Model </a:t>
            </a:r>
            <a:r>
              <a:rPr lang="en-US" sz="2000" dirty="0" smtClean="0"/>
              <a:t>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7" y="1981200"/>
            <a:ext cx="7643183" cy="3917226"/>
          </a:xfrm>
        </p:spPr>
      </p:pic>
    </p:spTree>
    <p:extLst>
      <p:ext uri="{BB962C8B-B14F-4D97-AF65-F5344CB8AC3E}">
        <p14:creationId xmlns:p14="http://schemas.microsoft.com/office/powerpoint/2010/main" val="14737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Model </a:t>
            </a:r>
            <a:r>
              <a:rPr lang="en-US" sz="2000" dirty="0"/>
              <a:t>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3886200" cy="4367138"/>
          </a:xfrm>
        </p:spPr>
      </p:pic>
    </p:spTree>
    <p:extLst>
      <p:ext uri="{BB962C8B-B14F-4D97-AF65-F5344CB8AC3E}">
        <p14:creationId xmlns:p14="http://schemas.microsoft.com/office/powerpoint/2010/main" val="14076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2508" y="1770591"/>
            <a:ext cx="2939521" cy="3517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TCT Configuration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151" y="1770591"/>
            <a:ext cx="3227832" cy="35447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Game Theory Re-Configuration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122312"/>
            <a:ext cx="3227388" cy="366888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62" y="2122312"/>
            <a:ext cx="3346451" cy="3668888"/>
          </a:xfrm>
        </p:spPr>
      </p:pic>
    </p:spTree>
    <p:extLst>
      <p:ext uri="{BB962C8B-B14F-4D97-AF65-F5344CB8AC3E}">
        <p14:creationId xmlns:p14="http://schemas.microsoft.com/office/powerpoint/2010/main" val="30944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</a:t>
            </a:r>
            <a:r>
              <a:rPr lang="en-US" dirty="0" smtClean="0"/>
              <a:t>enefits </a:t>
            </a:r>
            <a:r>
              <a:rPr lang="en-US" dirty="0" smtClean="0"/>
              <a:t>of using Game Theory as observed 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1</a:t>
            </a:r>
            <a:r>
              <a:rPr lang="en-US" dirty="0" smtClean="0"/>
              <a:t>. Better Power Output after </a:t>
            </a:r>
            <a:r>
              <a:rPr lang="en-US" dirty="0" smtClean="0"/>
              <a:t>re-configuration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2</a:t>
            </a:r>
            <a:r>
              <a:rPr lang="en-US" dirty="0" smtClean="0"/>
              <a:t>. No Multiple Peaks , thus helps </a:t>
            </a:r>
            <a:r>
              <a:rPr lang="en-US" dirty="0" smtClean="0"/>
              <a:t>in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	implementing </a:t>
            </a:r>
            <a:r>
              <a:rPr lang="en-US" dirty="0" smtClean="0"/>
              <a:t>MPPT.</a:t>
            </a:r>
          </a:p>
          <a:p>
            <a:pPr marL="0" indent="0">
              <a:buNone/>
            </a:pPr>
            <a:r>
              <a:rPr lang="en-US" dirty="0" smtClean="0"/>
              <a:t>    3</a:t>
            </a:r>
            <a:r>
              <a:rPr lang="en-US" dirty="0" smtClean="0"/>
              <a:t>. Avoids using By-Pass </a:t>
            </a:r>
            <a:r>
              <a:rPr lang="en-US" dirty="0" smtClean="0"/>
              <a:t>Diodes hence </a:t>
            </a:r>
            <a:r>
              <a:rPr lang="en-US" dirty="0" smtClean="0"/>
              <a:t>helps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 </a:t>
            </a:r>
            <a:r>
              <a:rPr lang="en-US" dirty="0" smtClean="0"/>
              <a:t>eliminating </a:t>
            </a:r>
            <a:r>
              <a:rPr lang="en-US" dirty="0" smtClean="0"/>
              <a:t>diode power </a:t>
            </a:r>
            <a:r>
              <a:rPr lang="en-US" dirty="0" smtClean="0"/>
              <a:t>loss.</a:t>
            </a:r>
          </a:p>
          <a:p>
            <a:pPr marL="0" indent="0">
              <a:buNone/>
            </a:pPr>
            <a:r>
              <a:rPr lang="en-US" dirty="0" smtClean="0"/>
              <a:t>    4</a:t>
            </a:r>
            <a:r>
              <a:rPr lang="en-US" dirty="0" smtClean="0"/>
              <a:t>. Cost-Effective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observed during implementation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similar Implementation was tried for a 9x9 array but due huge memory requirements(~25GB for 9x9 array) for </a:t>
            </a:r>
            <a:r>
              <a:rPr lang="en-US" dirty="0" err="1" smtClean="0"/>
              <a:t>Matlab</a:t>
            </a:r>
            <a:r>
              <a:rPr lang="en-US" dirty="0" smtClean="0"/>
              <a:t>  , This solution could not be implemented for 9x9 PV array on the computers in our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[1] </a:t>
            </a:r>
            <a:r>
              <a:rPr lang="en-US" sz="1400" dirty="0" err="1" smtClean="0"/>
              <a:t>Shubhankar</a:t>
            </a:r>
            <a:r>
              <a:rPr lang="en-US" sz="1400" dirty="0" smtClean="0"/>
              <a:t> </a:t>
            </a:r>
            <a:r>
              <a:rPr lang="en-US" sz="1400" dirty="0" err="1" smtClean="0"/>
              <a:t>Niranjan</a:t>
            </a:r>
            <a:r>
              <a:rPr lang="en-US" sz="1400" dirty="0" smtClean="0"/>
              <a:t> </a:t>
            </a:r>
            <a:r>
              <a:rPr lang="en-US" sz="1400" dirty="0" err="1" smtClean="0"/>
              <a:t>Deshkar</a:t>
            </a:r>
            <a:r>
              <a:rPr lang="en-US" sz="1400" dirty="0" smtClean="0"/>
              <a:t> et al., “</a:t>
            </a:r>
            <a:r>
              <a:rPr lang="en-US" sz="1400" dirty="0" smtClean="0">
                <a:hlinkClick r:id="rId2"/>
              </a:rPr>
              <a:t>Solar PV array reconfiguration under partial shading conditions for maximum power extraction using genetic algorithm</a:t>
            </a:r>
            <a:r>
              <a:rPr lang="en-US" sz="1400" dirty="0" smtClean="0"/>
              <a:t>,” Renewable and Sustainable Energy Reviews 43 (2015): 102–110 </a:t>
            </a:r>
          </a:p>
          <a:p>
            <a:pPr marL="0" indent="0">
              <a:buNone/>
            </a:pPr>
            <a:r>
              <a:rPr lang="en-US" sz="1400" dirty="0" smtClean="0"/>
              <a:t>[2] </a:t>
            </a:r>
            <a:r>
              <a:rPr lang="en-US" sz="1400" dirty="0" smtClean="0">
                <a:hlinkClick r:id="rId3"/>
              </a:rPr>
              <a:t>HOW SHADE AFFECTS A SOLAR ARRAY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Fig 1 :</a:t>
            </a:r>
            <a:r>
              <a:rPr lang="en-US" sz="1400" dirty="0" smtClean="0">
                <a:hlinkClick r:id="rId3"/>
              </a:rPr>
              <a:t>http://sargosis.com/how-shade-affects-a-solar-array/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Fig 3 : </a:t>
            </a:r>
            <a:r>
              <a:rPr lang="en-US" sz="1400" dirty="0" err="1" smtClean="0"/>
              <a:t>Shubhankar</a:t>
            </a:r>
            <a:r>
              <a:rPr lang="en-US" sz="1400" dirty="0" smtClean="0"/>
              <a:t> </a:t>
            </a:r>
            <a:r>
              <a:rPr lang="en-US" sz="1400" dirty="0" err="1" smtClean="0"/>
              <a:t>Niranjan</a:t>
            </a:r>
            <a:r>
              <a:rPr lang="en-US" sz="1400" dirty="0" smtClean="0"/>
              <a:t> </a:t>
            </a:r>
            <a:r>
              <a:rPr lang="en-US" sz="1400" dirty="0" err="1" smtClean="0"/>
              <a:t>Deshkar</a:t>
            </a:r>
            <a:r>
              <a:rPr lang="en-US" sz="1400" dirty="0" smtClean="0"/>
              <a:t> et al., “</a:t>
            </a:r>
            <a:r>
              <a:rPr lang="en-US" sz="1400" dirty="0" smtClean="0">
                <a:hlinkClick r:id="rId2"/>
              </a:rPr>
              <a:t>Solar PV array reconfiguration under partial shading conditions for maximum power extraction using genetic algorithm</a:t>
            </a:r>
            <a:r>
              <a:rPr lang="en-US" sz="1400" dirty="0" smtClean="0"/>
              <a:t>,” Renewable and Sustainable Energy Reviews 43 (2015): 102–110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But, these solar cells are vulnerable and hence their efficiency of energy production can be hampered due to factors like shading, Manufacturing defects , etc.</a:t>
            </a:r>
          </a:p>
          <a:p>
            <a:r>
              <a:rPr lang="en-US" dirty="0" smtClean="0"/>
              <a:t>Our aim is to tackle the problem of shading in solar cells.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73152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Shading is phenomenon due to which the sunlight is obstructed from falling on the solar cells and hence reducing the Power Output considerably. </a:t>
            </a:r>
          </a:p>
          <a:p>
            <a:r>
              <a:rPr lang="en-US" dirty="0" smtClean="0"/>
              <a:t>It can be of 2 types: </a:t>
            </a:r>
          </a:p>
          <a:p>
            <a:r>
              <a:rPr lang="en-US" dirty="0" smtClean="0"/>
              <a:t>a) Soft Shading –Partial Blocking of sunlight due clouds.</a:t>
            </a:r>
          </a:p>
          <a:p>
            <a:r>
              <a:rPr lang="en-US" dirty="0" smtClean="0"/>
              <a:t>b) Hard Shading – Physically Obstructing the solar cell by a </a:t>
            </a:r>
            <a:r>
              <a:rPr lang="en-US" dirty="0" err="1" smtClean="0"/>
              <a:t>tree,etc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3800"/>
            <a:ext cx="7086600" cy="2106780"/>
          </a:xfrm>
        </p:spPr>
      </p:pic>
      <p:sp>
        <p:nvSpPr>
          <p:cNvPr id="8" name="TextBox 7"/>
          <p:cNvSpPr txBox="1"/>
          <p:nvPr/>
        </p:nvSpPr>
        <p:spPr>
          <a:xfrm>
            <a:off x="3505200" y="5801424"/>
            <a:ext cx="2016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Fig:1:Shading of a Solar Panel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6096453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Source:</a:t>
            </a:r>
            <a:r>
              <a:rPr lang="en-US" sz="900" dirty="0" err="1">
                <a:hlinkClick r:id="rId3"/>
              </a:rPr>
              <a:t>http</a:t>
            </a:r>
            <a:r>
              <a:rPr lang="en-US" sz="900" dirty="0">
                <a:hlinkClick r:id="rId3"/>
              </a:rPr>
              <a:t>://sargosis.com/how-shade-affects-a-solar-array</a:t>
            </a:r>
            <a:r>
              <a:rPr lang="en-US" sz="900" dirty="0" smtClean="0">
                <a:hlinkClick r:id="rId3"/>
              </a:rPr>
              <a:t>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44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r>
              <a:rPr lang="en-US" sz="2400" dirty="0" smtClean="0"/>
              <a:t>(Contd.)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2133601"/>
            <a:ext cx="73914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graphs below describe how shading effects the Power Output of Solar Panel</a:t>
            </a:r>
            <a:r>
              <a:rPr lang="en-US" sz="1600" dirty="0" smtClean="0"/>
              <a:t>[2].</a:t>
            </a:r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1"/>
            <a:ext cx="7467600" cy="3124200"/>
          </a:xfrm>
        </p:spPr>
      </p:pic>
      <p:sp>
        <p:nvSpPr>
          <p:cNvPr id="6" name="TextBox 5"/>
          <p:cNvSpPr txBox="1"/>
          <p:nvPr/>
        </p:nvSpPr>
        <p:spPr>
          <a:xfrm>
            <a:off x="5105400" y="6074980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Source:</a:t>
            </a:r>
            <a:r>
              <a:rPr lang="en-US" sz="900" dirty="0" err="1">
                <a:hlinkClick r:id="rId3"/>
              </a:rPr>
              <a:t>http</a:t>
            </a:r>
            <a:r>
              <a:rPr lang="en-US" sz="900" dirty="0">
                <a:hlinkClick r:id="rId3"/>
              </a:rPr>
              <a:t>://sargosis.com/how-shade-affects-a-solar-array</a:t>
            </a:r>
            <a:r>
              <a:rPr lang="en-US" sz="900" dirty="0" smtClean="0">
                <a:hlinkClick r:id="rId3"/>
              </a:rPr>
              <a:t>/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5703098"/>
            <a:ext cx="3655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Fig:2:   I-V and P-V Characteristics of a shaded PV Cell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44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problem can be solved to an extent by reconfiguring the solar array.</a:t>
            </a:r>
          </a:p>
          <a:p>
            <a:r>
              <a:rPr lang="en-US" dirty="0" smtClean="0"/>
              <a:t>Few Methods are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1. TCT Configuration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2. Su Do Ku Configuration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3. Genetic Algorithm</a:t>
            </a:r>
          </a:p>
          <a:p>
            <a:pPr marL="0" indent="0">
              <a:buNone/>
            </a:pPr>
            <a:r>
              <a:rPr lang="en-US" dirty="0" smtClean="0"/>
              <a:t>The above 3  Methods were implemented and following were the </a:t>
            </a:r>
            <a:r>
              <a:rPr lang="en-US" i="1" dirty="0" smtClean="0"/>
              <a:t>observations</a:t>
            </a:r>
            <a:r>
              <a:rPr lang="en-US" sz="1600" dirty="0" smtClean="0"/>
              <a:t>[1]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200"/>
            <a:ext cx="4446760" cy="3603625"/>
          </a:xfrm>
        </p:spPr>
      </p:pic>
      <p:sp>
        <p:nvSpPr>
          <p:cNvPr id="5" name="TextBox 4"/>
          <p:cNvSpPr txBox="1"/>
          <p:nvPr/>
        </p:nvSpPr>
        <p:spPr>
          <a:xfrm>
            <a:off x="2362200" y="5562599"/>
            <a:ext cx="472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Fig:1: I-V and P-V Characteristics of solar PV array after reconfiguration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6057523"/>
            <a:ext cx="4345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</a:t>
            </a:r>
            <a:r>
              <a:rPr lang="en-US" sz="900" dirty="0"/>
              <a:t>: </a:t>
            </a:r>
            <a:r>
              <a:rPr lang="en-US" sz="900" dirty="0" smtClean="0">
                <a:solidFill>
                  <a:srgbClr val="FF0000"/>
                </a:solidFill>
              </a:rPr>
              <a:t>http</a:t>
            </a:r>
            <a:r>
              <a:rPr lang="en-US" sz="900" dirty="0">
                <a:solidFill>
                  <a:srgbClr val="FF0000"/>
                </a:solidFill>
              </a:rPr>
              <a:t>://www.sciencedirect.com/science/article/pii/S136403211400923X</a:t>
            </a:r>
          </a:p>
        </p:txBody>
      </p:sp>
    </p:spTree>
    <p:extLst>
      <p:ext uri="{BB962C8B-B14F-4D97-AF65-F5344CB8AC3E}">
        <p14:creationId xmlns:p14="http://schemas.microsoft.com/office/powerpoint/2010/main" val="23963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r>
              <a:rPr lang="en-US" sz="2400" dirty="0" smtClean="0"/>
              <a:t>(contd.)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7010400" cy="3505200"/>
          </a:xfrm>
        </p:spPr>
      </p:pic>
      <p:sp>
        <p:nvSpPr>
          <p:cNvPr id="5" name="TextBox 4"/>
          <p:cNvSpPr txBox="1"/>
          <p:nvPr/>
        </p:nvSpPr>
        <p:spPr>
          <a:xfrm>
            <a:off x="2590800" y="5546519"/>
            <a:ext cx="434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Fig:3: Analysis and </a:t>
            </a:r>
            <a:r>
              <a:rPr lang="en-US" sz="1200" dirty="0" err="1" smtClean="0"/>
              <a:t>Comparision</a:t>
            </a:r>
            <a:r>
              <a:rPr lang="en-US" sz="1200" dirty="0" smtClean="0"/>
              <a:t> of the 3 Configuration Methods 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6057523"/>
            <a:ext cx="4345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</a:t>
            </a:r>
            <a:r>
              <a:rPr lang="en-US" sz="900" dirty="0"/>
              <a:t>: </a:t>
            </a:r>
            <a:r>
              <a:rPr lang="en-US" sz="900" dirty="0" smtClean="0">
                <a:solidFill>
                  <a:srgbClr val="FF0000"/>
                </a:solidFill>
              </a:rPr>
              <a:t>http</a:t>
            </a:r>
            <a:r>
              <a:rPr lang="en-US" sz="900" dirty="0">
                <a:solidFill>
                  <a:srgbClr val="FF0000"/>
                </a:solidFill>
              </a:rPr>
              <a:t>://www.sciencedirect.com/science/article/pii/S136403211400923X</a:t>
            </a:r>
          </a:p>
        </p:txBody>
      </p:sp>
    </p:spTree>
    <p:extLst>
      <p:ext uri="{BB962C8B-B14F-4D97-AF65-F5344CB8AC3E}">
        <p14:creationId xmlns:p14="http://schemas.microsoft.com/office/powerpoint/2010/main" val="5048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aim to implement the reconfiguration of the cells in PV array by using Game Theory.</a:t>
            </a:r>
          </a:p>
          <a:p>
            <a:r>
              <a:rPr lang="en-US" dirty="0" smtClean="0"/>
              <a:t>Types of strategies in Game Theory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1. Cooperative Form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2. Non-Cooperative Form</a:t>
            </a:r>
          </a:p>
          <a:p>
            <a:r>
              <a:rPr lang="en-US" dirty="0"/>
              <a:t>In </a:t>
            </a:r>
            <a:r>
              <a:rPr lang="en-US" dirty="0" smtClean="0"/>
              <a:t>non-cooperative game, players </a:t>
            </a:r>
            <a:r>
              <a:rPr lang="en-US" dirty="0"/>
              <a:t>choose their strategy to allocate resources such a way that they </a:t>
            </a:r>
            <a:r>
              <a:rPr lang="en-US" dirty="0" smtClean="0"/>
              <a:t>can maximize </a:t>
            </a:r>
            <a:r>
              <a:rPr lang="en-US" dirty="0"/>
              <a:t>only their own benefits and didn’t consider others benefit.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457</TotalTime>
  <Words>905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Pushpin</vt:lpstr>
      <vt:lpstr>PV solar optimal MPPT under shading </vt:lpstr>
      <vt:lpstr>Introduction</vt:lpstr>
      <vt:lpstr>Introduction</vt:lpstr>
      <vt:lpstr>Shading</vt:lpstr>
      <vt:lpstr>Shading(Contd.)</vt:lpstr>
      <vt:lpstr>Methods</vt:lpstr>
      <vt:lpstr>Observation</vt:lpstr>
      <vt:lpstr>Observation(contd.)</vt:lpstr>
      <vt:lpstr>Proposed Implementation</vt:lpstr>
      <vt:lpstr>Game Theory(Contd.)</vt:lpstr>
      <vt:lpstr>Game Theory(Contd.)</vt:lpstr>
      <vt:lpstr>Game Theory(Contd.)</vt:lpstr>
      <vt:lpstr>Algorithm</vt:lpstr>
      <vt:lpstr>Algorithm(contd.)</vt:lpstr>
      <vt:lpstr>Algorithm(contd.)</vt:lpstr>
      <vt:lpstr>Algorithm(contd.)</vt:lpstr>
      <vt:lpstr>Code Implementation</vt:lpstr>
      <vt:lpstr>Code Implementation(contd)</vt:lpstr>
      <vt:lpstr>Code Implementation(contd)</vt:lpstr>
      <vt:lpstr>Simulink Model</vt:lpstr>
      <vt:lpstr>Simulink Model (contd.)</vt:lpstr>
      <vt:lpstr>Simulink Model (contd.)</vt:lpstr>
      <vt:lpstr>Results</vt:lpstr>
      <vt:lpstr>Advantages</vt:lpstr>
      <vt:lpstr>Limitations observed during implementation</vt:lpstr>
      <vt:lpstr>References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26</cp:revision>
  <dcterms:created xsi:type="dcterms:W3CDTF">2016-10-25T14:38:07Z</dcterms:created>
  <dcterms:modified xsi:type="dcterms:W3CDTF">2016-12-04T19:38:21Z</dcterms:modified>
</cp:coreProperties>
</file>