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67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7" r:id="rId19"/>
    <p:sldId id="288" r:id="rId20"/>
    <p:sldId id="281" r:id="rId21"/>
    <p:sldId id="284" r:id="rId22"/>
    <p:sldId id="285" r:id="rId23"/>
    <p:sldId id="28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4660"/>
  </p:normalViewPr>
  <p:slideViewPr>
    <p:cSldViewPr>
      <p:cViewPr varScale="1">
        <p:scale>
          <a:sx n="106" d="100"/>
          <a:sy n="106" d="100"/>
        </p:scale>
        <p:origin x="190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113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4-04T05:46:01.2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17321 7179 0,'0'18'1094,"18"-1"-1094,0 1 0,-18 0 16,0-1 15,0 1 16,0 0 62,0 17-109,0-18 16,0 1-1,0 0 1,17 17 15,-17-17-15,18-1 0,-18 1-16</inkml:trace>
  <inkml:trace contextRef="#ctx0" brushRef="#br0" timeOffset="2343.98">17339 7179 0,'0'-18'125,"18"18"-78,-1 0 31,-17 18-78,18-18 0,17 18 16,-35-1 0,18-17 15,-18 18 16,18 0-47,-1-18 0,1 17 15</inkml:trace>
  <inkml:trace contextRef="#ctx0" brushRef="#br0" timeOffset="8164.11">17657 7126 0,'0'18'140,"-18"-1"-124,0-17 15,1 0-15,-1 0 15,0 0-31,18 18 141,-17-18-110,-1 0 0,0 18 1,1-1-1</inkml:trace>
  <inkml:trace contextRef="#ctx0" brushRef="#br0" timeOffset="12800.62">17692 7126 0,'17'0'406,"-17"18"-406,0-1 16,0 1-1,0 0 1,0-1-1,0 1 1,18 0 0,-18-1 15,0 1 16,0 0-47,0-1 15,0 1 1,0-1 31,0 1 0,0 0 125</inkml:trace>
  <inkml:trace contextRef="#ctx0" brushRef="#br0" timeOffset="14355.88">13917 7161 0,'0'36'204,"0"-19"-189,18 72 1,17-1-16,-35-71 15,35 54 1,-17-36-16,0 18 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4-04T05:46:29.1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20479 5345 0,'0'17'343,"-18"1"-311,0-18 77,18 18-93,-17-18-1,17 35-15,0 0 16,-18 0 15,18-17-31,0 0 0,-17-1 16,17 1-1,0 0 360,0 17-359,0-18 0,0 1-16,0 0 15,0 17 1,-18-17 218</inkml:trace>
  <inkml:trace contextRef="#ctx0" brushRef="#br0" timeOffset="2384.06">14323 5398 0,'17'17'250,"1"1"-250,0-18 16,35 106-1,-18-53 1,-35-36-1,0 1 1,18-1 0,-18 19-1,17-19 17,-17 1-1,0 0 0,0-1-31,0 1 16</inkml:trace>
  <inkml:trace contextRef="#ctx0" brushRef="#br0" timeOffset="6207.36">14376 5398 0,'17'0'141,"1"0"-94,0 0-32,-1 0-15,19 0 16,-19 35-1,1-35 1,-1 0 0,-17 17-1,18-17-15,-18 18 16,18-18 0,17 35-1,-17-35 16,-1 18 16,1-18-15,-18 18-1,18-18 375,-1 0-343,1 0-32,-1 0 0,1 0 47,0 0 110,17 0-173,0-53 1,-17 35-16,17-35 16,-17 36 187,0 17 31,-1 0-156,1 0-62,-1 0 62,1-18-16,-18 0 17,0 1-64,0-1 16,0 0-15,0 36 281,18 17-281,-18-17-16,0 35 31,17-18-16,19 0 1,-19-17-16,-17 0 16,0-1-1,0 1 1,0 0 93,0-1-77,0 18-17,18 1 1,-18-19-1,0 1 1,0 0 0,0 17-1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CD725-6A0F-4529-8119-DACD7A4DF682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A0738-45B7-4A20-9E4C-2BDA573BAB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D4C39-5695-4956-9C38-FE15BCF810C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FD1A65-27A3-40FD-867C-60A2AB1D5B40}" type="slidenum">
              <a:rPr lang="en-CA" altLang="en-US"/>
              <a:pPr/>
              <a:t>21</a:t>
            </a:fld>
            <a:endParaRPr lang="en-CA" alt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EEB3A7-26BF-4D20-BC11-886CC0A22256}" type="slidenum">
              <a:rPr lang="en-CA" altLang="en-US"/>
              <a:pPr/>
              <a:t>22</a:t>
            </a:fld>
            <a:endParaRPr lang="en-CA" alt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2CD-F805-4BD3-8F64-0EC8248B2AC2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7D53-F4CF-497F-94F1-94CF01C85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2CD-F805-4BD3-8F64-0EC8248B2AC2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7D53-F4CF-497F-94F1-94CF01C85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2CD-F805-4BD3-8F64-0EC8248B2AC2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7D53-F4CF-497F-94F1-94CF01C85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2CD-F805-4BD3-8F64-0EC8248B2AC2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7D53-F4CF-497F-94F1-94CF01C85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2CD-F805-4BD3-8F64-0EC8248B2AC2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7D53-F4CF-497F-94F1-94CF01C85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2CD-F805-4BD3-8F64-0EC8248B2AC2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7D53-F4CF-497F-94F1-94CF01C85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2CD-F805-4BD3-8F64-0EC8248B2AC2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7D53-F4CF-497F-94F1-94CF01C85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2CD-F805-4BD3-8F64-0EC8248B2AC2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7D53-F4CF-497F-94F1-94CF01C85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2CD-F805-4BD3-8F64-0EC8248B2AC2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7D53-F4CF-497F-94F1-94CF01C85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2CD-F805-4BD3-8F64-0EC8248B2AC2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7D53-F4CF-497F-94F1-94CF01C85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5A2CD-F805-4BD3-8F64-0EC8248B2AC2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7D53-F4CF-497F-94F1-94CF01C85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5A2CD-F805-4BD3-8F64-0EC8248B2AC2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57D53-F4CF-497F-94F1-94CF01C85E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customXml" Target="../ink/ink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customXml" Target="../ink/ink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Transforming ERD into Relations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66" name="Picture 14" descr="C:\MyData\MIS\Hoffer6e\Hoffer 6e figures\chapter 05\FIG5-13B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066800"/>
            <a:ext cx="8458200" cy="5118100"/>
          </a:xfrm>
          <a:prstGeom prst="rect">
            <a:avLst/>
          </a:prstGeom>
          <a:noFill/>
        </p:spPr>
      </p:pic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0" y="-990600"/>
            <a:ext cx="1841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endParaRPr lang="en-US" sz="2600"/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2819400" y="381000"/>
            <a:ext cx="26597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dirty="0">
                <a:latin typeface="Arial" charset="0"/>
              </a:rPr>
              <a:t>Three resulting relations</a:t>
            </a:r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6934200" y="3124200"/>
            <a:ext cx="1643063" cy="11874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New </a:t>
            </a:r>
            <a:r>
              <a:rPr lang="en-US" i="1">
                <a:solidFill>
                  <a:srgbClr val="FF3300"/>
                </a:solidFill>
              </a:rPr>
              <a:t>intersection relation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143000" y="3581400"/>
            <a:ext cx="4310063" cy="930275"/>
            <a:chOff x="720" y="2256"/>
            <a:chExt cx="2715" cy="586"/>
          </a:xfrm>
        </p:grpSpPr>
        <p:sp>
          <p:nvSpPr>
            <p:cNvPr id="49159" name="Text Box 7"/>
            <p:cNvSpPr txBox="1">
              <a:spLocks noChangeArrowheads="1"/>
            </p:cNvSpPr>
            <p:nvPr/>
          </p:nvSpPr>
          <p:spPr bwMode="auto">
            <a:xfrm>
              <a:off x="720" y="2256"/>
              <a:ext cx="1035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FF3300"/>
                  </a:solidFill>
                </a:rPr>
                <a:t>Foreign key</a:t>
              </a:r>
            </a:p>
          </p:txBody>
        </p:sp>
        <p:sp>
          <p:nvSpPr>
            <p:cNvPr id="49160" name="Text Box 8"/>
            <p:cNvSpPr txBox="1">
              <a:spLocks noChangeArrowheads="1"/>
            </p:cNvSpPr>
            <p:nvPr/>
          </p:nvSpPr>
          <p:spPr bwMode="auto">
            <a:xfrm>
              <a:off x="2400" y="2592"/>
              <a:ext cx="1035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 dirty="0">
                  <a:solidFill>
                    <a:srgbClr val="FF3300"/>
                  </a:solidFill>
                </a:rPr>
                <a:t>Foreign key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590800" y="2590800"/>
            <a:ext cx="2971800" cy="609600"/>
            <a:chOff x="1632" y="1632"/>
            <a:chExt cx="1872" cy="384"/>
          </a:xfrm>
        </p:grpSpPr>
        <p:sp>
          <p:nvSpPr>
            <p:cNvPr id="49161" name="Text Box 9"/>
            <p:cNvSpPr txBox="1">
              <a:spLocks noChangeArrowheads="1"/>
            </p:cNvSpPr>
            <p:nvPr/>
          </p:nvSpPr>
          <p:spPr bwMode="auto">
            <a:xfrm>
              <a:off x="1632" y="1632"/>
              <a:ext cx="1872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FF3300"/>
                  </a:solidFill>
                </a:rPr>
                <a:t>Composite primary key</a:t>
              </a:r>
            </a:p>
          </p:txBody>
        </p:sp>
        <p:sp>
          <p:nvSpPr>
            <p:cNvPr id="49162" name="AutoShape 10"/>
            <p:cNvSpPr>
              <a:spLocks/>
            </p:cNvSpPr>
            <p:nvPr/>
          </p:nvSpPr>
          <p:spPr bwMode="auto">
            <a:xfrm rot="-5400000">
              <a:off x="2472" y="1080"/>
              <a:ext cx="144" cy="1728"/>
            </a:xfrm>
            <a:prstGeom prst="rightBrace">
              <a:avLst>
                <a:gd name="adj1" fmla="val 100000"/>
                <a:gd name="adj2" fmla="val 50000"/>
              </a:avLst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7" name="Picture 9" descr="C:\MyData\MIS\Hoffer6e\Hoffer 6e figures\chapter 05\FIG5-17B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4572000"/>
            <a:ext cx="7543800" cy="1433513"/>
          </a:xfrm>
          <a:prstGeom prst="rect">
            <a:avLst/>
          </a:prstGeom>
          <a:noFill/>
        </p:spPr>
      </p:pic>
      <p:pic>
        <p:nvPicPr>
          <p:cNvPr id="109576" name="Picture 8" descr="C:\MyData\MIS\Hoffer6e\Hoffer 6e figures\chapter 05\FIG5-17A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685800"/>
            <a:ext cx="5562600" cy="3754438"/>
          </a:xfrm>
          <a:prstGeom prst="rect">
            <a:avLst/>
          </a:prstGeom>
          <a:noFill/>
        </p:spPr>
      </p:pic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2209800" y="152400"/>
            <a:ext cx="35702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dirty="0">
                <a:latin typeface="Arial" charset="0"/>
              </a:rPr>
              <a:t>Mapping a unary 1:N relationship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b="8168"/>
          <a:stretch>
            <a:fillRect/>
          </a:stretch>
        </p:blipFill>
        <p:spPr bwMode="auto">
          <a:xfrm>
            <a:off x="533400" y="762000"/>
            <a:ext cx="8092242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4114800"/>
            <a:ext cx="439102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CB79769-52A8-E761-C048-3A836E053A29}"/>
                  </a:ext>
                </a:extLst>
              </p14:cNvPr>
              <p14:cNvContentPartPr/>
              <p14:nvPr/>
            </p14:nvContentPartPr>
            <p14:xfrm>
              <a:off x="5010120" y="2565360"/>
              <a:ext cx="1371960" cy="159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CB79769-52A8-E761-C048-3A836E053A2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00760" y="2556000"/>
                <a:ext cx="1390680" cy="17784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9136AF8-0877-7768-017F-BFD14F2247C2}"/>
              </a:ext>
            </a:extLst>
          </p:cNvPr>
          <p:cNvSpPr txBox="1"/>
          <p:nvPr/>
        </p:nvSpPr>
        <p:spPr>
          <a:xfrm>
            <a:off x="5490755" y="4343174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FK</a:t>
            </a:r>
            <a:endParaRPr lang="en-P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19D162-BF2A-2D85-FC30-CA6DEEDBFF0C}"/>
              </a:ext>
            </a:extLst>
          </p:cNvPr>
          <p:cNvSpPr txBox="1"/>
          <p:nvPr/>
        </p:nvSpPr>
        <p:spPr>
          <a:xfrm>
            <a:off x="4168864" y="5181600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FK</a:t>
            </a:r>
            <a:endParaRPr lang="en-P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81000"/>
            <a:ext cx="8077200" cy="370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962400"/>
            <a:ext cx="403860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0FC85F5-0E8A-A535-8AC4-EE49D933DCE4}"/>
                  </a:ext>
                </a:extLst>
              </p14:cNvPr>
              <p14:cNvContentPartPr/>
              <p14:nvPr/>
            </p14:nvContentPartPr>
            <p14:xfrm>
              <a:off x="5156280" y="1911240"/>
              <a:ext cx="2216520" cy="165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0FC85F5-0E8A-A535-8AC4-EE49D933DCE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46920" y="1901880"/>
                <a:ext cx="2235240" cy="18432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A8EDA2E-9ACE-70C4-6579-91200890A848}"/>
              </a:ext>
            </a:extLst>
          </p:cNvPr>
          <p:cNvSpPr txBox="1"/>
          <p:nvPr/>
        </p:nvSpPr>
        <p:spPr>
          <a:xfrm>
            <a:off x="3581400" y="4191000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FK</a:t>
            </a:r>
            <a:endParaRPr lang="en-P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C39125-CE98-7F4F-A22D-8F572C400C5A}"/>
              </a:ext>
            </a:extLst>
          </p:cNvPr>
          <p:cNvSpPr txBox="1"/>
          <p:nvPr/>
        </p:nvSpPr>
        <p:spPr>
          <a:xfrm>
            <a:off x="1524000" y="5562600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FK</a:t>
            </a:r>
            <a:endParaRPr lang="en-P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72AA42-2A81-417D-5023-CA8B1AF32336}"/>
              </a:ext>
            </a:extLst>
          </p:cNvPr>
          <p:cNvSpPr txBox="1"/>
          <p:nvPr/>
        </p:nvSpPr>
        <p:spPr>
          <a:xfrm>
            <a:off x="2061690" y="5562600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FK</a:t>
            </a:r>
            <a:endParaRPr lang="en-P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457200"/>
            <a:ext cx="7848600" cy="3439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962400"/>
            <a:ext cx="336232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AF61C5D5-ED31-A7EA-6059-40FE78166204}"/>
              </a:ext>
            </a:extLst>
          </p:cNvPr>
          <p:cNvSpPr/>
          <p:nvPr/>
        </p:nvSpPr>
        <p:spPr>
          <a:xfrm>
            <a:off x="5105400" y="1981200"/>
            <a:ext cx="457200" cy="228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E2FF92-7A3B-E174-C505-8274C92875E5}"/>
              </a:ext>
            </a:extLst>
          </p:cNvPr>
          <p:cNvSpPr txBox="1"/>
          <p:nvPr/>
        </p:nvSpPr>
        <p:spPr>
          <a:xfrm>
            <a:off x="2286000" y="4602718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FK</a:t>
            </a:r>
            <a:endParaRPr lang="en-P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6DD813-C2E6-8853-89A1-5A9990BE0852}"/>
              </a:ext>
            </a:extLst>
          </p:cNvPr>
          <p:cNvSpPr txBox="1"/>
          <p:nvPr/>
        </p:nvSpPr>
        <p:spPr>
          <a:xfrm>
            <a:off x="1600200" y="5637768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FK</a:t>
            </a:r>
            <a:endParaRPr lang="en-P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71011E-AAE4-B984-23CA-CCA51A83678D}"/>
              </a:ext>
            </a:extLst>
          </p:cNvPr>
          <p:cNvSpPr txBox="1"/>
          <p:nvPr/>
        </p:nvSpPr>
        <p:spPr>
          <a:xfrm>
            <a:off x="2080655" y="5637768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FK</a:t>
            </a:r>
            <a:endParaRPr lang="en-P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533400"/>
            <a:ext cx="832423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505200"/>
            <a:ext cx="3751423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5AE25F-307B-4149-87E4-8B37477CFD9A}"/>
              </a:ext>
            </a:extLst>
          </p:cNvPr>
          <p:cNvSpPr txBox="1"/>
          <p:nvPr/>
        </p:nvSpPr>
        <p:spPr>
          <a:xfrm>
            <a:off x="2514600" y="3657600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FK</a:t>
            </a:r>
            <a:endParaRPr lang="en-PK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EE6423-8232-79C4-DF00-925F8CA60A77}"/>
              </a:ext>
            </a:extLst>
          </p:cNvPr>
          <p:cNvSpPr txBox="1"/>
          <p:nvPr/>
        </p:nvSpPr>
        <p:spPr>
          <a:xfrm>
            <a:off x="2948545" y="3657600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FK</a:t>
            </a:r>
            <a:endParaRPr lang="en-P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4721EB-AD30-09E4-EC69-05C52D99197F}"/>
              </a:ext>
            </a:extLst>
          </p:cNvPr>
          <p:cNvSpPr txBox="1"/>
          <p:nvPr/>
        </p:nvSpPr>
        <p:spPr>
          <a:xfrm>
            <a:off x="3384635" y="3657600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FK</a:t>
            </a:r>
            <a:endParaRPr lang="en-P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59B702-6922-BC9A-F77F-0F2805E71D50}"/>
              </a:ext>
            </a:extLst>
          </p:cNvPr>
          <p:cNvSpPr txBox="1"/>
          <p:nvPr/>
        </p:nvSpPr>
        <p:spPr>
          <a:xfrm>
            <a:off x="914400" y="4488934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FK</a:t>
            </a:r>
            <a:endParaRPr lang="en-P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8459AE-2D46-1C78-7D2D-72B0E9C78ED5}"/>
              </a:ext>
            </a:extLst>
          </p:cNvPr>
          <p:cNvSpPr txBox="1"/>
          <p:nvPr/>
        </p:nvSpPr>
        <p:spPr>
          <a:xfrm>
            <a:off x="1371600" y="4488934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FK</a:t>
            </a:r>
            <a:endParaRPr lang="en-P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5FC888-7931-C0B6-AF21-5BC59C0AB77C}"/>
              </a:ext>
            </a:extLst>
          </p:cNvPr>
          <p:cNvSpPr txBox="1"/>
          <p:nvPr/>
        </p:nvSpPr>
        <p:spPr>
          <a:xfrm>
            <a:off x="1970815" y="4762500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FK</a:t>
            </a:r>
            <a:endParaRPr lang="en-P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457200"/>
            <a:ext cx="8458200" cy="223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3733800"/>
            <a:ext cx="434340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3450248-1517-8F35-29EB-816B463472D1}"/>
              </a:ext>
            </a:extLst>
          </p:cNvPr>
          <p:cNvSpPr txBox="1"/>
          <p:nvPr/>
        </p:nvSpPr>
        <p:spPr>
          <a:xfrm>
            <a:off x="5486400" y="4396859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FK</a:t>
            </a:r>
            <a:endParaRPr lang="en-PK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D6D699-7305-BDCC-F9C8-0A1748993D36}"/>
              </a:ext>
            </a:extLst>
          </p:cNvPr>
          <p:cNvSpPr txBox="1"/>
          <p:nvPr/>
        </p:nvSpPr>
        <p:spPr>
          <a:xfrm>
            <a:off x="5966855" y="4396859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FK</a:t>
            </a:r>
            <a:endParaRPr lang="en-P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81000"/>
            <a:ext cx="7843837" cy="4134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657600"/>
            <a:ext cx="4143375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B3F8D463-A3D1-1094-20F8-47CB7DC0DCF3}"/>
              </a:ext>
            </a:extLst>
          </p:cNvPr>
          <p:cNvSpPr/>
          <p:nvPr/>
        </p:nvSpPr>
        <p:spPr>
          <a:xfrm>
            <a:off x="7467600" y="3352800"/>
            <a:ext cx="304800" cy="457200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59817C-09F6-A748-9E0F-37F00EE96626}"/>
              </a:ext>
            </a:extLst>
          </p:cNvPr>
          <p:cNvSpPr txBox="1"/>
          <p:nvPr/>
        </p:nvSpPr>
        <p:spPr>
          <a:xfrm>
            <a:off x="1219200" y="4759968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FK</a:t>
            </a:r>
            <a:endParaRPr lang="en-P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38B00D-CA8E-514E-9EC3-DE368B9116C0}"/>
              </a:ext>
            </a:extLst>
          </p:cNvPr>
          <p:cNvSpPr txBox="1"/>
          <p:nvPr/>
        </p:nvSpPr>
        <p:spPr>
          <a:xfrm>
            <a:off x="1629890" y="4759968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FK</a:t>
            </a:r>
            <a:endParaRPr lang="en-P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8D8668-334C-F888-650A-92D3DFC79244}"/>
              </a:ext>
            </a:extLst>
          </p:cNvPr>
          <p:cNvSpPr txBox="1"/>
          <p:nvPr/>
        </p:nvSpPr>
        <p:spPr>
          <a:xfrm>
            <a:off x="2819400" y="5129300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FK</a:t>
            </a:r>
            <a:endParaRPr lang="en-P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E4C785-5C18-AA7E-17D5-94162B92ABD4}"/>
              </a:ext>
            </a:extLst>
          </p:cNvPr>
          <p:cNvSpPr txBox="1"/>
          <p:nvPr/>
        </p:nvSpPr>
        <p:spPr>
          <a:xfrm>
            <a:off x="3255490" y="5129300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FK</a:t>
            </a:r>
            <a:endParaRPr lang="en-P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432475-312F-B7CC-A5CC-D40E1B4ED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95400"/>
            <a:ext cx="6038850" cy="489585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96C3EBF3-E6C3-A2D5-1C83-90BB2FDA8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63602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F66B7A-50EE-AFF6-669B-986671823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5" y="1752600"/>
            <a:ext cx="6343650" cy="3638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6A6B83-FBB7-873B-F59D-354033A470C2}"/>
              </a:ext>
            </a:extLst>
          </p:cNvPr>
          <p:cNvSpPr txBox="1"/>
          <p:nvPr/>
        </p:nvSpPr>
        <p:spPr>
          <a:xfrm>
            <a:off x="6400800" y="1752600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FK</a:t>
            </a:r>
            <a:endParaRPr lang="en-P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2750B-0A5A-158F-38E1-8BF7A75576DA}"/>
              </a:ext>
            </a:extLst>
          </p:cNvPr>
          <p:cNvSpPr txBox="1"/>
          <p:nvPr/>
        </p:nvSpPr>
        <p:spPr>
          <a:xfrm>
            <a:off x="5181600" y="2819400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FK</a:t>
            </a:r>
            <a:endParaRPr lang="en-P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1873FB-504E-2758-EC47-BCD033B9656C}"/>
              </a:ext>
            </a:extLst>
          </p:cNvPr>
          <p:cNvSpPr txBox="1"/>
          <p:nvPr/>
        </p:nvSpPr>
        <p:spPr>
          <a:xfrm>
            <a:off x="5181600" y="3299937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FK</a:t>
            </a:r>
            <a:endParaRPr lang="en-P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E02640-1E97-3C86-F697-CB738D26C052}"/>
              </a:ext>
            </a:extLst>
          </p:cNvPr>
          <p:cNvSpPr txBox="1"/>
          <p:nvPr/>
        </p:nvSpPr>
        <p:spPr>
          <a:xfrm>
            <a:off x="4021780" y="3322082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FK</a:t>
            </a:r>
            <a:endParaRPr lang="en-PK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F84EFE-E79C-7C55-107A-CDDD14BE3D00}"/>
              </a:ext>
            </a:extLst>
          </p:cNvPr>
          <p:cNvSpPr txBox="1"/>
          <p:nvPr/>
        </p:nvSpPr>
        <p:spPr>
          <a:xfrm>
            <a:off x="4021780" y="4356616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FK</a:t>
            </a:r>
            <a:endParaRPr lang="en-PK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AD8971-0B7E-714F-7ECC-A947F41153A7}"/>
              </a:ext>
            </a:extLst>
          </p:cNvPr>
          <p:cNvSpPr txBox="1"/>
          <p:nvPr/>
        </p:nvSpPr>
        <p:spPr>
          <a:xfrm>
            <a:off x="5361545" y="4356616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FK</a:t>
            </a:r>
            <a:endParaRPr lang="en-PK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B19A993-5CC0-C8D0-8B7E-820DACEB5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095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0" y="1190625"/>
            <a:ext cx="25908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n-US" b="1" dirty="0">
                <a:solidFill>
                  <a:srgbClr val="FF9900"/>
                </a:solidFill>
                <a:latin typeface="Arial" charset="0"/>
              </a:rPr>
              <a:t>CUSTOMER entity type with simple attributes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3429000" y="228600"/>
            <a:ext cx="26597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dirty="0">
                <a:latin typeface="Arial" charset="0"/>
              </a:rPr>
              <a:t>Mapping a regular entity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914400" y="3962400"/>
            <a:ext cx="23990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b="1" dirty="0">
                <a:solidFill>
                  <a:srgbClr val="FF9900"/>
                </a:solidFill>
                <a:latin typeface="Arial" charset="0"/>
              </a:rPr>
              <a:t>CUSTOMER relation</a:t>
            </a:r>
          </a:p>
        </p:txBody>
      </p:sp>
      <p:pic>
        <p:nvPicPr>
          <p:cNvPr id="38921" name="Picture 9" descr="C:\MyData\MIS\Hoffer6e\Hoffer 6e figures\chapter 05\FIG5-8A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169988"/>
            <a:ext cx="6400800" cy="2411412"/>
          </a:xfrm>
          <a:prstGeom prst="rect">
            <a:avLst/>
          </a:prstGeom>
          <a:noFill/>
        </p:spPr>
      </p:pic>
      <p:pic>
        <p:nvPicPr>
          <p:cNvPr id="38922" name="Picture 10" descr="C:\MyData\MIS\Hoffer6e\Hoffer 6e figures\chapter 05\FIG5-8B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4495800"/>
            <a:ext cx="6858000" cy="11890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Mapping of Binary 1:1 Relationship Types</a:t>
            </a:r>
            <a:endParaRPr lang="en-US" sz="3600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en-US" sz="1800" dirty="0"/>
              <a:t>For each binary 1:1 relationship type R in the ER schema, identify the relations S and T that correspond to the entity types participating in R.</a:t>
            </a:r>
          </a:p>
          <a:p>
            <a:pPr>
              <a:lnSpc>
                <a:spcPct val="80000"/>
              </a:lnSpc>
            </a:pPr>
            <a:endParaRPr lang="en-US" sz="2000" b="1" dirty="0"/>
          </a:p>
          <a:p>
            <a:pPr>
              <a:lnSpc>
                <a:spcPct val="80000"/>
              </a:lnSpc>
            </a:pPr>
            <a:r>
              <a:rPr lang="en-US" sz="2000" dirty="0"/>
              <a:t>There are three possible approaches:</a:t>
            </a:r>
          </a:p>
          <a:p>
            <a:pPr marL="781050" lvl="1" indent="-323850">
              <a:lnSpc>
                <a:spcPct val="80000"/>
              </a:lnSpc>
              <a:buSzTx/>
              <a:buFont typeface="Wingdings" pitchFamily="2" charset="2"/>
              <a:buAutoNum type="arabicPeriod"/>
            </a:pPr>
            <a:r>
              <a:rPr lang="en-US" sz="1800" b="1" dirty="0"/>
              <a:t>Foreign Key approach:</a:t>
            </a:r>
            <a:r>
              <a:rPr lang="en-US" sz="1800" dirty="0"/>
              <a:t> Choose one of the relations-say S-and include a foreign key in S the primary key of T. It is better to choose an entity type with total participation in R in the role of S. </a:t>
            </a:r>
          </a:p>
          <a:p>
            <a:pPr marL="1219200" lvl="2" indent="-304800">
              <a:lnSpc>
                <a:spcPct val="80000"/>
              </a:lnSpc>
            </a:pPr>
            <a:r>
              <a:rPr lang="en-US" sz="1600" dirty="0"/>
              <a:t>Example: 1:1 relation MANAGES is mapped by choosing the participating entity type DEPARTMENT to serve in the role of S, because its participation in the MANAGES relationship type is total.</a:t>
            </a:r>
          </a:p>
          <a:p>
            <a:pPr marL="781050" lvl="1" indent="-323850">
              <a:lnSpc>
                <a:spcPct val="80000"/>
              </a:lnSpc>
              <a:buSzTx/>
              <a:buFont typeface="Wingdings" pitchFamily="2" charset="2"/>
              <a:buAutoNum type="arabicPeriod"/>
            </a:pPr>
            <a:r>
              <a:rPr lang="en-US" sz="1800" b="1" dirty="0"/>
              <a:t>Merged relation option:</a:t>
            </a:r>
            <a:r>
              <a:rPr lang="en-US" sz="1800" dirty="0"/>
              <a:t> An alternate mapping of a 1:1 relationship type is possible by merging the two entity types and the relationship into a single relation. This may be appropriate when both participations are total.</a:t>
            </a:r>
          </a:p>
          <a:p>
            <a:pPr marL="781050" lvl="1" indent="-323850">
              <a:lnSpc>
                <a:spcPct val="80000"/>
              </a:lnSpc>
              <a:buSzTx/>
              <a:buFont typeface="Wingdings" pitchFamily="2" charset="2"/>
              <a:buAutoNum type="arabicPeriod"/>
            </a:pPr>
            <a:r>
              <a:rPr lang="en-US" sz="1800" b="1" dirty="0"/>
              <a:t>Cross-reference</a:t>
            </a:r>
            <a:r>
              <a:rPr lang="en-US" sz="1800" dirty="0"/>
              <a:t> </a:t>
            </a:r>
            <a:r>
              <a:rPr lang="en-US" sz="1800" b="1" dirty="0"/>
              <a:t>or relationship relation option:</a:t>
            </a:r>
            <a:r>
              <a:rPr lang="en-US" sz="1800" dirty="0"/>
              <a:t> The third alternative is to set up a third relation R for the purpose of cross-referencing the primary keys of the two relations S and T representing the entity types.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71488"/>
            <a:ext cx="7924800" cy="1439862"/>
          </a:xfrm>
        </p:spPr>
        <p:txBody>
          <a:bodyPr anchor="t"/>
          <a:lstStyle/>
          <a:p>
            <a:pPr eaLnBrk="1" hangingPunct="1"/>
            <a:br>
              <a:rPr lang="en-US" altLang="en-US" sz="2800" b="1" dirty="0"/>
            </a:br>
            <a:r>
              <a:rPr lang="en-US" altLang="en-US" sz="2800" b="1" dirty="0"/>
              <a:t>TERNARY RELATIONSHIP: SUPPLY</a:t>
            </a:r>
            <a:br>
              <a:rPr lang="en-US" altLang="en-US" sz="2800" b="1" dirty="0"/>
            </a:br>
            <a:endParaRPr lang="en-US" altLang="en-US" sz="2800" b="1" dirty="0"/>
          </a:p>
        </p:txBody>
      </p:sp>
      <p:pic>
        <p:nvPicPr>
          <p:cNvPr id="3072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l="3922"/>
          <a:stretch>
            <a:fillRect/>
          </a:stretch>
        </p:blipFill>
        <p:spPr>
          <a:xfrm>
            <a:off x="990600" y="2292351"/>
            <a:ext cx="7467600" cy="2654300"/>
          </a:xfrm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44488"/>
            <a:ext cx="8382000" cy="1027112"/>
          </a:xfrm>
        </p:spPr>
        <p:txBody>
          <a:bodyPr anchor="t"/>
          <a:lstStyle/>
          <a:p>
            <a:pPr eaLnBrk="1" hangingPunct="1"/>
            <a:br>
              <a:rPr lang="en-US" altLang="en-US" sz="1800" b="1" dirty="0"/>
            </a:br>
            <a:r>
              <a:rPr lang="en-US" altLang="en-US" sz="2800" b="1" dirty="0"/>
              <a:t>Mapping the </a:t>
            </a:r>
            <a:r>
              <a:rPr lang="en-US" altLang="en-US" sz="2800" b="1" i="1" dirty="0"/>
              <a:t>Ternary</a:t>
            </a:r>
            <a:r>
              <a:rPr lang="en-US" altLang="en-US" sz="2800" b="1" dirty="0"/>
              <a:t> relationship type SUPPLY </a:t>
            </a:r>
          </a:p>
        </p:txBody>
      </p:sp>
      <p:pic>
        <p:nvPicPr>
          <p:cNvPr id="32772" name="Picture 2" descr="fig09_04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828800" y="1447800"/>
            <a:ext cx="5257800" cy="4506913"/>
          </a:xfrm>
          <a:noFill/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76EE8-9941-1183-C53D-E4E9294BF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TERNARY RELATIONSHIP: PRESCRIBES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47D7AD-39E7-AEF6-1A19-A9139FD0B7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1768" y="2014537"/>
            <a:ext cx="6180463" cy="2828925"/>
          </a:xfrm>
        </p:spPr>
      </p:pic>
    </p:spTree>
    <p:extLst>
      <p:ext uri="{BB962C8B-B14F-4D97-AF65-F5344CB8AC3E}">
        <p14:creationId xmlns:p14="http://schemas.microsoft.com/office/powerpoint/2010/main" val="3100540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6" name="Picture 2" descr="D:\McFadden Slides\slide files 6\06_09a.pc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762000"/>
            <a:ext cx="79248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533400" y="990600"/>
            <a:ext cx="25908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/>
            <a:r>
              <a:rPr lang="en-US" dirty="0">
                <a:solidFill>
                  <a:srgbClr val="FF3300"/>
                </a:solidFill>
                <a:latin typeface="Arial" charset="0"/>
              </a:rPr>
              <a:t>CUSTOMER entity type with composite attribute</a:t>
            </a: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2362200" y="0"/>
            <a:ext cx="32752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dirty="0">
                <a:latin typeface="Arial" charset="0"/>
              </a:rPr>
              <a:t>Mapping a composite attribute</a:t>
            </a:r>
          </a:p>
        </p:txBody>
      </p:sp>
      <p:pic>
        <p:nvPicPr>
          <p:cNvPr id="108549" name="Picture 5" descr="D:\McFadden Slides\slide files 6\06_09b.pc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4038600"/>
            <a:ext cx="7772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1752600" y="4114800"/>
            <a:ext cx="42970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dirty="0">
                <a:solidFill>
                  <a:srgbClr val="FF3300"/>
                </a:solidFill>
                <a:latin typeface="Arial" charset="0"/>
              </a:rPr>
              <a:t>CUSTOMER relation with address detail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103" name="Picture 1039" descr="C:\MyData\MIS\Hoffer6e\Hoffer 6e figures\chapter 05\FIG5-10A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533400"/>
            <a:ext cx="6324600" cy="2730500"/>
          </a:xfrm>
          <a:prstGeom prst="rect">
            <a:avLst/>
          </a:prstGeom>
          <a:noFill/>
        </p:spPr>
      </p:pic>
      <p:sp>
        <p:nvSpPr>
          <p:cNvPr id="89094" name="Text Box 1030"/>
          <p:cNvSpPr txBox="1">
            <a:spLocks noChangeArrowheads="1"/>
          </p:cNvSpPr>
          <p:nvPr/>
        </p:nvSpPr>
        <p:spPr bwMode="auto">
          <a:xfrm>
            <a:off x="2514600" y="0"/>
            <a:ext cx="33906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dirty="0">
                <a:latin typeface="Arial" charset="0"/>
              </a:rPr>
              <a:t>Mapping a </a:t>
            </a:r>
            <a:r>
              <a:rPr lang="en-US" dirty="0" err="1">
                <a:latin typeface="Arial" charset="0"/>
              </a:rPr>
              <a:t>multivalued</a:t>
            </a:r>
            <a:r>
              <a:rPr lang="en-US" dirty="0">
                <a:latin typeface="Arial" charset="0"/>
              </a:rPr>
              <a:t> attribute</a:t>
            </a:r>
          </a:p>
        </p:txBody>
      </p:sp>
      <p:sp>
        <p:nvSpPr>
          <p:cNvPr id="89098" name="Text Box 1034"/>
          <p:cNvSpPr txBox="1">
            <a:spLocks noChangeArrowheads="1"/>
          </p:cNvSpPr>
          <p:nvPr/>
        </p:nvSpPr>
        <p:spPr bwMode="auto">
          <a:xfrm>
            <a:off x="152400" y="5867400"/>
            <a:ext cx="88773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rgbClr val="FF9900"/>
                </a:solidFill>
              </a:rPr>
              <a:t>1 – to – many relationship between original entity and new relation</a:t>
            </a:r>
          </a:p>
        </p:txBody>
      </p:sp>
      <p:grpSp>
        <p:nvGrpSpPr>
          <p:cNvPr id="2" name="Group 1041"/>
          <p:cNvGrpSpPr>
            <a:grpSpLocks/>
          </p:cNvGrpSpPr>
          <p:nvPr/>
        </p:nvGrpSpPr>
        <p:grpSpPr bwMode="auto">
          <a:xfrm>
            <a:off x="152400" y="3200400"/>
            <a:ext cx="8866188" cy="2728913"/>
            <a:chOff x="96" y="2016"/>
            <a:chExt cx="5585" cy="1719"/>
          </a:xfrm>
        </p:grpSpPr>
        <p:pic>
          <p:nvPicPr>
            <p:cNvPr id="89104" name="Picture 1040" descr="C:\MyData\MIS\Hoffer6e\Hoffer 6e figures\chapter 05\FIG5-10B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64" y="2304"/>
              <a:ext cx="4128" cy="1431"/>
            </a:xfrm>
            <a:prstGeom prst="rect">
              <a:avLst/>
            </a:prstGeom>
            <a:noFill/>
          </p:spPr>
        </p:pic>
        <p:sp>
          <p:nvSpPr>
            <p:cNvPr id="89097" name="Text Box 1033"/>
            <p:cNvSpPr txBox="1">
              <a:spLocks noChangeArrowheads="1"/>
            </p:cNvSpPr>
            <p:nvPr/>
          </p:nvSpPr>
          <p:spPr bwMode="auto">
            <a:xfrm>
              <a:off x="96" y="2016"/>
              <a:ext cx="5585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b="1">
                  <a:solidFill>
                    <a:srgbClr val="FF9900"/>
                  </a:solidFill>
                </a:rPr>
                <a:t>Multivalued attribute becomes a separate relation with foreign key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9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D:\McFadden Slides\slide files 6\06_11a.pc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371600"/>
            <a:ext cx="8305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2286000" y="0"/>
            <a:ext cx="38266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dirty="0">
                <a:latin typeface="Arial" charset="0"/>
              </a:rPr>
              <a:t>Example of mapping a weak entity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2895600" y="609600"/>
            <a:ext cx="28735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dirty="0">
                <a:latin typeface="Arial" charset="0"/>
              </a:rPr>
              <a:t>Weak entity DEPENDENT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2438400" y="304800"/>
            <a:ext cx="38266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dirty="0">
                <a:latin typeface="Arial" charset="0"/>
              </a:rPr>
              <a:t>Relations resulting from weak entity</a:t>
            </a:r>
          </a:p>
        </p:txBody>
      </p:sp>
      <p:pic>
        <p:nvPicPr>
          <p:cNvPr id="46083" name="Picture 3" descr="D:\McFadden Slides\slide files 6\06_11b.pc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9144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4419600" y="3962400"/>
            <a:ext cx="16430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>
                <a:solidFill>
                  <a:srgbClr val="FF3300"/>
                </a:solidFill>
              </a:rPr>
              <a:t>Foreign key</a:t>
            </a:r>
            <a:endParaRPr lang="en-US" sz="2000" i="1">
              <a:solidFill>
                <a:srgbClr val="FF3300"/>
              </a:solidFill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838200" y="5334000"/>
            <a:ext cx="5181600" cy="701675"/>
            <a:chOff x="528" y="3360"/>
            <a:chExt cx="3264" cy="442"/>
          </a:xfrm>
        </p:grpSpPr>
        <p:sp>
          <p:nvSpPr>
            <p:cNvPr id="46087" name="Text Box 7"/>
            <p:cNvSpPr txBox="1">
              <a:spLocks noChangeArrowheads="1"/>
            </p:cNvSpPr>
            <p:nvPr/>
          </p:nvSpPr>
          <p:spPr bwMode="auto">
            <a:xfrm>
              <a:off x="528" y="3552"/>
              <a:ext cx="326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FF3300"/>
                  </a:solidFill>
                </a:rPr>
                <a:t>Composite primary key</a:t>
              </a:r>
            </a:p>
          </p:txBody>
        </p:sp>
        <p:sp>
          <p:nvSpPr>
            <p:cNvPr id="46088" name="AutoShape 8"/>
            <p:cNvSpPr>
              <a:spLocks/>
            </p:cNvSpPr>
            <p:nvPr/>
          </p:nvSpPr>
          <p:spPr bwMode="auto">
            <a:xfrm rot="5400000" flipV="1">
              <a:off x="1999" y="1925"/>
              <a:ext cx="144" cy="3013"/>
            </a:xfrm>
            <a:prstGeom prst="rightBrace">
              <a:avLst>
                <a:gd name="adj1" fmla="val 174363"/>
                <a:gd name="adj2" fmla="val 50000"/>
              </a:avLst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1981200" y="304800"/>
            <a:ext cx="41729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Arial" charset="0"/>
              </a:rPr>
              <a:t>Example of mapping a 1:M relationship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1676400" y="914400"/>
            <a:ext cx="46858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dirty="0">
                <a:latin typeface="Arial" charset="0"/>
              </a:rPr>
              <a:t>Relationship between customers and orders</a:t>
            </a:r>
          </a:p>
        </p:txBody>
      </p:sp>
      <p:pic>
        <p:nvPicPr>
          <p:cNvPr id="47108" name="Picture 4" descr="D:\McFadden Slides\slide files 6\06_12a.pc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9050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2895600" y="304800"/>
            <a:ext cx="26981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dirty="0">
                <a:latin typeface="Arial" charset="0"/>
              </a:rPr>
              <a:t>Mapping the relationship</a:t>
            </a:r>
          </a:p>
        </p:txBody>
      </p:sp>
      <p:pic>
        <p:nvPicPr>
          <p:cNvPr id="48131" name="Picture 3" descr="D:\McFadden Slides\slide files 6\06_12b.pc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14400"/>
            <a:ext cx="9144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8133" name="Line 5"/>
          <p:cNvSpPr>
            <a:spLocks noChangeShapeType="1"/>
          </p:cNvSpPr>
          <p:nvPr/>
        </p:nvSpPr>
        <p:spPr bwMode="auto">
          <a:xfrm>
            <a:off x="4953000" y="5486400"/>
            <a:ext cx="1676400" cy="0"/>
          </a:xfrm>
          <a:prstGeom prst="line">
            <a:avLst/>
          </a:prstGeom>
          <a:noFill/>
          <a:ln w="38100">
            <a:solidFill>
              <a:schemeClr val="bg2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7086600" y="5181600"/>
            <a:ext cx="16430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>
                <a:solidFill>
                  <a:srgbClr val="FF3300"/>
                </a:solidFill>
              </a:rPr>
              <a:t>Foreign key</a:t>
            </a:r>
            <a:endParaRPr lang="en-US" sz="2000" i="1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5" name="Picture 1033" descr="C:\MyData\MIS\Hoffer6e\Hoffer 6e figures\chapter 05\FIG5-13A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447800"/>
            <a:ext cx="8686800" cy="3678238"/>
          </a:xfrm>
          <a:prstGeom prst="rect">
            <a:avLst/>
          </a:prstGeom>
          <a:noFill/>
        </p:spPr>
      </p:pic>
      <p:sp>
        <p:nvSpPr>
          <p:cNvPr id="50178" name="Text Box 1026"/>
          <p:cNvSpPr txBox="1">
            <a:spLocks noChangeArrowheads="1"/>
          </p:cNvSpPr>
          <p:nvPr/>
        </p:nvSpPr>
        <p:spPr bwMode="auto">
          <a:xfrm>
            <a:off x="2057400" y="228600"/>
            <a:ext cx="43396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Arial" charset="0"/>
              </a:rPr>
              <a:t>Example of mapping an M:N relationship</a:t>
            </a:r>
          </a:p>
        </p:txBody>
      </p:sp>
      <p:sp>
        <p:nvSpPr>
          <p:cNvPr id="50179" name="Text Box 1027"/>
          <p:cNvSpPr txBox="1">
            <a:spLocks noChangeArrowheads="1"/>
          </p:cNvSpPr>
          <p:nvPr/>
        </p:nvSpPr>
        <p:spPr bwMode="auto">
          <a:xfrm>
            <a:off x="3276600" y="685800"/>
            <a:ext cx="20441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dirty="0">
                <a:latin typeface="Arial" charset="0"/>
              </a:rPr>
              <a:t>ER diagram (M:N)</a:t>
            </a:r>
          </a:p>
        </p:txBody>
      </p:sp>
      <p:grpSp>
        <p:nvGrpSpPr>
          <p:cNvPr id="2" name="Group 1032"/>
          <p:cNvGrpSpPr>
            <a:grpSpLocks/>
          </p:cNvGrpSpPr>
          <p:nvPr/>
        </p:nvGrpSpPr>
        <p:grpSpPr bwMode="auto">
          <a:xfrm>
            <a:off x="504825" y="4876800"/>
            <a:ext cx="8102600" cy="990600"/>
            <a:chOff x="336" y="3312"/>
            <a:chExt cx="5104" cy="624"/>
          </a:xfrm>
        </p:grpSpPr>
        <p:sp>
          <p:nvSpPr>
            <p:cNvPr id="50182" name="Text Box 1030"/>
            <p:cNvSpPr txBox="1">
              <a:spLocks noChangeArrowheads="1"/>
            </p:cNvSpPr>
            <p:nvPr/>
          </p:nvSpPr>
          <p:spPr bwMode="auto">
            <a:xfrm>
              <a:off x="336" y="3648"/>
              <a:ext cx="5104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The </a:t>
              </a:r>
              <a:r>
                <a:rPr lang="en-US" i="1">
                  <a:solidFill>
                    <a:schemeClr val="tx2"/>
                  </a:solidFill>
                </a:rPr>
                <a:t>Supplies</a:t>
              </a:r>
              <a:r>
                <a:rPr lang="en-US">
                  <a:solidFill>
                    <a:schemeClr val="tx2"/>
                  </a:solidFill>
                </a:rPr>
                <a:t> relationship will need to become a separate relation</a:t>
              </a:r>
            </a:p>
          </p:txBody>
        </p:sp>
        <p:sp>
          <p:nvSpPr>
            <p:cNvPr id="50183" name="Line 1031"/>
            <p:cNvSpPr>
              <a:spLocks noChangeShapeType="1"/>
            </p:cNvSpPr>
            <p:nvPr/>
          </p:nvSpPr>
          <p:spPr bwMode="auto">
            <a:xfrm flipV="1">
              <a:off x="2880" y="3312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1993</TotalTime>
  <Words>375</Words>
  <Application>Microsoft Office PowerPoint</Application>
  <PresentationFormat>On-screen Show (4:3)</PresentationFormat>
  <Paragraphs>70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</vt:lpstr>
      <vt:lpstr>Office Theme</vt:lpstr>
      <vt:lpstr>Transforming ERD into Relations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Quiz</vt:lpstr>
      <vt:lpstr>Solution</vt:lpstr>
      <vt:lpstr>Mapping of Binary 1:1 Relationship Types</vt:lpstr>
      <vt:lpstr> TERNARY RELATIONSHIP: SUPPLY </vt:lpstr>
      <vt:lpstr> Mapping the Ternary relationship type SUPPLY </vt:lpstr>
      <vt:lpstr>TERNARY RELATIONSHIP: PRESCRIBES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Transforming ERD into Relations</dc:title>
  <dc:creator>*</dc:creator>
  <cp:lastModifiedBy>Shoaib M Khan</cp:lastModifiedBy>
  <cp:revision>32</cp:revision>
  <dcterms:created xsi:type="dcterms:W3CDTF">2009-03-19T08:35:07Z</dcterms:created>
  <dcterms:modified xsi:type="dcterms:W3CDTF">2025-03-10T10:52:21Z</dcterms:modified>
</cp:coreProperties>
</file>