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31" autoAdjust="0"/>
    <p:restoredTop sz="94660"/>
  </p:normalViewPr>
  <p:slideViewPr>
    <p:cSldViewPr snapToGrid="0">
      <p:cViewPr>
        <p:scale>
          <a:sx n="66" d="100"/>
          <a:sy n="66" d="100"/>
        </p:scale>
        <p:origin x="-4858" y="-3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2EC2B-927A-4613-A735-A8E042EC7BDF}" type="datetimeFigureOut">
              <a:rPr lang="en-IN" smtClean="0"/>
              <a:t>11-07-2022</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1D8DD-836B-417C-92DA-7F7BA99DE210}" type="slidenum">
              <a:rPr lang="en-IN" smtClean="0"/>
              <a:t>‹#›</a:t>
            </a:fld>
            <a:endParaRPr lang="en-IN"/>
          </a:p>
        </p:txBody>
      </p:sp>
    </p:spTree>
    <p:extLst>
      <p:ext uri="{BB962C8B-B14F-4D97-AF65-F5344CB8AC3E}">
        <p14:creationId xmlns:p14="http://schemas.microsoft.com/office/powerpoint/2010/main" val="79367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21D8DD-836B-417C-92DA-7F7BA99DE210}" type="slidenum">
              <a:rPr lang="en-IN" smtClean="0"/>
              <a:t>1</a:t>
            </a:fld>
            <a:endParaRPr lang="en-IN"/>
          </a:p>
        </p:txBody>
      </p:sp>
    </p:spTree>
    <p:extLst>
      <p:ext uri="{BB962C8B-B14F-4D97-AF65-F5344CB8AC3E}">
        <p14:creationId xmlns:p14="http://schemas.microsoft.com/office/powerpoint/2010/main" val="3972984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75705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340009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88567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6B21-585E-4885-B7DB-78C2044CAA4F}"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210939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46B21-585E-4885-B7DB-78C2044CAA4F}"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82560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46B21-585E-4885-B7DB-78C2044CAA4F}"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805831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46B21-585E-4885-B7DB-78C2044CAA4F}"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68237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46B21-585E-4885-B7DB-78C2044CAA4F}"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06738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46B21-585E-4885-B7DB-78C2044CAA4F}"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317524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3F46B21-585E-4885-B7DB-78C2044CAA4F}"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16633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93F46B21-585E-4885-B7DB-78C2044CAA4F}"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5362A-7DEE-4D50-A263-84F081D2997E}" type="slidenum">
              <a:rPr lang="en-IN" smtClean="0"/>
              <a:t>‹#›</a:t>
            </a:fld>
            <a:endParaRPr lang="en-IN"/>
          </a:p>
        </p:txBody>
      </p:sp>
    </p:spTree>
    <p:extLst>
      <p:ext uri="{BB962C8B-B14F-4D97-AF65-F5344CB8AC3E}">
        <p14:creationId xmlns:p14="http://schemas.microsoft.com/office/powerpoint/2010/main" val="135178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93F46B21-585E-4885-B7DB-78C2044CAA4F}" type="datetimeFigureOut">
              <a:rPr lang="en-IN" smtClean="0"/>
              <a:t>11-07-2022</a:t>
            </a:fld>
            <a:endParaRPr lang="en-IN"/>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6315362A-7DEE-4D50-A263-84F081D2997E}" type="slidenum">
              <a:rPr lang="en-IN" smtClean="0"/>
              <a:t>‹#›</a:t>
            </a:fld>
            <a:endParaRPr lang="en-IN"/>
          </a:p>
        </p:txBody>
      </p:sp>
    </p:spTree>
    <p:extLst>
      <p:ext uri="{BB962C8B-B14F-4D97-AF65-F5344CB8AC3E}">
        <p14:creationId xmlns:p14="http://schemas.microsoft.com/office/powerpoint/2010/main" val="1760352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0FEC-6493-A33B-87E0-5C4F4AF83A4B}"/>
              </a:ext>
            </a:extLst>
          </p:cNvPr>
          <p:cNvSpPr>
            <a:spLocks noGrp="1"/>
          </p:cNvSpPr>
          <p:nvPr>
            <p:ph type="ctrTitle"/>
          </p:nvPr>
        </p:nvSpPr>
        <p:spPr>
          <a:xfrm>
            <a:off x="7700548" y="2008597"/>
            <a:ext cx="17517291" cy="941915"/>
          </a:xfrm>
        </p:spPr>
        <p:txBody>
          <a:bodyPr>
            <a:normAutofit fontScale="90000"/>
          </a:bodyPr>
          <a:lstStyle/>
          <a:p>
            <a:r>
              <a:rPr lang="en-IN" sz="3600" dirty="0">
                <a:latin typeface="Arial" panose="020B0604020202020204" pitchFamily="34" charset="0"/>
                <a:cs typeface="Arial" panose="020B0604020202020204" pitchFamily="34" charset="0"/>
              </a:rPr>
              <a:t>Abdul Rehman, Department of Computer Science Engineering, Sant Longowal Institute of Engineering and Technology, Punjab, India</a:t>
            </a:r>
          </a:p>
        </p:txBody>
      </p:sp>
      <p:sp>
        <p:nvSpPr>
          <p:cNvPr id="3" name="Subtitle 2">
            <a:extLst>
              <a:ext uri="{FF2B5EF4-FFF2-40B4-BE49-F238E27FC236}">
                <a16:creationId xmlns:a16="http://schemas.microsoft.com/office/drawing/2014/main" id="{1B3E5993-2E0D-70C3-4485-AECE2EB60099}"/>
              </a:ext>
            </a:extLst>
          </p:cNvPr>
          <p:cNvSpPr>
            <a:spLocks noGrp="1"/>
          </p:cNvSpPr>
          <p:nvPr>
            <p:ph type="subTitle" idx="1"/>
          </p:nvPr>
        </p:nvSpPr>
        <p:spPr>
          <a:xfrm>
            <a:off x="5884985" y="1121158"/>
            <a:ext cx="21383721" cy="451373"/>
          </a:xfrm>
        </p:spPr>
        <p:txBody>
          <a:bodyPr>
            <a:noAutofit/>
          </a:bodyPr>
          <a:lstStyle/>
          <a:p>
            <a:pPr marL="254000" marR="203200" algn="ctr" rtl="0">
              <a:spcBef>
                <a:spcPts val="1100"/>
              </a:spcBef>
              <a:spcAft>
                <a:spcPts val="0"/>
              </a:spcAft>
            </a:pPr>
            <a:r>
              <a:rPr lang="en-US" sz="3600" b="1" i="0" u="none" strike="noStrike" dirty="0">
                <a:solidFill>
                  <a:srgbClr val="000000"/>
                </a:solidFill>
                <a:effectLst/>
                <a:latin typeface="Arial" panose="020B0604020202020204" pitchFamily="34" charset="0"/>
              </a:rPr>
              <a:t>Identification of flood extents </a:t>
            </a:r>
            <a:r>
              <a:rPr lang="en-US" sz="3600" b="1" dirty="0">
                <a:solidFill>
                  <a:srgbClr val="000000"/>
                </a:solidFill>
                <a:latin typeface="Arial" panose="020B0604020202020204" pitchFamily="34" charset="0"/>
              </a:rPr>
              <a:t>using</a:t>
            </a:r>
            <a:r>
              <a:rPr lang="en-US" sz="3600" b="1" i="0" u="none" strike="noStrike" dirty="0">
                <a:solidFill>
                  <a:srgbClr val="000000"/>
                </a:solidFill>
                <a:effectLst/>
                <a:latin typeface="Arial" panose="020B0604020202020204" pitchFamily="34" charset="0"/>
              </a:rPr>
              <a:t> Synthetic Aperture</a:t>
            </a:r>
            <a:r>
              <a:rPr lang="en-US" sz="3600" b="1" dirty="0">
                <a:solidFill>
                  <a:srgbClr val="000000"/>
                </a:solidFill>
                <a:latin typeface="Arial" panose="020B0604020202020204" pitchFamily="34" charset="0"/>
              </a:rPr>
              <a:t> Radar</a:t>
            </a:r>
            <a:r>
              <a:rPr lang="en-US" sz="3600" b="1" i="0" u="none" strike="noStrike" dirty="0">
                <a:solidFill>
                  <a:srgbClr val="000000"/>
                </a:solidFill>
                <a:effectLst/>
                <a:latin typeface="Arial" panose="020B0604020202020204" pitchFamily="34" charset="0"/>
              </a:rPr>
              <a:t> images</a:t>
            </a:r>
            <a:endParaRPr lang="en-US" sz="3600" b="1" dirty="0">
              <a:effectLst/>
            </a:endParaRPr>
          </a:p>
        </p:txBody>
      </p:sp>
      <p:sp>
        <p:nvSpPr>
          <p:cNvPr id="4" name="Title 1">
            <a:extLst>
              <a:ext uri="{FF2B5EF4-FFF2-40B4-BE49-F238E27FC236}">
                <a16:creationId xmlns:a16="http://schemas.microsoft.com/office/drawing/2014/main" id="{9DF7E21A-31FC-814F-A01E-9D1024BA6697}"/>
              </a:ext>
            </a:extLst>
          </p:cNvPr>
          <p:cNvSpPr txBox="1">
            <a:spLocks/>
          </p:cNvSpPr>
          <p:nvPr/>
        </p:nvSpPr>
        <p:spPr>
          <a:xfrm>
            <a:off x="7700548" y="2920011"/>
            <a:ext cx="17517291" cy="987837"/>
          </a:xfrm>
          <a:prstGeom prst="rect">
            <a:avLst/>
          </a:prstGeom>
        </p:spPr>
        <p:txBody>
          <a:bodyPr vert="horz" lIns="91440" tIns="45720" rIns="91440" bIns="45720" rtlCol="0" anchor="b">
            <a:norm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IN" sz="3200" dirty="0">
                <a:latin typeface="Arial" panose="020B0604020202020204" pitchFamily="34" charset="0"/>
                <a:cs typeface="Arial" panose="020B0604020202020204" pitchFamily="34" charset="0"/>
              </a:rPr>
              <a:t>Under the supervision of Alok Bhardwaj, Mehta family School of Data Science and Artificial Intelligence, IIT Roorkee</a:t>
            </a:r>
          </a:p>
        </p:txBody>
      </p:sp>
      <p:sp>
        <p:nvSpPr>
          <p:cNvPr id="5" name="TextBox 4">
            <a:extLst>
              <a:ext uri="{FF2B5EF4-FFF2-40B4-BE49-F238E27FC236}">
                <a16:creationId xmlns:a16="http://schemas.microsoft.com/office/drawing/2014/main" id="{269A0578-9B3A-0014-1366-663F5396A0A4}"/>
              </a:ext>
            </a:extLst>
          </p:cNvPr>
          <p:cNvSpPr txBox="1"/>
          <p:nvPr/>
        </p:nvSpPr>
        <p:spPr>
          <a:xfrm>
            <a:off x="16046998" y="-177926"/>
            <a:ext cx="2710544" cy="1446550"/>
          </a:xfrm>
          <a:prstGeom prst="rect">
            <a:avLst/>
          </a:prstGeom>
          <a:noFill/>
        </p:spPr>
        <p:txBody>
          <a:bodyPr wrap="square" rtlCol="0">
            <a:spAutoFit/>
          </a:bodyPr>
          <a:lstStyle/>
          <a:p>
            <a:endParaRPr lang="en-IN" sz="4400" dirty="0"/>
          </a:p>
          <a:p>
            <a:r>
              <a:rPr lang="en-IN" sz="4400" dirty="0"/>
              <a:t>B8</a:t>
            </a:r>
          </a:p>
        </p:txBody>
      </p:sp>
      <p:pic>
        <p:nvPicPr>
          <p:cNvPr id="7" name="Picture 6">
            <a:extLst>
              <a:ext uri="{FF2B5EF4-FFF2-40B4-BE49-F238E27FC236}">
                <a16:creationId xmlns:a16="http://schemas.microsoft.com/office/drawing/2014/main" id="{DED9D721-57AE-E072-8E5B-44CAFC9CD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65" y="327358"/>
            <a:ext cx="4503164" cy="3536822"/>
          </a:xfrm>
          <a:prstGeom prst="rect">
            <a:avLst/>
          </a:prstGeom>
        </p:spPr>
      </p:pic>
      <p:pic>
        <p:nvPicPr>
          <p:cNvPr id="1026" name="Picture 2" descr="Image result for iitr logo">
            <a:extLst>
              <a:ext uri="{FF2B5EF4-FFF2-40B4-BE49-F238E27FC236}">
                <a16:creationId xmlns:a16="http://schemas.microsoft.com/office/drawing/2014/main" id="{C7F17137-8BC3-13E4-E577-EBDDC451E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6400" y="275248"/>
            <a:ext cx="3980035" cy="401112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E98A892-7C8B-BC89-0E4B-FE1EE684D117}"/>
              </a:ext>
            </a:extLst>
          </p:cNvPr>
          <p:cNvSpPr/>
          <p:nvPr/>
        </p:nvSpPr>
        <p:spPr>
          <a:xfrm>
            <a:off x="591965" y="4270381"/>
            <a:ext cx="31734470" cy="383574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1" name="Title 1">
            <a:extLst>
              <a:ext uri="{FF2B5EF4-FFF2-40B4-BE49-F238E27FC236}">
                <a16:creationId xmlns:a16="http://schemas.microsoft.com/office/drawing/2014/main" id="{616F2588-41F7-ACFB-1E27-027C138E7348}"/>
              </a:ext>
            </a:extLst>
          </p:cNvPr>
          <p:cNvSpPr txBox="1">
            <a:spLocks/>
          </p:cNvSpPr>
          <p:nvPr/>
        </p:nvSpPr>
        <p:spPr>
          <a:xfrm>
            <a:off x="6884125" y="43001949"/>
            <a:ext cx="17517291" cy="587830"/>
          </a:xfrm>
          <a:prstGeom prst="rect">
            <a:avLst/>
          </a:prstGeom>
        </p:spPr>
        <p:txBody>
          <a:bodyPr vert="horz" lIns="91440" tIns="45720" rIns="91440" bIns="45720" rtlCol="0" anchor="b">
            <a:no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IN" sz="4800" dirty="0">
                <a:solidFill>
                  <a:srgbClr val="0000CC"/>
                </a:solidFill>
                <a:latin typeface="Arial" panose="020B0604020202020204" pitchFamily="34" charset="0"/>
                <a:cs typeface="Arial" panose="020B0604020202020204" pitchFamily="34" charset="0"/>
              </a:rPr>
              <a:t>SPARK 2022:Summer Internship Program, IIT Roorkee</a:t>
            </a:r>
          </a:p>
        </p:txBody>
      </p:sp>
      <p:sp>
        <p:nvSpPr>
          <p:cNvPr id="19" name="Rectangle: Rounded Corners 18">
            <a:extLst>
              <a:ext uri="{FF2B5EF4-FFF2-40B4-BE49-F238E27FC236}">
                <a16:creationId xmlns:a16="http://schemas.microsoft.com/office/drawing/2014/main" id="{14A7E737-4B90-F81F-1F83-F004F46DF417}"/>
              </a:ext>
            </a:extLst>
          </p:cNvPr>
          <p:cNvSpPr/>
          <p:nvPr/>
        </p:nvSpPr>
        <p:spPr>
          <a:xfrm>
            <a:off x="4012984" y="4743354"/>
            <a:ext cx="9235439" cy="1615440"/>
          </a:xfrm>
          <a:prstGeom prst="roundRect">
            <a:avLst>
              <a:gd name="adj" fmla="val 50000"/>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Introduction and Motivation </a:t>
            </a:r>
          </a:p>
        </p:txBody>
      </p:sp>
      <p:sp>
        <p:nvSpPr>
          <p:cNvPr id="27" name="Rectangle: Rounded Corners 26">
            <a:extLst>
              <a:ext uri="{FF2B5EF4-FFF2-40B4-BE49-F238E27FC236}">
                <a16:creationId xmlns:a16="http://schemas.microsoft.com/office/drawing/2014/main" id="{9313AD23-50BF-6089-B257-5F8A8558F5E0}"/>
              </a:ext>
            </a:extLst>
          </p:cNvPr>
          <p:cNvSpPr/>
          <p:nvPr/>
        </p:nvSpPr>
        <p:spPr>
          <a:xfrm>
            <a:off x="20640439" y="13937126"/>
            <a:ext cx="6304419" cy="1615440"/>
          </a:xfrm>
          <a:prstGeom prst="roundRect">
            <a:avLst>
              <a:gd name="adj" fmla="val 50000"/>
            </a:avLst>
          </a:prstGeom>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Result</a:t>
            </a:r>
          </a:p>
        </p:txBody>
      </p:sp>
      <p:sp>
        <p:nvSpPr>
          <p:cNvPr id="29" name="Rectangle: Rounded Corners 28">
            <a:extLst>
              <a:ext uri="{FF2B5EF4-FFF2-40B4-BE49-F238E27FC236}">
                <a16:creationId xmlns:a16="http://schemas.microsoft.com/office/drawing/2014/main" id="{8C18A2F0-1E40-B97E-CE06-575891DBB46A}"/>
              </a:ext>
            </a:extLst>
          </p:cNvPr>
          <p:cNvSpPr/>
          <p:nvPr/>
        </p:nvSpPr>
        <p:spPr>
          <a:xfrm>
            <a:off x="1460646" y="6963540"/>
            <a:ext cx="14637473" cy="596111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endParaRPr lang="en-US" sz="3200" dirty="0">
              <a:solidFill>
                <a:schemeClr val="tx1"/>
              </a:solidFill>
            </a:endParaRPr>
          </a:p>
          <a:p>
            <a:pPr marL="571500" indent="-571500">
              <a:buFont typeface="Arial" panose="020B0604020202020204" pitchFamily="34" charset="0"/>
              <a:buChar char="•"/>
            </a:pPr>
            <a:r>
              <a:rPr lang="en-US" sz="3200" dirty="0" err="1">
                <a:solidFill>
                  <a:schemeClr val="tx1"/>
                </a:solidFill>
              </a:rPr>
              <a:t>Syntha</a:t>
            </a:r>
            <a:endParaRPr lang="en-US" sz="3200" dirty="0">
              <a:solidFill>
                <a:schemeClr val="tx1"/>
              </a:solidFill>
            </a:endParaRPr>
          </a:p>
          <a:p>
            <a:pPr marL="571500" indent="-571500">
              <a:buFont typeface="Arial" panose="020B0604020202020204" pitchFamily="34" charset="0"/>
              <a:buChar char="•"/>
            </a:pPr>
            <a:r>
              <a:rPr lang="en-US" sz="3200" dirty="0">
                <a:solidFill>
                  <a:schemeClr val="tx1"/>
                </a:solidFill>
              </a:rPr>
              <a:t>Flood extent maps based on synthetic aperture radar (SAR) have increasingly been used in recent emergency response operations.</a:t>
            </a:r>
          </a:p>
          <a:p>
            <a:pPr marL="571500" indent="-571500">
              <a:buFont typeface="Arial" panose="020B0604020202020204" pitchFamily="34" charset="0"/>
              <a:buChar char="•"/>
            </a:pPr>
            <a:r>
              <a:rPr lang="en-US" sz="3200" dirty="0">
                <a:solidFill>
                  <a:schemeClr val="tx1"/>
                </a:solidFill>
              </a:rPr>
              <a:t>In the Sentinel Asia consortium, where </a:t>
            </a:r>
            <a:r>
              <a:rPr lang="en-IN" sz="3200" dirty="0">
                <a:solidFill>
                  <a:schemeClr val="tx1"/>
                </a:solidFill>
              </a:rPr>
              <a:t>researchers worked on </a:t>
            </a:r>
            <a:r>
              <a:rPr lang="en-US" sz="3200" dirty="0">
                <a:solidFill>
                  <a:schemeClr val="tx1"/>
                </a:solidFill>
              </a:rPr>
              <a:t>emergency observation requests in the Asia-Pacific region, the responses to 20 of 23 activated flood-related events in the year 2017 used ALOS-2 SAR flood-mapping results</a:t>
            </a:r>
            <a:r>
              <a:rPr lang="en-IN" sz="3200" dirty="0">
                <a:solidFill>
                  <a:schemeClr val="tx1"/>
                </a:solidFill>
              </a:rPr>
              <a:t> [1]</a:t>
            </a:r>
            <a:r>
              <a:rPr lang="en-US" sz="3200" dirty="0">
                <a:solidFill>
                  <a:schemeClr val="tx1"/>
                </a:solidFill>
              </a:rPr>
              <a:t>.</a:t>
            </a:r>
          </a:p>
          <a:p>
            <a:pPr marL="571500" indent="-571500">
              <a:buFont typeface="Arial" panose="020B0604020202020204" pitchFamily="34" charset="0"/>
              <a:buChar char="•"/>
            </a:pPr>
            <a:r>
              <a:rPr lang="en-IN" sz="3200" dirty="0">
                <a:solidFill>
                  <a:schemeClr val="tx1"/>
                </a:solidFill>
              </a:rPr>
              <a:t>These statistics</a:t>
            </a:r>
            <a:r>
              <a:rPr lang="en-US" sz="3200" dirty="0">
                <a:solidFill>
                  <a:schemeClr val="tx1"/>
                </a:solidFill>
              </a:rPr>
              <a:t> demonstrate the need for radar’s all-weather, day-and-night sensing capability, where in most cases cloud cover and rains persist for the duration of a flood.</a:t>
            </a:r>
          </a:p>
          <a:p>
            <a:pPr marL="457200" indent="-457200">
              <a:buFont typeface="Arial" panose="020B0604020202020204" pitchFamily="34" charset="0"/>
              <a:buChar char="•"/>
            </a:pPr>
            <a:endParaRPr lang="en-US" sz="3200" dirty="0">
              <a:solidFill>
                <a:schemeClr val="tx1"/>
              </a:solidFill>
            </a:endParaRPr>
          </a:p>
        </p:txBody>
      </p:sp>
      <p:sp>
        <p:nvSpPr>
          <p:cNvPr id="31" name="Rectangle: Rounded Corners 30">
            <a:extLst>
              <a:ext uri="{FF2B5EF4-FFF2-40B4-BE49-F238E27FC236}">
                <a16:creationId xmlns:a16="http://schemas.microsoft.com/office/drawing/2014/main" id="{1FCA1B1D-7B81-50CB-36CD-7D01F46333E4}"/>
              </a:ext>
            </a:extLst>
          </p:cNvPr>
          <p:cNvSpPr/>
          <p:nvPr/>
        </p:nvSpPr>
        <p:spPr>
          <a:xfrm>
            <a:off x="4026050" y="20352966"/>
            <a:ext cx="9378651" cy="1615440"/>
          </a:xfrm>
          <a:prstGeom prst="roundRect">
            <a:avLst>
              <a:gd name="adj" fmla="val 50000"/>
            </a:avLst>
          </a:prstGeom>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Study Area and Data</a:t>
            </a:r>
          </a:p>
        </p:txBody>
      </p:sp>
      <p:pic>
        <p:nvPicPr>
          <p:cNvPr id="34" name="Picture 33">
            <a:extLst>
              <a:ext uri="{FF2B5EF4-FFF2-40B4-BE49-F238E27FC236}">
                <a16:creationId xmlns:a16="http://schemas.microsoft.com/office/drawing/2014/main" id="{9DD8A0C7-C647-8F0C-E5CE-0A8C36327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4507" y="29068199"/>
            <a:ext cx="13983654" cy="8644684"/>
          </a:xfrm>
          <a:prstGeom prst="rect">
            <a:avLst/>
          </a:prstGeom>
        </p:spPr>
      </p:pic>
      <p:sp>
        <p:nvSpPr>
          <p:cNvPr id="36" name="Rectangle: Rounded Corners 35">
            <a:extLst>
              <a:ext uri="{FF2B5EF4-FFF2-40B4-BE49-F238E27FC236}">
                <a16:creationId xmlns:a16="http://schemas.microsoft.com/office/drawing/2014/main" id="{F06F9A0A-488C-F4B6-4641-F3574F3AC0B7}"/>
              </a:ext>
            </a:extLst>
          </p:cNvPr>
          <p:cNvSpPr/>
          <p:nvPr/>
        </p:nvSpPr>
        <p:spPr>
          <a:xfrm>
            <a:off x="1443444" y="22404472"/>
            <a:ext cx="14465144" cy="6491999"/>
          </a:xfrm>
          <a:prstGeom prst="roundRect">
            <a:avLst>
              <a:gd name="adj" fmla="val 2023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endParaRPr>
          </a:p>
          <a:p>
            <a:pPr marL="571500" indent="-571500">
              <a:buFont typeface="Arial" panose="020B0604020202020204" pitchFamily="34" charset="0"/>
              <a:buChar char="•"/>
            </a:pPr>
            <a:r>
              <a:rPr lang="en-US" sz="3200" dirty="0">
                <a:solidFill>
                  <a:schemeClr val="tx1"/>
                </a:solidFill>
              </a:rPr>
              <a:t>On 8 October 2016, Hurricane Matthew made landfall on the southeast coast of South Carolina and slowly moved northwards into North Carolina.</a:t>
            </a:r>
          </a:p>
          <a:p>
            <a:pPr marL="571500" indent="-571500">
              <a:buFont typeface="Arial" panose="020B0604020202020204" pitchFamily="34" charset="0"/>
              <a:buChar char="•"/>
            </a:pPr>
            <a:r>
              <a:rPr lang="en-US" sz="3200" dirty="0">
                <a:solidFill>
                  <a:schemeClr val="tx1"/>
                </a:solidFill>
              </a:rPr>
              <a:t>Lumberton, Robeson County, is located on the Coastal Plains of North Carolina, with an average elevation of 40 m.</a:t>
            </a:r>
          </a:p>
          <a:p>
            <a:pPr marL="571500" indent="-571500">
              <a:buFont typeface="Arial" panose="020B0604020202020204" pitchFamily="34" charset="0"/>
              <a:buChar char="•"/>
            </a:pPr>
            <a:r>
              <a:rPr lang="en-US" sz="3200" dirty="0">
                <a:solidFill>
                  <a:schemeClr val="tx1"/>
                </a:solidFill>
              </a:rPr>
              <a:t>The Lumber River flows right through the middle of the town.</a:t>
            </a:r>
            <a:endParaRPr lang="en-US" sz="3200" b="1" dirty="0">
              <a:solidFill>
                <a:schemeClr val="tx1"/>
              </a:solidFill>
            </a:endParaRPr>
          </a:p>
          <a:p>
            <a:pPr algn="ctr"/>
            <a:r>
              <a:rPr lang="en-US" sz="3200" dirty="0">
                <a:solidFill>
                  <a:schemeClr val="tx1"/>
                </a:solidFill>
              </a:rPr>
              <a:t>Validation Dataset:</a:t>
            </a:r>
          </a:p>
          <a:p>
            <a:pPr marL="457200" indent="-457200">
              <a:buFont typeface="Arial" panose="020B0604020202020204" pitchFamily="34" charset="0"/>
              <a:buChar char="•"/>
            </a:pPr>
            <a:r>
              <a:rPr lang="en-US" sz="3200" dirty="0">
                <a:solidFill>
                  <a:schemeClr val="tx1"/>
                </a:solidFill>
              </a:rPr>
              <a:t>Radar intensity data contain more complicated responses than a simple binary dissection between wet and dry areas. We, therefore, decided to create a validation dataset that also honored possible SAR. We manually classified the during-flood aerial image into the following two classes.</a:t>
            </a:r>
          </a:p>
          <a:p>
            <a:pPr marL="457200" indent="-457200">
              <a:buFont typeface="Arial" panose="020B0604020202020204" pitchFamily="34" charset="0"/>
              <a:buChar char="•"/>
            </a:pPr>
            <a:r>
              <a:rPr lang="en-US" sz="3200" dirty="0">
                <a:solidFill>
                  <a:schemeClr val="tx1"/>
                </a:solidFill>
              </a:rPr>
              <a:t>Flooded Region and Not Flooded region</a:t>
            </a:r>
          </a:p>
          <a:p>
            <a:pPr marL="457200" indent="-457200">
              <a:buFont typeface="Arial" panose="020B0604020202020204" pitchFamily="34" charset="0"/>
              <a:buChar char="•"/>
            </a:pPr>
            <a:endParaRPr lang="en-US" sz="3200" dirty="0">
              <a:solidFill>
                <a:schemeClr val="tx1"/>
              </a:solidFill>
            </a:endParaRPr>
          </a:p>
        </p:txBody>
      </p:sp>
      <p:sp>
        <p:nvSpPr>
          <p:cNvPr id="23" name="Rectangle: Rounded Corners 22">
            <a:extLst>
              <a:ext uri="{FF2B5EF4-FFF2-40B4-BE49-F238E27FC236}">
                <a16:creationId xmlns:a16="http://schemas.microsoft.com/office/drawing/2014/main" id="{F5704A54-9662-9A63-CE69-3CCD6061296D}"/>
              </a:ext>
            </a:extLst>
          </p:cNvPr>
          <p:cNvSpPr/>
          <p:nvPr/>
        </p:nvSpPr>
        <p:spPr>
          <a:xfrm>
            <a:off x="13859773" y="39301035"/>
            <a:ext cx="5198853" cy="1043734"/>
          </a:xfrm>
          <a:prstGeom prst="roundRect">
            <a:avLst>
              <a:gd name="adj" fmla="val 50000"/>
            </a:avLst>
          </a:prstGeom>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Acknowledgements</a:t>
            </a:r>
          </a:p>
        </p:txBody>
      </p:sp>
      <p:sp>
        <p:nvSpPr>
          <p:cNvPr id="24" name="Rectangle: Rounded Corners 23">
            <a:extLst>
              <a:ext uri="{FF2B5EF4-FFF2-40B4-BE49-F238E27FC236}">
                <a16:creationId xmlns:a16="http://schemas.microsoft.com/office/drawing/2014/main" id="{26C142C1-EC43-D6F4-84AA-F4EEF8D4674A}"/>
              </a:ext>
            </a:extLst>
          </p:cNvPr>
          <p:cNvSpPr/>
          <p:nvPr/>
        </p:nvSpPr>
        <p:spPr>
          <a:xfrm>
            <a:off x="19713278" y="24922820"/>
            <a:ext cx="8889459" cy="1615440"/>
          </a:xfrm>
          <a:prstGeom prst="roundRect">
            <a:avLst>
              <a:gd name="adj" fmla="val 50000"/>
            </a:avLst>
          </a:prstGeom>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Conclusions and Future Work</a:t>
            </a:r>
          </a:p>
        </p:txBody>
      </p:sp>
      <p:sp>
        <p:nvSpPr>
          <p:cNvPr id="6" name="Rectangle: Rounded Corners 5">
            <a:extLst>
              <a:ext uri="{FF2B5EF4-FFF2-40B4-BE49-F238E27FC236}">
                <a16:creationId xmlns:a16="http://schemas.microsoft.com/office/drawing/2014/main" id="{78976983-14F4-9B72-ABC3-9F9F76163DD0}"/>
              </a:ext>
            </a:extLst>
          </p:cNvPr>
          <p:cNvSpPr/>
          <p:nvPr/>
        </p:nvSpPr>
        <p:spPr>
          <a:xfrm>
            <a:off x="16760076" y="26729099"/>
            <a:ext cx="14944019" cy="407355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3200" dirty="0">
                <a:solidFill>
                  <a:schemeClr val="tx1"/>
                </a:solidFill>
              </a:rPr>
              <a:t>Flood Detection: Flood is successfully detected in single SAR amplitude image…</a:t>
            </a:r>
          </a:p>
          <a:p>
            <a:pPr marL="285750" indent="-285750">
              <a:buFont typeface="Arial" panose="020B0604020202020204" pitchFamily="34" charset="0"/>
              <a:buChar char="•"/>
            </a:pPr>
            <a:r>
              <a:rPr lang="en-IN" sz="3200" dirty="0">
                <a:solidFill>
                  <a:schemeClr val="tx1"/>
                </a:solidFill>
              </a:rPr>
              <a:t>Determining the Real-time Area under flood…</a:t>
            </a:r>
          </a:p>
          <a:p>
            <a:pPr marL="285750" indent="-285750">
              <a:buFont typeface="Arial" panose="020B0604020202020204" pitchFamily="34" charset="0"/>
              <a:buChar char="•"/>
            </a:pPr>
            <a:r>
              <a:rPr lang="en-IN" sz="3200" dirty="0">
                <a:solidFill>
                  <a:schemeClr val="tx1"/>
                </a:solidFill>
              </a:rPr>
              <a:t> ….</a:t>
            </a:r>
          </a:p>
          <a:p>
            <a:pPr algn="ctr"/>
            <a:r>
              <a:rPr lang="en-IN" sz="3200" dirty="0">
                <a:solidFill>
                  <a:schemeClr val="tx1"/>
                </a:solidFill>
              </a:rPr>
              <a:t>Future Work:</a:t>
            </a:r>
          </a:p>
          <a:p>
            <a:pPr marL="457200" indent="-457200">
              <a:buFont typeface="Arial" panose="020B0604020202020204" pitchFamily="34" charset="0"/>
              <a:buChar char="•"/>
            </a:pPr>
            <a:r>
              <a:rPr lang="en-IN" sz="3200" dirty="0">
                <a:solidFill>
                  <a:schemeClr val="tx1"/>
                </a:solidFill>
              </a:rPr>
              <a:t>Ability to detect flood, dry vegetation, dry, flooded vegetation, and permanent water from the same image.</a:t>
            </a:r>
          </a:p>
          <a:p>
            <a:pPr marL="285750" indent="-285750">
              <a:buFont typeface="Arial" panose="020B0604020202020204" pitchFamily="34" charset="0"/>
              <a:buChar char="•"/>
            </a:pPr>
            <a:endParaRPr lang="en-IN" sz="3200" dirty="0">
              <a:solidFill>
                <a:schemeClr val="tx1"/>
              </a:solidFill>
            </a:endParaRPr>
          </a:p>
          <a:p>
            <a:pPr marL="285750" indent="-285750">
              <a:buFont typeface="Arial" panose="020B0604020202020204" pitchFamily="34" charset="0"/>
              <a:buChar char="•"/>
            </a:pPr>
            <a:endParaRPr lang="en-IN" sz="3200" dirty="0">
              <a:solidFill>
                <a:schemeClr val="tx1"/>
              </a:solidFill>
            </a:endParaRPr>
          </a:p>
        </p:txBody>
      </p:sp>
      <p:sp>
        <p:nvSpPr>
          <p:cNvPr id="14" name="Rectangle: Rounded Corners 13">
            <a:extLst>
              <a:ext uri="{FF2B5EF4-FFF2-40B4-BE49-F238E27FC236}">
                <a16:creationId xmlns:a16="http://schemas.microsoft.com/office/drawing/2014/main" id="{398A5DE1-8177-CB14-C1F5-4B878071F8D9}"/>
              </a:ext>
            </a:extLst>
          </p:cNvPr>
          <p:cNvSpPr/>
          <p:nvPr/>
        </p:nvSpPr>
        <p:spPr>
          <a:xfrm>
            <a:off x="5279034" y="40429637"/>
            <a:ext cx="22360317" cy="175579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The author would like to thank the European Space Agency for providing Sentinel-1 datasets. Also, the author is very much grateful to the SPARK committee of the Indian Institute of Technology Roorkee for providing the necessary infrastructure to carry out this research work. The author would also like to thank “Dr. Alok Bhardwaj” for guiding and supervising during Research Internship.</a:t>
            </a:r>
          </a:p>
        </p:txBody>
      </p:sp>
      <p:sp>
        <p:nvSpPr>
          <p:cNvPr id="30" name="Rectangle: Rounded Corners 29">
            <a:extLst>
              <a:ext uri="{FF2B5EF4-FFF2-40B4-BE49-F238E27FC236}">
                <a16:creationId xmlns:a16="http://schemas.microsoft.com/office/drawing/2014/main" id="{58D9994C-AA2B-6855-DB76-993C933DB6D1}"/>
              </a:ext>
            </a:extLst>
          </p:cNvPr>
          <p:cNvSpPr/>
          <p:nvPr/>
        </p:nvSpPr>
        <p:spPr>
          <a:xfrm>
            <a:off x="18764980" y="4737316"/>
            <a:ext cx="9235439" cy="1615440"/>
          </a:xfrm>
          <a:prstGeom prst="roundRect">
            <a:avLst>
              <a:gd name="adj" fmla="val 50000"/>
            </a:avLst>
          </a:prstGeom>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Methodology</a:t>
            </a:r>
          </a:p>
        </p:txBody>
      </p:sp>
      <p:sp>
        <p:nvSpPr>
          <p:cNvPr id="33" name="Rectangle: Rounded Corners 32">
            <a:extLst>
              <a:ext uri="{FF2B5EF4-FFF2-40B4-BE49-F238E27FC236}">
                <a16:creationId xmlns:a16="http://schemas.microsoft.com/office/drawing/2014/main" id="{C92908FA-784A-4539-06B5-E5E6E99F52A6}"/>
              </a:ext>
            </a:extLst>
          </p:cNvPr>
          <p:cNvSpPr/>
          <p:nvPr/>
        </p:nvSpPr>
        <p:spPr>
          <a:xfrm>
            <a:off x="21507058" y="31708112"/>
            <a:ext cx="5280157" cy="1155277"/>
          </a:xfrm>
          <a:prstGeom prst="roundRect">
            <a:avLst>
              <a:gd name="adj" fmla="val 50000"/>
            </a:avLst>
          </a:prstGeom>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References</a:t>
            </a:r>
          </a:p>
        </p:txBody>
      </p:sp>
      <p:sp>
        <p:nvSpPr>
          <p:cNvPr id="13" name="Rectangle: Rounded Corners 12">
            <a:extLst>
              <a:ext uri="{FF2B5EF4-FFF2-40B4-BE49-F238E27FC236}">
                <a16:creationId xmlns:a16="http://schemas.microsoft.com/office/drawing/2014/main" id="{B4D929DD-B442-81EC-B500-4EE1D92D5DE5}"/>
              </a:ext>
            </a:extLst>
          </p:cNvPr>
          <p:cNvSpPr/>
          <p:nvPr/>
        </p:nvSpPr>
        <p:spPr>
          <a:xfrm>
            <a:off x="16786562" y="33191758"/>
            <a:ext cx="15160287" cy="542327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US" sz="2800" dirty="0">
                <a:solidFill>
                  <a:schemeClr val="tx1"/>
                </a:solidFill>
                <a:cs typeface="Arial" panose="020B0604020202020204" pitchFamily="34" charset="0"/>
              </a:rPr>
              <a:t>Sentinel Asia. Sentinel Asia Sentinel Asia Annual Report 2017; Japan Aerospace Exploration Agency: Tokyo, Japan, 2019;</a:t>
            </a:r>
          </a:p>
          <a:p>
            <a:pPr marL="514350" indent="-514350">
              <a:buFont typeface="+mj-lt"/>
              <a:buAutoNum type="arabicPeriod"/>
            </a:pPr>
            <a:r>
              <a:rPr lang="en-IN" sz="2800" dirty="0">
                <a:solidFill>
                  <a:schemeClr val="tx1"/>
                </a:solidFill>
                <a:cs typeface="Arial" panose="020B0604020202020204" pitchFamily="34" charset="0"/>
              </a:rPr>
              <a:t>Yunung Nina Lin; Sang-Ho Yun; Alok Bhardwaj; Emma M. Hill,(2019) Urban Flood Detection with Sentinel-1 Multi-Temporal Synthetic Aperture Radar (SAR) Observations in a Bayesian Framework: A Case Study for Hurricane Matthew,</a:t>
            </a:r>
            <a:r>
              <a:rPr lang="fr-FR" sz="2800" dirty="0">
                <a:solidFill>
                  <a:schemeClr val="tx1"/>
                </a:solidFill>
                <a:cs typeface="Arial" panose="020B0604020202020204" pitchFamily="34" charset="0"/>
              </a:rPr>
              <a:t> Remote Sens.  11, 1778</a:t>
            </a:r>
            <a:endParaRPr lang="en-IN" sz="2800" dirty="0">
              <a:solidFill>
                <a:schemeClr val="tx1"/>
              </a:solidFill>
              <a:cs typeface="Arial" panose="020B0604020202020204" pitchFamily="34" charset="0"/>
            </a:endParaRPr>
          </a:p>
          <a:p>
            <a:pPr marL="514350" indent="-514350">
              <a:buFont typeface="+mj-lt"/>
              <a:buAutoNum type="arabicPeriod"/>
            </a:pPr>
            <a:r>
              <a:rPr lang="en-US" sz="2800" dirty="0">
                <a:solidFill>
                  <a:schemeClr val="tx1"/>
                </a:solidFill>
                <a:effectLst/>
                <a:cs typeface="Arial" panose="020B0604020202020204" pitchFamily="34" charset="0"/>
              </a:rPr>
              <a:t>Kelsey Herndon; Franz Meyer; Africa Flores; Emil Cherrington; and Leah Kucera in collaboration with the Earth Science Data Systems:</a:t>
            </a:r>
            <a:r>
              <a:rPr lang="en-IN" sz="2800" dirty="0">
                <a:solidFill>
                  <a:schemeClr val="tx1"/>
                </a:solidFill>
                <a:cs typeface="Arial" panose="020B0604020202020204" pitchFamily="34" charset="0"/>
              </a:rPr>
              <a:t>https://www.earthdata.nasa.gov/learn/backgrounders/what-is-sar</a:t>
            </a:r>
          </a:p>
          <a:p>
            <a:pPr marL="514350" indent="-514350">
              <a:buFont typeface="+mj-lt"/>
              <a:buAutoNum type="arabicPeriod"/>
            </a:pPr>
            <a:r>
              <a:rPr lang="en-US" sz="2800" dirty="0">
                <a:solidFill>
                  <a:schemeClr val="tx1"/>
                </a:solidFill>
                <a:effectLst/>
                <a:cs typeface="Arial" panose="020B0604020202020204" pitchFamily="34" charset="0"/>
              </a:rPr>
              <a:t>Synthetic-aperture radar is making the Earth’s surface watchable 24/7:</a:t>
            </a:r>
            <a:r>
              <a:rPr lang="en-IN" sz="2800" dirty="0">
                <a:solidFill>
                  <a:schemeClr val="tx1"/>
                </a:solidFill>
                <a:cs typeface="Arial" panose="020B0604020202020204" pitchFamily="34" charset="0"/>
              </a:rPr>
              <a:t>https://www.economist.com/technology-quarterly/2022/01/27/synthetic-aperture-radar-is-making-the-earths-surface-watchable-24/7</a:t>
            </a:r>
          </a:p>
        </p:txBody>
      </p:sp>
      <p:cxnSp>
        <p:nvCxnSpPr>
          <p:cNvPr id="17" name="Straight Connector 16">
            <a:extLst>
              <a:ext uri="{FF2B5EF4-FFF2-40B4-BE49-F238E27FC236}">
                <a16:creationId xmlns:a16="http://schemas.microsoft.com/office/drawing/2014/main" id="{C5195224-7D4B-39C3-5C58-51636AF53EEA}"/>
              </a:ext>
            </a:extLst>
          </p:cNvPr>
          <p:cNvCxnSpPr>
            <a:cxnSpLocks/>
            <a:endCxn id="8" idx="0"/>
          </p:cNvCxnSpPr>
          <p:nvPr/>
        </p:nvCxnSpPr>
        <p:spPr>
          <a:xfrm flipV="1">
            <a:off x="16459200" y="4270381"/>
            <a:ext cx="0" cy="35106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545DB1-2771-A03A-344B-05CC11915DE5}"/>
              </a:ext>
            </a:extLst>
          </p:cNvPr>
          <p:cNvCxnSpPr>
            <a:cxnSpLocks/>
          </p:cNvCxnSpPr>
          <p:nvPr/>
        </p:nvCxnSpPr>
        <p:spPr>
          <a:xfrm flipH="1">
            <a:off x="971550" y="39185850"/>
            <a:ext cx="309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E7354FB-19FD-230A-6CC1-9B5B900EDDFD}"/>
              </a:ext>
            </a:extLst>
          </p:cNvPr>
          <p:cNvSpPr/>
          <p:nvPr/>
        </p:nvSpPr>
        <p:spPr>
          <a:xfrm>
            <a:off x="16886827" y="6912994"/>
            <a:ext cx="14818018" cy="648224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Rounded Corners 37">
            <a:extLst>
              <a:ext uri="{FF2B5EF4-FFF2-40B4-BE49-F238E27FC236}">
                <a16:creationId xmlns:a16="http://schemas.microsoft.com/office/drawing/2014/main" id="{61A236D9-1459-1B0D-27EC-B47BA9B09CB1}"/>
              </a:ext>
            </a:extLst>
          </p:cNvPr>
          <p:cNvSpPr/>
          <p:nvPr/>
        </p:nvSpPr>
        <p:spPr>
          <a:xfrm>
            <a:off x="17402270" y="7437974"/>
            <a:ext cx="3282459" cy="18900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SAR  input image of flooded area</a:t>
            </a:r>
          </a:p>
        </p:txBody>
      </p:sp>
      <p:sp>
        <p:nvSpPr>
          <p:cNvPr id="41" name="Rectangle: Rounded Corners 40">
            <a:extLst>
              <a:ext uri="{FF2B5EF4-FFF2-40B4-BE49-F238E27FC236}">
                <a16:creationId xmlns:a16="http://schemas.microsoft.com/office/drawing/2014/main" id="{F6833383-B38A-F833-F1DE-04CCF532DC0F}"/>
              </a:ext>
            </a:extLst>
          </p:cNvPr>
          <p:cNvSpPr/>
          <p:nvPr/>
        </p:nvSpPr>
        <p:spPr>
          <a:xfrm>
            <a:off x="22151420" y="7485697"/>
            <a:ext cx="3282459" cy="18900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Binarization of SAR image</a:t>
            </a:r>
          </a:p>
        </p:txBody>
      </p:sp>
      <p:sp>
        <p:nvSpPr>
          <p:cNvPr id="43" name="Rectangle: Rounded Corners 42">
            <a:extLst>
              <a:ext uri="{FF2B5EF4-FFF2-40B4-BE49-F238E27FC236}">
                <a16:creationId xmlns:a16="http://schemas.microsoft.com/office/drawing/2014/main" id="{39B550E3-838C-131B-3274-E1C4D10AFC95}"/>
              </a:ext>
            </a:extLst>
          </p:cNvPr>
          <p:cNvSpPr/>
          <p:nvPr/>
        </p:nvSpPr>
        <p:spPr>
          <a:xfrm>
            <a:off x="27535310" y="11034571"/>
            <a:ext cx="3282459" cy="18900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Detecting </a:t>
            </a:r>
            <a:r>
              <a:rPr lang="en-IN" sz="2800" b="0" i="0" dirty="0">
                <a:solidFill>
                  <a:schemeClr val="tx1"/>
                </a:solidFill>
                <a:effectLst/>
                <a:latin typeface="Helvetica" panose="020B0604020202020204" pitchFamily="34" charset="0"/>
              </a:rPr>
              <a:t> all the continuous points</a:t>
            </a:r>
            <a:r>
              <a:rPr lang="en-IN" sz="2800" dirty="0">
                <a:solidFill>
                  <a:schemeClr val="tx1"/>
                </a:solidFill>
              </a:rPr>
              <a:t> and closed shapes in image</a:t>
            </a:r>
          </a:p>
        </p:txBody>
      </p:sp>
      <p:sp>
        <p:nvSpPr>
          <p:cNvPr id="40" name="Rectangle: Rounded Corners 39">
            <a:extLst>
              <a:ext uri="{FF2B5EF4-FFF2-40B4-BE49-F238E27FC236}">
                <a16:creationId xmlns:a16="http://schemas.microsoft.com/office/drawing/2014/main" id="{CE825794-665C-8773-A3E9-2C8D83E0F62B}"/>
              </a:ext>
            </a:extLst>
          </p:cNvPr>
          <p:cNvSpPr/>
          <p:nvPr/>
        </p:nvSpPr>
        <p:spPr>
          <a:xfrm>
            <a:off x="16992604" y="22404472"/>
            <a:ext cx="14800422" cy="194678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IN" sz="3200" dirty="0">
                <a:solidFill>
                  <a:schemeClr val="tx1"/>
                </a:solidFill>
              </a:rPr>
              <a:t>Flooded area is detected successfully and contours are drawn around it.</a:t>
            </a:r>
          </a:p>
          <a:p>
            <a:pPr marL="457200" indent="-457200">
              <a:buFont typeface="Arial" panose="020B0604020202020204" pitchFamily="34" charset="0"/>
              <a:buChar char="•"/>
            </a:pPr>
            <a:r>
              <a:rPr lang="en-IN" sz="3200" dirty="0">
                <a:solidFill>
                  <a:schemeClr val="tx1"/>
                </a:solidFill>
              </a:rPr>
              <a:t>This approach works on real-time data, therefore we can determine the </a:t>
            </a:r>
            <a:r>
              <a:rPr lang="en-IN" sz="3200" b="1" dirty="0">
                <a:solidFill>
                  <a:schemeClr val="tx1"/>
                </a:solidFill>
              </a:rPr>
              <a:t>area of the flooded region </a:t>
            </a:r>
            <a:r>
              <a:rPr lang="en-IN" sz="3200" dirty="0">
                <a:solidFill>
                  <a:schemeClr val="tx1"/>
                </a:solidFill>
              </a:rPr>
              <a:t>(area of contour) instantly using the ratio of pixel to meter squared.</a:t>
            </a:r>
          </a:p>
        </p:txBody>
      </p:sp>
      <p:pic>
        <p:nvPicPr>
          <p:cNvPr id="12" name="Picture 11">
            <a:extLst>
              <a:ext uri="{FF2B5EF4-FFF2-40B4-BE49-F238E27FC236}">
                <a16:creationId xmlns:a16="http://schemas.microsoft.com/office/drawing/2014/main" id="{00D4F456-AEE3-DCCC-682E-83CA97C872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49014" y="18931044"/>
            <a:ext cx="7298124" cy="2952752"/>
          </a:xfrm>
          <a:prstGeom prst="rect">
            <a:avLst/>
          </a:prstGeom>
        </p:spPr>
      </p:pic>
      <p:pic>
        <p:nvPicPr>
          <p:cNvPr id="16" name="Picture 15">
            <a:extLst>
              <a:ext uri="{FF2B5EF4-FFF2-40B4-BE49-F238E27FC236}">
                <a16:creationId xmlns:a16="http://schemas.microsoft.com/office/drawing/2014/main" id="{0BF9C714-BB67-33A8-4E7B-E533E4C2A5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9699" y="12944903"/>
            <a:ext cx="8549773" cy="5444776"/>
          </a:xfrm>
          <a:prstGeom prst="rect">
            <a:avLst/>
          </a:prstGeom>
        </p:spPr>
      </p:pic>
      <p:pic>
        <p:nvPicPr>
          <p:cNvPr id="10" name="Picture 9">
            <a:extLst>
              <a:ext uri="{FF2B5EF4-FFF2-40B4-BE49-F238E27FC236}">
                <a16:creationId xmlns:a16="http://schemas.microsoft.com/office/drawing/2014/main" id="{AC10CA74-32F0-5796-B1EB-F869CC4083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2340" y="12944903"/>
            <a:ext cx="4709623" cy="6164277"/>
          </a:xfrm>
          <a:prstGeom prst="rect">
            <a:avLst/>
          </a:prstGeom>
        </p:spPr>
      </p:pic>
      <p:pic>
        <p:nvPicPr>
          <p:cNvPr id="22" name="Picture 21">
            <a:extLst>
              <a:ext uri="{FF2B5EF4-FFF2-40B4-BE49-F238E27FC236}">
                <a16:creationId xmlns:a16="http://schemas.microsoft.com/office/drawing/2014/main" id="{E6B93B39-A682-0F42-98AE-8CA707B158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86827" y="15835974"/>
            <a:ext cx="7260310" cy="2851225"/>
          </a:xfrm>
          <a:prstGeom prst="rect">
            <a:avLst/>
          </a:prstGeom>
        </p:spPr>
      </p:pic>
      <p:sp>
        <p:nvSpPr>
          <p:cNvPr id="26" name="Arrow: Right 25">
            <a:extLst>
              <a:ext uri="{FF2B5EF4-FFF2-40B4-BE49-F238E27FC236}">
                <a16:creationId xmlns:a16="http://schemas.microsoft.com/office/drawing/2014/main" id="{97191AD6-639B-C009-13C3-9BFBD25CA820}"/>
              </a:ext>
            </a:extLst>
          </p:cNvPr>
          <p:cNvSpPr/>
          <p:nvPr/>
        </p:nvSpPr>
        <p:spPr>
          <a:xfrm>
            <a:off x="20895135" y="8009112"/>
            <a:ext cx="1045879" cy="87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Arrow: Right 56">
            <a:extLst>
              <a:ext uri="{FF2B5EF4-FFF2-40B4-BE49-F238E27FC236}">
                <a16:creationId xmlns:a16="http://schemas.microsoft.com/office/drawing/2014/main" id="{373181BC-EAB8-68ED-8915-BF47E065BE87}"/>
              </a:ext>
            </a:extLst>
          </p:cNvPr>
          <p:cNvSpPr/>
          <p:nvPr/>
        </p:nvSpPr>
        <p:spPr>
          <a:xfrm>
            <a:off x="25869835" y="7941652"/>
            <a:ext cx="1045879" cy="87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7825075-6613-D88D-EED2-6E7BAB59DC26}"/>
              </a:ext>
            </a:extLst>
          </p:cNvPr>
          <p:cNvSpPr/>
          <p:nvPr/>
        </p:nvSpPr>
        <p:spPr>
          <a:xfrm>
            <a:off x="17160240" y="15010096"/>
            <a:ext cx="2743200" cy="63270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Input</a:t>
            </a:r>
          </a:p>
        </p:txBody>
      </p:sp>
      <p:sp>
        <p:nvSpPr>
          <p:cNvPr id="48" name="Rectangle: Rounded Corners 47">
            <a:extLst>
              <a:ext uri="{FF2B5EF4-FFF2-40B4-BE49-F238E27FC236}">
                <a16:creationId xmlns:a16="http://schemas.microsoft.com/office/drawing/2014/main" id="{640B4194-2CCC-0295-0808-A90417A491CA}"/>
              </a:ext>
            </a:extLst>
          </p:cNvPr>
          <p:cNvSpPr/>
          <p:nvPr/>
        </p:nvSpPr>
        <p:spPr>
          <a:xfrm>
            <a:off x="28346400" y="14981259"/>
            <a:ext cx="2743200" cy="63270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Output</a:t>
            </a:r>
          </a:p>
        </p:txBody>
      </p:sp>
      <p:pic>
        <p:nvPicPr>
          <p:cNvPr id="50" name="Picture 49">
            <a:extLst>
              <a:ext uri="{FF2B5EF4-FFF2-40B4-BE49-F238E27FC236}">
                <a16:creationId xmlns:a16="http://schemas.microsoft.com/office/drawing/2014/main" id="{A8B8ECE2-AA3C-44B5-3A72-0E01D1A9B0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23135" y="18959623"/>
            <a:ext cx="6873103" cy="2964437"/>
          </a:xfrm>
          <a:prstGeom prst="rect">
            <a:avLst/>
          </a:prstGeom>
        </p:spPr>
      </p:pic>
      <p:pic>
        <p:nvPicPr>
          <p:cNvPr id="52" name="Picture 51">
            <a:extLst>
              <a:ext uri="{FF2B5EF4-FFF2-40B4-BE49-F238E27FC236}">
                <a16:creationId xmlns:a16="http://schemas.microsoft.com/office/drawing/2014/main" id="{4DE8718A-A966-0784-FB14-E4494C27EED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577671" y="15786697"/>
            <a:ext cx="6714705" cy="2862089"/>
          </a:xfrm>
          <a:prstGeom prst="rect">
            <a:avLst/>
          </a:prstGeom>
        </p:spPr>
      </p:pic>
      <p:sp>
        <p:nvSpPr>
          <p:cNvPr id="53" name="Rectangle: Rounded Corners 52">
            <a:extLst>
              <a:ext uri="{FF2B5EF4-FFF2-40B4-BE49-F238E27FC236}">
                <a16:creationId xmlns:a16="http://schemas.microsoft.com/office/drawing/2014/main" id="{28B8D724-52F4-94EF-5A61-D49083E28995}"/>
              </a:ext>
            </a:extLst>
          </p:cNvPr>
          <p:cNvSpPr/>
          <p:nvPr/>
        </p:nvSpPr>
        <p:spPr>
          <a:xfrm>
            <a:off x="1828800" y="37797750"/>
            <a:ext cx="13929361" cy="1272915"/>
          </a:xfrm>
          <a:prstGeom prst="roundRect">
            <a:avLst>
              <a:gd name="adj"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b="1" dirty="0">
              <a:solidFill>
                <a:schemeClr val="tx1"/>
              </a:solidFill>
            </a:endParaRPr>
          </a:p>
          <a:p>
            <a:r>
              <a:rPr lang="en-US" sz="2800" b="1" dirty="0">
                <a:solidFill>
                  <a:schemeClr val="tx1"/>
                </a:solidFill>
              </a:rPr>
              <a:t>Figure 2: </a:t>
            </a:r>
            <a:r>
              <a:rPr lang="en-US" sz="2800" dirty="0">
                <a:solidFill>
                  <a:schemeClr val="tx1"/>
                </a:solidFill>
              </a:rPr>
              <a:t>Lumberton in Robeson County, North Carolina, and the during-event airborne optical imagery taken on 11 October 2016. The Lumber River flows right through the middle of the town</a:t>
            </a:r>
            <a:r>
              <a:rPr lang="en-IN" sz="2800" dirty="0">
                <a:solidFill>
                  <a:schemeClr val="tx1"/>
                </a:solidFill>
              </a:rPr>
              <a:t>.[2]</a:t>
            </a:r>
          </a:p>
          <a:p>
            <a:endParaRPr lang="en-IN" sz="2800" dirty="0">
              <a:solidFill>
                <a:schemeClr val="tx1"/>
              </a:solidFill>
            </a:endParaRPr>
          </a:p>
        </p:txBody>
      </p:sp>
      <p:sp>
        <p:nvSpPr>
          <p:cNvPr id="59" name="Rectangle: Rounded Corners 58">
            <a:extLst>
              <a:ext uri="{FF2B5EF4-FFF2-40B4-BE49-F238E27FC236}">
                <a16:creationId xmlns:a16="http://schemas.microsoft.com/office/drawing/2014/main" id="{BA5764C7-F64D-F9E3-D15D-CE0CF950C661}"/>
              </a:ext>
            </a:extLst>
          </p:cNvPr>
          <p:cNvSpPr/>
          <p:nvPr/>
        </p:nvSpPr>
        <p:spPr>
          <a:xfrm>
            <a:off x="22151420" y="11013185"/>
            <a:ext cx="3282459" cy="18900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Drawing Contours around it</a:t>
            </a:r>
          </a:p>
        </p:txBody>
      </p:sp>
      <p:sp>
        <p:nvSpPr>
          <p:cNvPr id="61" name="Rectangle: Rounded Corners 60">
            <a:extLst>
              <a:ext uri="{FF2B5EF4-FFF2-40B4-BE49-F238E27FC236}">
                <a16:creationId xmlns:a16="http://schemas.microsoft.com/office/drawing/2014/main" id="{B1D3AF1F-CFFC-5719-028D-8BA4BE687F38}"/>
              </a:ext>
            </a:extLst>
          </p:cNvPr>
          <p:cNvSpPr/>
          <p:nvPr/>
        </p:nvSpPr>
        <p:spPr>
          <a:xfrm>
            <a:off x="27351670" y="7462960"/>
            <a:ext cx="3282459" cy="18900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Drawing points on Intensity drops and intensity jumps</a:t>
            </a:r>
          </a:p>
        </p:txBody>
      </p:sp>
      <p:sp>
        <p:nvSpPr>
          <p:cNvPr id="54" name="Arrow: Down 53">
            <a:extLst>
              <a:ext uri="{FF2B5EF4-FFF2-40B4-BE49-F238E27FC236}">
                <a16:creationId xmlns:a16="http://schemas.microsoft.com/office/drawing/2014/main" id="{852AEF40-9246-0BC3-5BD2-913DBFA647F5}"/>
              </a:ext>
            </a:extLst>
          </p:cNvPr>
          <p:cNvSpPr/>
          <p:nvPr/>
        </p:nvSpPr>
        <p:spPr>
          <a:xfrm>
            <a:off x="28602737" y="9892030"/>
            <a:ext cx="780323" cy="7773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Left 54">
            <a:extLst>
              <a:ext uri="{FF2B5EF4-FFF2-40B4-BE49-F238E27FC236}">
                <a16:creationId xmlns:a16="http://schemas.microsoft.com/office/drawing/2014/main" id="{D4A5B539-61F4-8B66-81BA-E539517B0156}"/>
              </a:ext>
            </a:extLst>
          </p:cNvPr>
          <p:cNvSpPr/>
          <p:nvPr/>
        </p:nvSpPr>
        <p:spPr>
          <a:xfrm>
            <a:off x="25861505" y="11469828"/>
            <a:ext cx="1056662" cy="8514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Rounded Corners 61">
            <a:extLst>
              <a:ext uri="{FF2B5EF4-FFF2-40B4-BE49-F238E27FC236}">
                <a16:creationId xmlns:a16="http://schemas.microsoft.com/office/drawing/2014/main" id="{1DA7C9DC-FA88-5349-5E44-F30024976DBB}"/>
              </a:ext>
            </a:extLst>
          </p:cNvPr>
          <p:cNvSpPr/>
          <p:nvPr/>
        </p:nvSpPr>
        <p:spPr>
          <a:xfrm>
            <a:off x="17479112" y="11018332"/>
            <a:ext cx="3282459" cy="18900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output</a:t>
            </a:r>
          </a:p>
        </p:txBody>
      </p:sp>
      <p:sp>
        <p:nvSpPr>
          <p:cNvPr id="65" name="Arrow: Left 64">
            <a:extLst>
              <a:ext uri="{FF2B5EF4-FFF2-40B4-BE49-F238E27FC236}">
                <a16:creationId xmlns:a16="http://schemas.microsoft.com/office/drawing/2014/main" id="{9EECE106-CB69-0F96-2258-FA2C5E8F14AB}"/>
              </a:ext>
            </a:extLst>
          </p:cNvPr>
          <p:cNvSpPr/>
          <p:nvPr/>
        </p:nvSpPr>
        <p:spPr>
          <a:xfrm>
            <a:off x="20895135" y="11469828"/>
            <a:ext cx="1056662" cy="8514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B40A2CDA-2966-EDD3-1AFC-844E658EBAD9}"/>
              </a:ext>
            </a:extLst>
          </p:cNvPr>
          <p:cNvSpPr/>
          <p:nvPr/>
        </p:nvSpPr>
        <p:spPr>
          <a:xfrm>
            <a:off x="6691963" y="18442248"/>
            <a:ext cx="8487505" cy="143394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Figure 1 </a:t>
            </a:r>
          </a:p>
          <a:p>
            <a:pPr marL="342900" indent="-342900" algn="ctr">
              <a:buAutoNum type="alphaLcParenBoth"/>
            </a:pPr>
            <a:r>
              <a:rPr lang="en-IN" b="1" dirty="0">
                <a:solidFill>
                  <a:schemeClr val="tx1"/>
                </a:solidFill>
              </a:rPr>
              <a:t>Signals form SAR satellite combines in a </a:t>
            </a:r>
            <a:r>
              <a:rPr lang="en-IN" b="1" dirty="0" err="1">
                <a:solidFill>
                  <a:schemeClr val="tx1"/>
                </a:solidFill>
              </a:rPr>
              <a:t>uique</a:t>
            </a:r>
            <a:r>
              <a:rPr lang="en-IN" b="1" dirty="0">
                <a:solidFill>
                  <a:schemeClr val="tx1"/>
                </a:solidFill>
              </a:rPr>
              <a:t> way to form images of the Earth’s surface </a:t>
            </a:r>
          </a:p>
          <a:p>
            <a:pPr marL="342900" indent="-342900" algn="ctr">
              <a:buAutoNum type="alphaLcParenBoth"/>
            </a:pPr>
            <a:endParaRPr lang="en-IN" b="1" dirty="0">
              <a:solidFill>
                <a:schemeClr val="tx1"/>
              </a:solidFill>
            </a:endParaRPr>
          </a:p>
        </p:txBody>
      </p:sp>
      <p:sp>
        <p:nvSpPr>
          <p:cNvPr id="9" name="TextBox 8">
            <a:extLst>
              <a:ext uri="{FF2B5EF4-FFF2-40B4-BE49-F238E27FC236}">
                <a16:creationId xmlns:a16="http://schemas.microsoft.com/office/drawing/2014/main" id="{E2465357-0B04-2EBF-72F9-EB0673EE14BE}"/>
              </a:ext>
            </a:extLst>
          </p:cNvPr>
          <p:cNvSpPr txBox="1"/>
          <p:nvPr/>
        </p:nvSpPr>
        <p:spPr>
          <a:xfrm>
            <a:off x="1465141" y="13318527"/>
            <a:ext cx="468050" cy="400110"/>
          </a:xfrm>
          <a:prstGeom prst="rect">
            <a:avLst/>
          </a:prstGeom>
          <a:noFill/>
        </p:spPr>
        <p:txBody>
          <a:bodyPr wrap="square" rtlCol="0">
            <a:spAutoFit/>
          </a:bodyPr>
          <a:lstStyle/>
          <a:p>
            <a:r>
              <a:rPr lang="en-IN" sz="2000" b="1" dirty="0"/>
              <a:t>(a)</a:t>
            </a:r>
          </a:p>
        </p:txBody>
      </p:sp>
      <p:sp>
        <p:nvSpPr>
          <p:cNvPr id="51" name="TextBox 50">
            <a:extLst>
              <a:ext uri="{FF2B5EF4-FFF2-40B4-BE49-F238E27FC236}">
                <a16:creationId xmlns:a16="http://schemas.microsoft.com/office/drawing/2014/main" id="{1E766810-9819-A7D0-6CBC-633EF45B2B07}"/>
              </a:ext>
            </a:extLst>
          </p:cNvPr>
          <p:cNvSpPr txBox="1"/>
          <p:nvPr/>
        </p:nvSpPr>
        <p:spPr>
          <a:xfrm>
            <a:off x="15306527" y="13310805"/>
            <a:ext cx="609941" cy="400110"/>
          </a:xfrm>
          <a:prstGeom prst="rect">
            <a:avLst/>
          </a:prstGeom>
          <a:noFill/>
        </p:spPr>
        <p:txBody>
          <a:bodyPr wrap="square" rtlCol="0">
            <a:spAutoFit/>
          </a:bodyPr>
          <a:lstStyle/>
          <a:p>
            <a:r>
              <a:rPr lang="en-IN" sz="2000" b="1" dirty="0"/>
              <a:t>(b)</a:t>
            </a:r>
          </a:p>
        </p:txBody>
      </p:sp>
    </p:spTree>
    <p:extLst>
      <p:ext uri="{BB962C8B-B14F-4D97-AF65-F5344CB8AC3E}">
        <p14:creationId xmlns:p14="http://schemas.microsoft.com/office/powerpoint/2010/main" val="32171211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1657</TotalTime>
  <Words>665</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Abdul Rehman, Department of Computer Science Engineering, Sant Longowal Institute of Engineering and Technology, Punjab, India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Student</dc:title>
  <dc:creator>Debrupa Lahiri</dc:creator>
  <cp:lastModifiedBy>ab.rehman01280@outlook.com</cp:lastModifiedBy>
  <cp:revision>38</cp:revision>
  <dcterms:created xsi:type="dcterms:W3CDTF">2022-07-06T06:37:02Z</dcterms:created>
  <dcterms:modified xsi:type="dcterms:W3CDTF">2022-07-11T11:46:04Z</dcterms:modified>
</cp:coreProperties>
</file>