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8" r:id="rId7"/>
    <p:sldId id="269" r:id="rId8"/>
    <p:sldId id="271" r:id="rId9"/>
    <p:sldId id="272" r:id="rId10"/>
    <p:sldId id="273"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68" d="100"/>
          <a:sy n="68" d="100"/>
        </p:scale>
        <p:origin x="8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927" y="371192"/>
            <a:ext cx="8676222" cy="2071736"/>
          </a:xfrm>
        </p:spPr>
        <p:txBody>
          <a:bodyPr/>
          <a:lstStyle/>
          <a:p>
            <a:r>
              <a:rPr lang="en-GB" dirty="0"/>
              <a:t>DISCRETE MATHEMATICS</a:t>
            </a:r>
            <a:br>
              <a:rPr lang="en-GB" dirty="0"/>
            </a:br>
            <a:r>
              <a:rPr lang="en-GB" dirty="0"/>
              <a:t>PROJECT</a:t>
            </a:r>
          </a:p>
        </p:txBody>
      </p:sp>
      <p:sp>
        <p:nvSpPr>
          <p:cNvPr id="3" name="Subtitle 2"/>
          <p:cNvSpPr>
            <a:spLocks noGrp="1"/>
          </p:cNvSpPr>
          <p:nvPr>
            <p:ph type="subTitle" idx="1"/>
          </p:nvPr>
        </p:nvSpPr>
        <p:spPr/>
        <p:txBody>
          <a:bodyPr/>
          <a:lstStyle/>
          <a:p>
            <a:pPr algn="l"/>
            <a:r>
              <a:rPr lang="en-GB" dirty="0"/>
              <a:t>SUBMITTED BY:</a:t>
            </a:r>
          </a:p>
          <a:p>
            <a:endParaRPr lang="en-GB" dirty="0"/>
          </a:p>
          <a:p>
            <a:pPr algn="l"/>
            <a:r>
              <a:rPr lang="en-GB" dirty="0"/>
              <a:t>AHMAD SAJJAD (2023-CS-81)</a:t>
            </a:r>
          </a:p>
          <a:p>
            <a:pPr algn="l"/>
            <a:r>
              <a:rPr lang="en-GB" dirty="0"/>
              <a:t>ABDUL REHMAN (2023-CS-73)</a:t>
            </a:r>
          </a:p>
          <a:p>
            <a:endParaRPr lang="en-GB" dirty="0"/>
          </a:p>
        </p:txBody>
      </p:sp>
    </p:spTree>
    <p:extLst>
      <p:ext uri="{BB962C8B-B14F-4D97-AF65-F5344CB8AC3E}">
        <p14:creationId xmlns:p14="http://schemas.microsoft.com/office/powerpoint/2010/main" val="391029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F840321-9CE4-3BE0-D94D-7777F7F231BF}"/>
              </a:ext>
            </a:extLst>
          </p:cNvPr>
          <p:cNvSpPr>
            <a:spLocks noGrp="1"/>
          </p:cNvSpPr>
          <p:nvPr>
            <p:ph type="title"/>
          </p:nvPr>
        </p:nvSpPr>
        <p:spPr>
          <a:xfrm>
            <a:off x="1141413" y="101600"/>
            <a:ext cx="9905998" cy="1905000"/>
          </a:xfrm>
        </p:spPr>
        <p:txBody>
          <a:bodyPr/>
          <a:lstStyle/>
          <a:p>
            <a:pPr algn="ctr"/>
            <a:r>
              <a:rPr lang="en-GB" dirty="0">
                <a:solidFill>
                  <a:schemeClr val="tx1">
                    <a:lumMod val="85000"/>
                  </a:schemeClr>
                </a:solidFill>
              </a:rPr>
              <a:t>Game analysis</a:t>
            </a:r>
            <a:endParaRPr lang="en-US" dirty="0"/>
          </a:p>
        </p:txBody>
      </p:sp>
      <p:sp>
        <p:nvSpPr>
          <p:cNvPr id="4" name="Content Placeholder 2">
            <a:extLst>
              <a:ext uri="{FF2B5EF4-FFF2-40B4-BE49-F238E27FC236}">
                <a16:creationId xmlns:a16="http://schemas.microsoft.com/office/drawing/2014/main" id="{793B92E2-E0DF-2EB3-55DC-DF4B22AD077B}"/>
              </a:ext>
            </a:extLst>
          </p:cNvPr>
          <p:cNvSpPr txBox="1">
            <a:spLocks/>
          </p:cNvSpPr>
          <p:nvPr/>
        </p:nvSpPr>
        <p:spPr>
          <a:xfrm>
            <a:off x="1006475" y="2184400"/>
            <a:ext cx="10040935" cy="46736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0" algn="ctr">
              <a:lnSpc>
                <a:spcPct val="107000"/>
              </a:lnSpc>
              <a:spcBef>
                <a:spcPts val="200"/>
              </a:spcBef>
              <a:spcAft>
                <a:spcPts val="0"/>
              </a:spcAft>
              <a:buNone/>
            </a:pPr>
            <a:r>
              <a:rPr lang="en-US" sz="2400" b="1" dirty="0">
                <a:solidFill>
                  <a:schemeClr val="tx1">
                    <a:lumMod val="85000"/>
                  </a:schemeClr>
                </a:solidFill>
                <a:effectLst/>
                <a:latin typeface="+mj-lt"/>
                <a:ea typeface="Times New Roman" panose="02020603050405020304" pitchFamily="18" charset="0"/>
                <a:cs typeface="Times New Roman" panose="02020603050405020304" pitchFamily="18" charset="0"/>
              </a:rPr>
              <a:t>Achieve in Game</a:t>
            </a:r>
          </a:p>
          <a:p>
            <a:pPr marL="171450" marR="0" indent="0" algn="ctr">
              <a:lnSpc>
                <a:spcPct val="107000"/>
              </a:lnSpc>
              <a:spcBef>
                <a:spcPts val="0"/>
              </a:spcBef>
              <a:spcAft>
                <a:spcPts val="800"/>
              </a:spcAf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The primary objective is to reach the finish node (last square) from the starting node using the available edges (rolls of the dice).</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0" marR="0" indent="0" algn="ctr">
              <a:lnSpc>
                <a:spcPct val="107000"/>
              </a:lnSpc>
              <a:spcBef>
                <a:spcPts val="200"/>
              </a:spcBef>
              <a:spcAft>
                <a:spcPts val="0"/>
              </a:spcAft>
              <a:buNone/>
            </a:pPr>
            <a:r>
              <a:rPr lang="en-US" sz="2400" b="1" dirty="0">
                <a:solidFill>
                  <a:schemeClr val="tx1">
                    <a:lumMod val="85000"/>
                  </a:schemeClr>
                </a:solidFill>
                <a:effectLst/>
                <a:latin typeface="+mj-lt"/>
                <a:ea typeface="Times New Roman" panose="02020603050405020304" pitchFamily="18" charset="0"/>
                <a:cs typeface="Times New Roman" panose="02020603050405020304" pitchFamily="18" charset="0"/>
              </a:rPr>
              <a:t>Avoid in Game</a:t>
            </a:r>
          </a:p>
          <a:p>
            <a:pPr marL="0" marR="0" indent="0" algn="ctr">
              <a:lnSpc>
                <a:spcPct val="107000"/>
              </a:lnSpc>
              <a:spcBef>
                <a:spcPts val="0"/>
              </a:spcBef>
              <a:spcAft>
                <a:spcPts val="800"/>
              </a:spcAf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Staying at the start or getting stuck in loops that prevent </a:t>
            </a:r>
            <a:r>
              <a:rPr lang="en-GB" sz="1800" dirty="0">
                <a:effectLst/>
                <a:latin typeface="+mj-lt"/>
                <a:ea typeface="Calibri" panose="020F0502020204030204" pitchFamily="34" charset="0"/>
                <a:cs typeface="Times New Roman" panose="02020603050405020304" pitchFamily="18" charset="0"/>
              </a:rPr>
              <a:t>reaching the finish.</a:t>
            </a:r>
            <a:endParaRPr lang="en-US"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902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02741"/>
          </a:xfrm>
        </p:spPr>
        <p:txBody>
          <a:bodyPr/>
          <a:lstStyle/>
          <a:p>
            <a:pPr algn="ctr"/>
            <a:r>
              <a:rPr lang="en-GB" dirty="0"/>
              <a:t>Graph THEORY</a:t>
            </a:r>
          </a:p>
        </p:txBody>
      </p:sp>
      <p:sp>
        <p:nvSpPr>
          <p:cNvPr id="3" name="Content Placeholder 2"/>
          <p:cNvSpPr>
            <a:spLocks noGrp="1"/>
          </p:cNvSpPr>
          <p:nvPr>
            <p:ph idx="1"/>
          </p:nvPr>
        </p:nvSpPr>
        <p:spPr>
          <a:xfrm>
            <a:off x="1141413" y="1412341"/>
            <a:ext cx="9905998" cy="4227968"/>
          </a:xfrm>
        </p:spPr>
        <p:txBody>
          <a:bodyPr/>
          <a:lstStyle/>
          <a:p>
            <a:pPr marL="0" indent="0">
              <a:buNone/>
            </a:pPr>
            <a:r>
              <a:rPr lang="en-GB" b="1" dirty="0"/>
              <a:t>Undirected Graph Degrees:</a:t>
            </a:r>
          </a:p>
          <a:p>
            <a:pPr marL="0" indent="0">
              <a:buNone/>
            </a:pPr>
            <a:r>
              <a:rPr lang="en-GB" sz="2000" dirty="0"/>
              <a:t>Input for number of edges is taken then for each</a:t>
            </a:r>
          </a:p>
          <a:p>
            <a:pPr marL="0" indent="0">
              <a:buNone/>
            </a:pPr>
            <a:r>
              <a:rPr lang="en-GB" dirty="0"/>
              <a:t>Edge vertices are taken. The number of edges a vertex</a:t>
            </a:r>
          </a:p>
          <a:p>
            <a:pPr marL="0" indent="0">
              <a:buNone/>
            </a:pPr>
            <a:r>
              <a:rPr lang="en-GB" dirty="0"/>
              <a:t>Is connected to is its degree.</a:t>
            </a:r>
          </a:p>
          <a:p>
            <a:pPr marL="0" indent="0">
              <a:buNone/>
            </a:pPr>
            <a:r>
              <a:rPr lang="en-GB" sz="2000" dirty="0"/>
              <a:t>Example Output:</a:t>
            </a:r>
            <a:endParaRPr lang="en-GB" sz="1600" dirty="0"/>
          </a:p>
          <a:p>
            <a:pPr marL="0" indent="0">
              <a:buNone/>
            </a:pPr>
            <a:endParaRPr lang="en-GB" b="1" dirty="0"/>
          </a:p>
        </p:txBody>
      </p:sp>
      <p:pic>
        <p:nvPicPr>
          <p:cNvPr id="7" name="Picture 6">
            <a:extLst>
              <a:ext uri="{FF2B5EF4-FFF2-40B4-BE49-F238E27FC236}">
                <a16:creationId xmlns:a16="http://schemas.microsoft.com/office/drawing/2014/main" id="{21A80AE3-4BC2-5B6A-EA2B-C8E27554F975}"/>
              </a:ext>
            </a:extLst>
          </p:cNvPr>
          <p:cNvPicPr>
            <a:picLocks noChangeAspect="1"/>
          </p:cNvPicPr>
          <p:nvPr/>
        </p:nvPicPr>
        <p:blipFill>
          <a:blip r:embed="rId2"/>
          <a:stretch>
            <a:fillRect/>
          </a:stretch>
        </p:blipFill>
        <p:spPr>
          <a:xfrm>
            <a:off x="4728956" y="3652363"/>
            <a:ext cx="2962688" cy="2838846"/>
          </a:xfrm>
          <a:prstGeom prst="rect">
            <a:avLst/>
          </a:prstGeom>
        </p:spPr>
      </p:pic>
      <p:pic>
        <p:nvPicPr>
          <p:cNvPr id="9" name="Picture 8">
            <a:extLst>
              <a:ext uri="{FF2B5EF4-FFF2-40B4-BE49-F238E27FC236}">
                <a16:creationId xmlns:a16="http://schemas.microsoft.com/office/drawing/2014/main" id="{F4D0C3D7-BF93-949A-03A8-3510D820F0C4}"/>
              </a:ext>
            </a:extLst>
          </p:cNvPr>
          <p:cNvPicPr>
            <a:picLocks noChangeAspect="1"/>
          </p:cNvPicPr>
          <p:nvPr/>
        </p:nvPicPr>
        <p:blipFill>
          <a:blip r:embed="rId3"/>
          <a:stretch>
            <a:fillRect/>
          </a:stretch>
        </p:blipFill>
        <p:spPr>
          <a:xfrm>
            <a:off x="8019649" y="647700"/>
            <a:ext cx="3892952" cy="5906324"/>
          </a:xfrm>
          <a:prstGeom prst="rect">
            <a:avLst/>
          </a:prstGeom>
        </p:spPr>
      </p:pic>
    </p:spTree>
    <p:extLst>
      <p:ext uri="{BB962C8B-B14F-4D97-AF65-F5344CB8AC3E}">
        <p14:creationId xmlns:p14="http://schemas.microsoft.com/office/powerpoint/2010/main" val="371321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02741"/>
          </a:xfrm>
        </p:spPr>
        <p:txBody>
          <a:bodyPr/>
          <a:lstStyle/>
          <a:p>
            <a:pPr algn="ctr"/>
            <a:r>
              <a:rPr lang="en-GB" dirty="0"/>
              <a:t>Graph THEORY</a:t>
            </a:r>
          </a:p>
        </p:txBody>
      </p:sp>
      <p:sp>
        <p:nvSpPr>
          <p:cNvPr id="3" name="Content Placeholder 2"/>
          <p:cNvSpPr>
            <a:spLocks noGrp="1"/>
          </p:cNvSpPr>
          <p:nvPr>
            <p:ph idx="1"/>
          </p:nvPr>
        </p:nvSpPr>
        <p:spPr>
          <a:xfrm>
            <a:off x="1141413" y="1412341"/>
            <a:ext cx="9905998" cy="4227968"/>
          </a:xfrm>
        </p:spPr>
        <p:txBody>
          <a:bodyPr/>
          <a:lstStyle/>
          <a:p>
            <a:pPr marL="0" indent="0">
              <a:buNone/>
            </a:pPr>
            <a:r>
              <a:rPr lang="en-GB" b="1" dirty="0"/>
              <a:t>Directed Graph Degrees:</a:t>
            </a:r>
          </a:p>
          <a:p>
            <a:pPr marL="0" indent="0">
              <a:buNone/>
            </a:pPr>
            <a:r>
              <a:rPr lang="en-GB" sz="2000" dirty="0"/>
              <a:t>Input for number of edges is taken then head</a:t>
            </a:r>
          </a:p>
          <a:p>
            <a:pPr marL="0" indent="0">
              <a:buNone/>
            </a:pPr>
            <a:r>
              <a:rPr lang="en-GB" dirty="0"/>
              <a:t>And tail vertex is taken as input for each edge.</a:t>
            </a:r>
          </a:p>
          <a:p>
            <a:pPr marL="0" indent="0">
              <a:buNone/>
            </a:pPr>
            <a:r>
              <a:rPr lang="en-GB" sz="2000" dirty="0"/>
              <a:t>If a vertex is found a</a:t>
            </a:r>
            <a:r>
              <a:rPr lang="en-GB" dirty="0"/>
              <a:t>t a tail its outdegree increments</a:t>
            </a:r>
          </a:p>
          <a:p>
            <a:pPr marL="0" indent="0">
              <a:buNone/>
            </a:pPr>
            <a:r>
              <a:rPr lang="en-GB" sz="2000" dirty="0"/>
              <a:t>And If found at head its indegree increments.</a:t>
            </a:r>
          </a:p>
          <a:p>
            <a:pPr marL="0" indent="0">
              <a:buNone/>
            </a:pPr>
            <a:r>
              <a:rPr lang="en-GB" sz="2000" dirty="0"/>
              <a:t>Example Output:</a:t>
            </a:r>
            <a:endParaRPr lang="en-GB" sz="1600" dirty="0"/>
          </a:p>
        </p:txBody>
      </p:sp>
      <p:pic>
        <p:nvPicPr>
          <p:cNvPr id="8" name="Picture 7">
            <a:extLst>
              <a:ext uri="{FF2B5EF4-FFF2-40B4-BE49-F238E27FC236}">
                <a16:creationId xmlns:a16="http://schemas.microsoft.com/office/drawing/2014/main" id="{6A2429C7-DA4D-BDC1-A6D0-7535ABFAA86D}"/>
              </a:ext>
            </a:extLst>
          </p:cNvPr>
          <p:cNvPicPr>
            <a:picLocks noChangeAspect="1"/>
          </p:cNvPicPr>
          <p:nvPr/>
        </p:nvPicPr>
        <p:blipFill>
          <a:blip r:embed="rId2"/>
          <a:stretch>
            <a:fillRect/>
          </a:stretch>
        </p:blipFill>
        <p:spPr>
          <a:xfrm>
            <a:off x="7924799" y="1217691"/>
            <a:ext cx="3873501" cy="5445659"/>
          </a:xfrm>
          <a:prstGeom prst="rect">
            <a:avLst/>
          </a:prstGeom>
        </p:spPr>
      </p:pic>
      <p:pic>
        <p:nvPicPr>
          <p:cNvPr id="10" name="Picture 9">
            <a:extLst>
              <a:ext uri="{FF2B5EF4-FFF2-40B4-BE49-F238E27FC236}">
                <a16:creationId xmlns:a16="http://schemas.microsoft.com/office/drawing/2014/main" id="{A9D865AF-4CA7-45FA-1BC8-074D28E76D46}"/>
              </a:ext>
            </a:extLst>
          </p:cNvPr>
          <p:cNvPicPr>
            <a:picLocks noChangeAspect="1"/>
          </p:cNvPicPr>
          <p:nvPr/>
        </p:nvPicPr>
        <p:blipFill>
          <a:blip r:embed="rId3"/>
          <a:stretch>
            <a:fillRect/>
          </a:stretch>
        </p:blipFill>
        <p:spPr>
          <a:xfrm>
            <a:off x="4267202" y="4820811"/>
            <a:ext cx="2449713" cy="1695798"/>
          </a:xfrm>
          <a:prstGeom prst="rect">
            <a:avLst/>
          </a:prstGeom>
        </p:spPr>
      </p:pic>
    </p:spTree>
    <p:extLst>
      <p:ext uri="{BB962C8B-B14F-4D97-AF65-F5344CB8AC3E}">
        <p14:creationId xmlns:p14="http://schemas.microsoft.com/office/powerpoint/2010/main" val="344306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02741"/>
          </a:xfrm>
        </p:spPr>
        <p:txBody>
          <a:bodyPr/>
          <a:lstStyle/>
          <a:p>
            <a:pPr algn="ctr"/>
            <a:r>
              <a:rPr lang="en-GB" dirty="0"/>
              <a:t>Graph THEORY</a:t>
            </a:r>
          </a:p>
        </p:txBody>
      </p:sp>
      <p:sp>
        <p:nvSpPr>
          <p:cNvPr id="3" name="Content Placeholder 2"/>
          <p:cNvSpPr>
            <a:spLocks noGrp="1"/>
          </p:cNvSpPr>
          <p:nvPr>
            <p:ph idx="1"/>
          </p:nvPr>
        </p:nvSpPr>
        <p:spPr>
          <a:xfrm>
            <a:off x="1141413" y="1010970"/>
            <a:ext cx="9905998" cy="4227968"/>
          </a:xfrm>
        </p:spPr>
        <p:txBody>
          <a:bodyPr/>
          <a:lstStyle/>
          <a:p>
            <a:pPr marL="0" indent="0">
              <a:buNone/>
            </a:pPr>
            <a:r>
              <a:rPr lang="en-GB" b="1" dirty="0"/>
              <a:t>Bipartite Graph Check:</a:t>
            </a:r>
          </a:p>
          <a:p>
            <a:pPr marL="0" indent="0">
              <a:buNone/>
            </a:pPr>
            <a:r>
              <a:rPr lang="en-GB" sz="1600" dirty="0"/>
              <a:t>A graph is called bipartite if all adjacent vertices do</a:t>
            </a:r>
          </a:p>
          <a:p>
            <a:pPr marL="0" indent="0">
              <a:buNone/>
            </a:pPr>
            <a:r>
              <a:rPr lang="en-GB" sz="1600" dirty="0"/>
              <a:t>not have same colour. First number of edges are given</a:t>
            </a:r>
          </a:p>
          <a:p>
            <a:pPr marL="0" indent="0">
              <a:buNone/>
            </a:pPr>
            <a:r>
              <a:rPr lang="en-GB" sz="1600" dirty="0"/>
              <a:t>then pair of vertices for each edge are given and all are</a:t>
            </a:r>
          </a:p>
          <a:p>
            <a:pPr marL="0" indent="0">
              <a:buNone/>
            </a:pPr>
            <a:r>
              <a:rPr lang="en-GB" sz="1600" dirty="0"/>
              <a:t>Given colour if two same colour vertices found graph is</a:t>
            </a:r>
          </a:p>
          <a:p>
            <a:pPr marL="0" indent="0">
              <a:buNone/>
            </a:pPr>
            <a:r>
              <a:rPr lang="en-GB" sz="1600" dirty="0"/>
              <a:t>Not bipartite.</a:t>
            </a:r>
          </a:p>
          <a:p>
            <a:pPr marL="0" indent="0">
              <a:buNone/>
            </a:pPr>
            <a:r>
              <a:rPr lang="en-GB" sz="1600" dirty="0"/>
              <a:t>Example Output:</a:t>
            </a:r>
          </a:p>
        </p:txBody>
      </p:sp>
      <p:pic>
        <p:nvPicPr>
          <p:cNvPr id="7" name="Picture 6">
            <a:extLst>
              <a:ext uri="{FF2B5EF4-FFF2-40B4-BE49-F238E27FC236}">
                <a16:creationId xmlns:a16="http://schemas.microsoft.com/office/drawing/2014/main" id="{EEBB9DF8-8573-8926-CED8-219A1E34D734}"/>
              </a:ext>
            </a:extLst>
          </p:cNvPr>
          <p:cNvPicPr>
            <a:picLocks noChangeAspect="1"/>
          </p:cNvPicPr>
          <p:nvPr/>
        </p:nvPicPr>
        <p:blipFill>
          <a:blip r:embed="rId2"/>
          <a:stretch>
            <a:fillRect/>
          </a:stretch>
        </p:blipFill>
        <p:spPr>
          <a:xfrm>
            <a:off x="7781639" y="609600"/>
            <a:ext cx="4096322" cy="6068272"/>
          </a:xfrm>
          <a:prstGeom prst="rect">
            <a:avLst/>
          </a:prstGeom>
        </p:spPr>
      </p:pic>
      <p:pic>
        <p:nvPicPr>
          <p:cNvPr id="9" name="Picture 8">
            <a:extLst>
              <a:ext uri="{FF2B5EF4-FFF2-40B4-BE49-F238E27FC236}">
                <a16:creationId xmlns:a16="http://schemas.microsoft.com/office/drawing/2014/main" id="{575444AA-EF64-3C25-8857-314C8D20E2A1}"/>
              </a:ext>
            </a:extLst>
          </p:cNvPr>
          <p:cNvPicPr>
            <a:picLocks noChangeAspect="1"/>
          </p:cNvPicPr>
          <p:nvPr/>
        </p:nvPicPr>
        <p:blipFill>
          <a:blip r:embed="rId3"/>
          <a:stretch>
            <a:fillRect/>
          </a:stretch>
        </p:blipFill>
        <p:spPr>
          <a:xfrm>
            <a:off x="1141413" y="4462314"/>
            <a:ext cx="3191320" cy="2124371"/>
          </a:xfrm>
          <a:prstGeom prst="rect">
            <a:avLst/>
          </a:prstGeom>
        </p:spPr>
      </p:pic>
      <p:pic>
        <p:nvPicPr>
          <p:cNvPr id="11" name="Picture 10">
            <a:extLst>
              <a:ext uri="{FF2B5EF4-FFF2-40B4-BE49-F238E27FC236}">
                <a16:creationId xmlns:a16="http://schemas.microsoft.com/office/drawing/2014/main" id="{5DCADCD8-5A92-D77D-C90A-1A9EB4C0729C}"/>
              </a:ext>
            </a:extLst>
          </p:cNvPr>
          <p:cNvPicPr>
            <a:picLocks noChangeAspect="1"/>
          </p:cNvPicPr>
          <p:nvPr/>
        </p:nvPicPr>
        <p:blipFill>
          <a:blip r:embed="rId4"/>
          <a:stretch>
            <a:fillRect/>
          </a:stretch>
        </p:blipFill>
        <p:spPr>
          <a:xfrm>
            <a:off x="4660699" y="4181974"/>
            <a:ext cx="2867425" cy="2495898"/>
          </a:xfrm>
          <a:prstGeom prst="rect">
            <a:avLst/>
          </a:prstGeom>
        </p:spPr>
      </p:pic>
    </p:spTree>
    <p:extLst>
      <p:ext uri="{BB962C8B-B14F-4D97-AF65-F5344CB8AC3E}">
        <p14:creationId xmlns:p14="http://schemas.microsoft.com/office/powerpoint/2010/main" val="387092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02741"/>
          </a:xfrm>
        </p:spPr>
        <p:txBody>
          <a:bodyPr/>
          <a:lstStyle/>
          <a:p>
            <a:pPr algn="ctr"/>
            <a:r>
              <a:rPr lang="en-GB" dirty="0"/>
              <a:t>Graph THEORY</a:t>
            </a:r>
          </a:p>
        </p:txBody>
      </p:sp>
      <p:sp>
        <p:nvSpPr>
          <p:cNvPr id="3" name="Content Placeholder 2"/>
          <p:cNvSpPr>
            <a:spLocks noGrp="1"/>
          </p:cNvSpPr>
          <p:nvPr>
            <p:ph idx="1"/>
          </p:nvPr>
        </p:nvSpPr>
        <p:spPr>
          <a:xfrm>
            <a:off x="1141413" y="1412341"/>
            <a:ext cx="9905998" cy="4227968"/>
          </a:xfrm>
        </p:spPr>
        <p:txBody>
          <a:bodyPr>
            <a:normAutofit/>
          </a:bodyPr>
          <a:lstStyle/>
          <a:p>
            <a:pPr marL="0" indent="0">
              <a:buNone/>
            </a:pPr>
            <a:r>
              <a:rPr lang="en-GB" b="1" dirty="0"/>
              <a:t>Adjacency Matrix Creation: </a:t>
            </a:r>
            <a:r>
              <a:rPr lang="en-GB" dirty="0"/>
              <a:t>                                                                           </a:t>
            </a:r>
          </a:p>
          <a:p>
            <a:pPr marL="0" indent="0">
              <a:buNone/>
            </a:pPr>
            <a:r>
              <a:rPr lang="en-GB" sz="2000" dirty="0"/>
              <a:t>In this program first number of vertices is</a:t>
            </a:r>
          </a:p>
          <a:p>
            <a:pPr marL="0" indent="0">
              <a:buNone/>
            </a:pPr>
            <a:r>
              <a:rPr lang="en-GB" sz="2000" dirty="0"/>
              <a:t>taken as input then unique vertices are taken </a:t>
            </a:r>
          </a:p>
          <a:p>
            <a:pPr marL="0" indent="0">
              <a:buNone/>
            </a:pPr>
            <a:r>
              <a:rPr lang="en-GB" sz="2000" dirty="0"/>
              <a:t>and nature of graph is asked on the basis </a:t>
            </a:r>
          </a:p>
          <a:p>
            <a:pPr marL="0" indent="0">
              <a:buNone/>
            </a:pPr>
            <a:r>
              <a:rPr lang="en-GB" sz="2000" dirty="0"/>
              <a:t>of which adjacency matrix of is displayed.</a:t>
            </a:r>
          </a:p>
          <a:p>
            <a:pPr marL="0" indent="0">
              <a:buNone/>
            </a:pPr>
            <a:r>
              <a:rPr lang="en-GB" sz="2000" dirty="0"/>
              <a:t>Example Output:</a:t>
            </a:r>
          </a:p>
          <a:p>
            <a:pPr marL="0" indent="0">
              <a:buNone/>
            </a:pPr>
            <a:r>
              <a:rPr lang="en-GB" dirty="0"/>
              <a:t>									</a:t>
            </a:r>
            <a:endParaRPr lang="en-GB" sz="1600" dirty="0"/>
          </a:p>
        </p:txBody>
      </p:sp>
      <p:pic>
        <p:nvPicPr>
          <p:cNvPr id="7" name="Picture 6">
            <a:extLst>
              <a:ext uri="{FF2B5EF4-FFF2-40B4-BE49-F238E27FC236}">
                <a16:creationId xmlns:a16="http://schemas.microsoft.com/office/drawing/2014/main" id="{68F19148-E116-48F3-541C-4FD367810403}"/>
              </a:ext>
            </a:extLst>
          </p:cNvPr>
          <p:cNvPicPr>
            <a:picLocks noChangeAspect="1"/>
          </p:cNvPicPr>
          <p:nvPr/>
        </p:nvPicPr>
        <p:blipFill>
          <a:blip r:embed="rId2"/>
          <a:stretch>
            <a:fillRect/>
          </a:stretch>
        </p:blipFill>
        <p:spPr>
          <a:xfrm>
            <a:off x="8102600" y="1049070"/>
            <a:ext cx="3733800" cy="5422900"/>
          </a:xfrm>
          <a:prstGeom prst="rect">
            <a:avLst/>
          </a:prstGeom>
        </p:spPr>
      </p:pic>
      <p:pic>
        <p:nvPicPr>
          <p:cNvPr id="9" name="Picture 8">
            <a:extLst>
              <a:ext uri="{FF2B5EF4-FFF2-40B4-BE49-F238E27FC236}">
                <a16:creationId xmlns:a16="http://schemas.microsoft.com/office/drawing/2014/main" id="{84756D5A-2EEF-0CD9-1AB6-703E12132497}"/>
              </a:ext>
            </a:extLst>
          </p:cNvPr>
          <p:cNvPicPr>
            <a:picLocks noChangeAspect="1"/>
          </p:cNvPicPr>
          <p:nvPr/>
        </p:nvPicPr>
        <p:blipFill>
          <a:blip r:embed="rId3"/>
          <a:stretch>
            <a:fillRect/>
          </a:stretch>
        </p:blipFill>
        <p:spPr>
          <a:xfrm>
            <a:off x="4318000" y="4207805"/>
            <a:ext cx="2995611" cy="2475707"/>
          </a:xfrm>
          <a:prstGeom prst="rect">
            <a:avLst/>
          </a:prstGeom>
        </p:spPr>
      </p:pic>
    </p:spTree>
    <p:extLst>
      <p:ext uri="{BB962C8B-B14F-4D97-AF65-F5344CB8AC3E}">
        <p14:creationId xmlns:p14="http://schemas.microsoft.com/office/powerpoint/2010/main" val="66791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02741"/>
          </a:xfrm>
        </p:spPr>
        <p:txBody>
          <a:bodyPr/>
          <a:lstStyle/>
          <a:p>
            <a:pPr algn="ctr"/>
            <a:r>
              <a:rPr lang="en-GB" dirty="0"/>
              <a:t>Graph THEORY</a:t>
            </a:r>
          </a:p>
        </p:txBody>
      </p:sp>
      <p:sp>
        <p:nvSpPr>
          <p:cNvPr id="7" name="Content Placeholder 6">
            <a:extLst>
              <a:ext uri="{FF2B5EF4-FFF2-40B4-BE49-F238E27FC236}">
                <a16:creationId xmlns:a16="http://schemas.microsoft.com/office/drawing/2014/main" id="{19DBDEE5-8732-12B4-BC89-9E3886CE03A8}"/>
              </a:ext>
            </a:extLst>
          </p:cNvPr>
          <p:cNvSpPr>
            <a:spLocks noGrp="1"/>
          </p:cNvSpPr>
          <p:nvPr>
            <p:ph idx="1"/>
          </p:nvPr>
        </p:nvSpPr>
        <p:spPr>
          <a:xfrm>
            <a:off x="1141413" y="1412341"/>
            <a:ext cx="9905998" cy="4378859"/>
          </a:xfrm>
        </p:spPr>
        <p:txBody>
          <a:bodyPr/>
          <a:lstStyle/>
          <a:p>
            <a:pPr marL="0" indent="0">
              <a:buNone/>
            </a:pPr>
            <a:r>
              <a:rPr lang="en-US" b="1" dirty="0"/>
              <a:t>Edge Listing from Adjacency Matrix</a:t>
            </a:r>
            <a:r>
              <a:rPr lang="en-GB" dirty="0"/>
              <a:t>:</a:t>
            </a:r>
          </a:p>
          <a:p>
            <a:pPr marL="0" indent="0">
              <a:buNone/>
            </a:pPr>
            <a:r>
              <a:rPr lang="en-GB" sz="2000" dirty="0"/>
              <a:t>In this program first number of vertices is </a:t>
            </a:r>
          </a:p>
          <a:p>
            <a:pPr marL="0" indent="0">
              <a:buNone/>
            </a:pPr>
            <a:r>
              <a:rPr lang="en-GB" sz="2000" dirty="0"/>
              <a:t>taken as input which determines the matrix size.</a:t>
            </a:r>
          </a:p>
          <a:p>
            <a:pPr marL="0" indent="0">
              <a:buNone/>
            </a:pPr>
            <a:r>
              <a:rPr lang="en-GB" sz="2000" dirty="0"/>
              <a:t>Then adjacency matrix of no</a:t>
            </a:r>
            <a:r>
              <a:rPr lang="en-GB" dirty="0"/>
              <a:t>des is taken</a:t>
            </a:r>
            <a:r>
              <a:rPr lang="en-GB" sz="2000" dirty="0"/>
              <a:t> and</a:t>
            </a:r>
          </a:p>
          <a:p>
            <a:pPr marL="0" indent="0">
              <a:buNone/>
            </a:pPr>
            <a:r>
              <a:rPr lang="en-GB" sz="2000" dirty="0"/>
              <a:t>program processes these and displays the</a:t>
            </a:r>
          </a:p>
          <a:p>
            <a:pPr marL="0" indent="0">
              <a:buNone/>
            </a:pPr>
            <a:r>
              <a:rPr lang="en-GB" sz="2000" dirty="0"/>
              <a:t>edges and their frequency.</a:t>
            </a:r>
          </a:p>
          <a:p>
            <a:pPr marL="0" indent="0">
              <a:buNone/>
            </a:pPr>
            <a:r>
              <a:rPr lang="en-GB" sz="2000" dirty="0"/>
              <a:t>Example Output:</a:t>
            </a:r>
          </a:p>
          <a:p>
            <a:pPr marL="0" indent="0">
              <a:buNone/>
            </a:pPr>
            <a:endParaRPr lang="en-GB" sz="2000" dirty="0"/>
          </a:p>
          <a:p>
            <a:endParaRPr lang="en-US" dirty="0"/>
          </a:p>
        </p:txBody>
      </p:sp>
      <p:pic>
        <p:nvPicPr>
          <p:cNvPr id="10" name="Picture 9">
            <a:extLst>
              <a:ext uri="{FF2B5EF4-FFF2-40B4-BE49-F238E27FC236}">
                <a16:creationId xmlns:a16="http://schemas.microsoft.com/office/drawing/2014/main" id="{D231AC7C-6DB7-3EC9-DCF5-A7C6D64C6858}"/>
              </a:ext>
            </a:extLst>
          </p:cNvPr>
          <p:cNvPicPr>
            <a:picLocks noChangeAspect="1"/>
          </p:cNvPicPr>
          <p:nvPr/>
        </p:nvPicPr>
        <p:blipFill>
          <a:blip r:embed="rId2"/>
          <a:stretch>
            <a:fillRect/>
          </a:stretch>
        </p:blipFill>
        <p:spPr>
          <a:xfrm>
            <a:off x="4449618" y="4018691"/>
            <a:ext cx="3010187" cy="2575250"/>
          </a:xfrm>
          <a:prstGeom prst="rect">
            <a:avLst/>
          </a:prstGeom>
        </p:spPr>
      </p:pic>
      <p:pic>
        <p:nvPicPr>
          <p:cNvPr id="12" name="Picture 11">
            <a:extLst>
              <a:ext uri="{FF2B5EF4-FFF2-40B4-BE49-F238E27FC236}">
                <a16:creationId xmlns:a16="http://schemas.microsoft.com/office/drawing/2014/main" id="{E2D11768-B51F-F0DF-0485-4E8BFD74B166}"/>
              </a:ext>
            </a:extLst>
          </p:cNvPr>
          <p:cNvPicPr>
            <a:picLocks noChangeAspect="1"/>
          </p:cNvPicPr>
          <p:nvPr/>
        </p:nvPicPr>
        <p:blipFill>
          <a:blip r:embed="rId3"/>
          <a:stretch>
            <a:fillRect/>
          </a:stretch>
        </p:blipFill>
        <p:spPr>
          <a:xfrm>
            <a:off x="8381665" y="816225"/>
            <a:ext cx="3289635" cy="5858693"/>
          </a:xfrm>
          <a:prstGeom prst="rect">
            <a:avLst/>
          </a:prstGeom>
        </p:spPr>
      </p:pic>
    </p:spTree>
    <p:extLst>
      <p:ext uri="{BB962C8B-B14F-4D97-AF65-F5344CB8AC3E}">
        <p14:creationId xmlns:p14="http://schemas.microsoft.com/office/powerpoint/2010/main" val="18539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02741"/>
          </a:xfrm>
        </p:spPr>
        <p:txBody>
          <a:bodyPr/>
          <a:lstStyle/>
          <a:p>
            <a:pPr algn="ctr"/>
            <a:r>
              <a:rPr lang="en-GB" dirty="0"/>
              <a:t>Graph THEORY</a:t>
            </a:r>
          </a:p>
        </p:txBody>
      </p:sp>
      <p:sp>
        <p:nvSpPr>
          <p:cNvPr id="3" name="Content Placeholder 2"/>
          <p:cNvSpPr>
            <a:spLocks noGrp="1"/>
          </p:cNvSpPr>
          <p:nvPr>
            <p:ph idx="1"/>
          </p:nvPr>
        </p:nvSpPr>
        <p:spPr>
          <a:xfrm>
            <a:off x="739518" y="1315016"/>
            <a:ext cx="9905998" cy="4227968"/>
          </a:xfrm>
        </p:spPr>
        <p:txBody>
          <a:bodyPr>
            <a:normAutofit/>
          </a:bodyPr>
          <a:lstStyle/>
          <a:p>
            <a:pPr marL="0" indent="0">
              <a:buNone/>
            </a:pPr>
            <a:r>
              <a:rPr lang="en-GB" b="1" dirty="0"/>
              <a:t>Incidence Matrix Construction:</a:t>
            </a:r>
          </a:p>
          <a:p>
            <a:pPr marL="0" indent="0">
              <a:buNone/>
            </a:pPr>
            <a:r>
              <a:rPr lang="en-GB" sz="1600" dirty="0"/>
              <a:t>In this program first number of vertices is taken as </a:t>
            </a:r>
          </a:p>
          <a:p>
            <a:pPr marL="0" indent="0">
              <a:buNone/>
            </a:pPr>
            <a:r>
              <a:rPr lang="en-GB" sz="1600" dirty="0"/>
              <a:t>input which determines the matrix size. Then vertices</a:t>
            </a:r>
          </a:p>
          <a:p>
            <a:pPr marL="0" indent="0">
              <a:buNone/>
            </a:pPr>
            <a:r>
              <a:rPr lang="en-GB" sz="1600" dirty="0"/>
              <a:t>and frequency of edges are taken as input and the</a:t>
            </a:r>
          </a:p>
          <a:p>
            <a:pPr marL="0" indent="0">
              <a:buNone/>
            </a:pPr>
            <a:r>
              <a:rPr lang="en-GB" sz="1600" dirty="0"/>
              <a:t>Program processes these and displays an incidence </a:t>
            </a:r>
          </a:p>
          <a:p>
            <a:pPr marL="0" indent="0">
              <a:buNone/>
            </a:pPr>
            <a:r>
              <a:rPr lang="en-GB" sz="1600" dirty="0"/>
              <a:t>Matrix.</a:t>
            </a:r>
          </a:p>
          <a:p>
            <a:pPr marL="0" indent="0">
              <a:buNone/>
            </a:pPr>
            <a:r>
              <a:rPr lang="en-GB" sz="1600" dirty="0"/>
              <a:t>Example Output:</a:t>
            </a:r>
          </a:p>
          <a:p>
            <a:pPr marL="0" indent="0">
              <a:buNone/>
            </a:pPr>
            <a:endParaRPr lang="en-GB" sz="1600" dirty="0"/>
          </a:p>
        </p:txBody>
      </p:sp>
      <p:pic>
        <p:nvPicPr>
          <p:cNvPr id="11" name="Picture 10">
            <a:extLst>
              <a:ext uri="{FF2B5EF4-FFF2-40B4-BE49-F238E27FC236}">
                <a16:creationId xmlns:a16="http://schemas.microsoft.com/office/drawing/2014/main" id="{BC65C3D8-79D8-3BB7-385E-8CB328721A7A}"/>
              </a:ext>
            </a:extLst>
          </p:cNvPr>
          <p:cNvPicPr>
            <a:picLocks noChangeAspect="1"/>
          </p:cNvPicPr>
          <p:nvPr/>
        </p:nvPicPr>
        <p:blipFill>
          <a:blip r:embed="rId2"/>
          <a:stretch>
            <a:fillRect/>
          </a:stretch>
        </p:blipFill>
        <p:spPr>
          <a:xfrm>
            <a:off x="8248434" y="1412341"/>
            <a:ext cx="3086531" cy="4836059"/>
          </a:xfrm>
          <a:prstGeom prst="rect">
            <a:avLst/>
          </a:prstGeom>
        </p:spPr>
      </p:pic>
      <p:pic>
        <p:nvPicPr>
          <p:cNvPr id="15" name="Picture 14">
            <a:extLst>
              <a:ext uri="{FF2B5EF4-FFF2-40B4-BE49-F238E27FC236}">
                <a16:creationId xmlns:a16="http://schemas.microsoft.com/office/drawing/2014/main" id="{3E40DEE8-6C94-D4ED-EFF9-7110DAA6C3E7}"/>
              </a:ext>
            </a:extLst>
          </p:cNvPr>
          <p:cNvPicPr>
            <a:picLocks noChangeAspect="1"/>
          </p:cNvPicPr>
          <p:nvPr/>
        </p:nvPicPr>
        <p:blipFill>
          <a:blip r:embed="rId3"/>
          <a:stretch>
            <a:fillRect/>
          </a:stretch>
        </p:blipFill>
        <p:spPr>
          <a:xfrm>
            <a:off x="3650668" y="4088834"/>
            <a:ext cx="2813632" cy="2159566"/>
          </a:xfrm>
          <a:prstGeom prst="rect">
            <a:avLst/>
          </a:prstGeom>
        </p:spPr>
      </p:pic>
    </p:spTree>
    <p:extLst>
      <p:ext uri="{BB962C8B-B14F-4D97-AF65-F5344CB8AC3E}">
        <p14:creationId xmlns:p14="http://schemas.microsoft.com/office/powerpoint/2010/main" val="320297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400" dirty="0"/>
              <a:t>CONTENT</a:t>
            </a:r>
          </a:p>
        </p:txBody>
      </p:sp>
      <p:sp>
        <p:nvSpPr>
          <p:cNvPr id="3" name="Content Placeholder 2"/>
          <p:cNvSpPr>
            <a:spLocks noGrp="1"/>
          </p:cNvSpPr>
          <p:nvPr>
            <p:ph idx="1"/>
          </p:nvPr>
        </p:nvSpPr>
        <p:spPr/>
        <p:txBody>
          <a:bodyPr/>
          <a:lstStyle/>
          <a:p>
            <a:pPr marL="457200" indent="-457200">
              <a:buFont typeface="+mj-lt"/>
              <a:buAutoNum type="arabicPeriod"/>
            </a:pPr>
            <a:r>
              <a:rPr lang="en-GB" sz="2800" dirty="0"/>
              <a:t>GRAPH THEORY</a:t>
            </a:r>
          </a:p>
          <a:p>
            <a:pPr marL="457200" indent="-457200">
              <a:buFont typeface="+mj-lt"/>
              <a:buAutoNum type="arabicPeriod"/>
            </a:pPr>
            <a:endParaRPr lang="en-GB" dirty="0"/>
          </a:p>
          <a:p>
            <a:pPr marL="457200" indent="-457200">
              <a:buFont typeface="+mj-lt"/>
              <a:buAutoNum type="arabicPeriod"/>
            </a:pPr>
            <a:r>
              <a:rPr lang="en-GB" sz="2800" dirty="0"/>
              <a:t>NUMBER THEORY</a:t>
            </a:r>
          </a:p>
        </p:txBody>
      </p:sp>
    </p:spTree>
    <p:extLst>
      <p:ext uri="{BB962C8B-B14F-4D97-AF65-F5344CB8AC3E}">
        <p14:creationId xmlns:p14="http://schemas.microsoft.com/office/powerpoint/2010/main" val="207617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56238"/>
          </a:xfrm>
        </p:spPr>
        <p:txBody>
          <a:bodyPr>
            <a:normAutofit fontScale="90000"/>
          </a:bodyPr>
          <a:lstStyle/>
          <a:p>
            <a:r>
              <a:rPr lang="en-GB" dirty="0"/>
              <a:t>                  INDIVIDUAL CONTRIBUTION and</a:t>
            </a:r>
            <a:br>
              <a:rPr lang="en-GB" dirty="0"/>
            </a:br>
            <a:r>
              <a:rPr lang="en-GB" dirty="0"/>
              <a:t>                             project planning:</a:t>
            </a:r>
          </a:p>
        </p:txBody>
      </p:sp>
      <p:sp>
        <p:nvSpPr>
          <p:cNvPr id="3" name="Content Placeholder 2"/>
          <p:cNvSpPr>
            <a:spLocks noGrp="1"/>
          </p:cNvSpPr>
          <p:nvPr>
            <p:ph idx="1"/>
          </p:nvPr>
        </p:nvSpPr>
        <p:spPr>
          <a:xfrm>
            <a:off x="924129" y="1665838"/>
            <a:ext cx="9905998" cy="5060887"/>
          </a:xfrm>
        </p:spPr>
        <p:txBody>
          <a:bodyPr>
            <a:normAutofit/>
          </a:bodyPr>
          <a:lstStyle/>
          <a:p>
            <a:pPr marL="0" indent="0" algn="just">
              <a:buNone/>
            </a:pPr>
            <a:r>
              <a:rPr lang="en-GB" dirty="0"/>
              <a:t>Individual Contribution:</a:t>
            </a:r>
          </a:p>
          <a:p>
            <a:pPr marL="0" indent="0" algn="just">
              <a:buNone/>
            </a:pPr>
            <a:r>
              <a:rPr lang="en-GB" dirty="0"/>
              <a:t>	The coding problems of number theory and slides for presentation were made by 	AHMAD SAJJAD (2023-CS-81).</a:t>
            </a:r>
          </a:p>
          <a:p>
            <a:pPr marL="0" indent="0" algn="just">
              <a:buNone/>
            </a:pPr>
            <a:r>
              <a:rPr lang="en-GB" dirty="0"/>
              <a:t>	The theoretical questions and coding problems of graph theory were made by 	ABDUL-REHMAN (2023-CS-73).</a:t>
            </a:r>
          </a:p>
          <a:p>
            <a:pPr marL="0" indent="0" algn="just">
              <a:buNone/>
            </a:pPr>
            <a:endParaRPr lang="en-GB" dirty="0"/>
          </a:p>
          <a:p>
            <a:pPr marL="0" indent="0" algn="just">
              <a:buNone/>
            </a:pPr>
            <a:r>
              <a:rPr lang="en-GB" dirty="0"/>
              <a:t>PROJECT PLANNING:</a:t>
            </a:r>
          </a:p>
          <a:p>
            <a:pPr marL="0" indent="0" algn="just">
              <a:buNone/>
            </a:pPr>
            <a:r>
              <a:rPr lang="en-GB" dirty="0"/>
              <a:t>	</a:t>
            </a:r>
            <a:r>
              <a:rPr lang="en-GB" dirty="0">
                <a:effectLst/>
                <a:latin typeface="+mj-lt"/>
                <a:ea typeface="Calibri" panose="020F0502020204030204" pitchFamily="34" charset="0"/>
                <a:cs typeface="Times New Roman" panose="02020603050405020304" pitchFamily="18" charset="0"/>
              </a:rPr>
              <a:t>In project planning, first we divided the whole project into two parts number theory and graph theory. For solving coding problem, we choose C++ language as we learnt and programmed in it in 1</a:t>
            </a:r>
            <a:r>
              <a:rPr lang="en-GB" baseline="30000" dirty="0">
                <a:effectLst/>
                <a:latin typeface="+mj-lt"/>
                <a:ea typeface="Calibri" panose="020F0502020204030204" pitchFamily="34" charset="0"/>
                <a:cs typeface="Times New Roman" panose="02020603050405020304" pitchFamily="18" charset="0"/>
              </a:rPr>
              <a:t>st</a:t>
            </a:r>
            <a:r>
              <a:rPr lang="en-GB" dirty="0">
                <a:effectLst/>
                <a:latin typeface="+mj-lt"/>
                <a:ea typeface="Calibri" panose="020F0502020204030204" pitchFamily="34" charset="0"/>
                <a:cs typeface="Times New Roman" panose="02020603050405020304" pitchFamily="18" charset="0"/>
              </a:rPr>
              <a:t> semester and have good grip and practice in it. And for games section we studied those games which we had played and knew that graph is used in this game.</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493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802741"/>
          </a:xfrm>
        </p:spPr>
        <p:txBody>
          <a:bodyPr/>
          <a:lstStyle/>
          <a:p>
            <a:pPr algn="ctr"/>
            <a:r>
              <a:rPr lang="en-GB" dirty="0">
                <a:solidFill>
                  <a:schemeClr val="tx1">
                    <a:lumMod val="85000"/>
                  </a:schemeClr>
                </a:solidFill>
              </a:rPr>
              <a:t>Game analysis</a:t>
            </a:r>
            <a:endParaRPr lang="en-GB" dirty="0"/>
          </a:p>
        </p:txBody>
      </p:sp>
      <p:sp>
        <p:nvSpPr>
          <p:cNvPr id="3" name="Content Placeholder 2"/>
          <p:cNvSpPr>
            <a:spLocks noGrp="1"/>
          </p:cNvSpPr>
          <p:nvPr>
            <p:ph idx="1"/>
          </p:nvPr>
        </p:nvSpPr>
        <p:spPr>
          <a:xfrm>
            <a:off x="968376" y="1155700"/>
            <a:ext cx="5886450" cy="5092700"/>
          </a:xfrm>
        </p:spPr>
        <p:txBody>
          <a:bodyPr>
            <a:normAutofit fontScale="92500" lnSpcReduction="20000"/>
          </a:bodyPr>
          <a:lstStyle/>
          <a:p>
            <a:pPr marL="0" indent="0">
              <a:buNone/>
            </a:pPr>
            <a:r>
              <a:rPr lang="en-GB" sz="2400" b="1" dirty="0">
                <a:solidFill>
                  <a:schemeClr val="tx1">
                    <a:lumMod val="85000"/>
                  </a:schemeClr>
                </a:solidFill>
                <a:latin typeface="+mj-lt"/>
              </a:rPr>
              <a:t>TIC-TAC-TOE GAME graphical representation</a:t>
            </a:r>
          </a:p>
          <a:p>
            <a:pPr marL="0" indent="0" algn="jus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Tic-tac-toe, also known as noughts and crosses 	or </a:t>
            </a:r>
            <a:r>
              <a:rPr lang="en-GB" sz="1800" dirty="0" err="1">
                <a:solidFill>
                  <a:schemeClr val="tx1">
                    <a:lumMod val="85000"/>
                  </a:schemeClr>
                </a:solidFill>
                <a:effectLst/>
                <a:latin typeface="+mj-lt"/>
                <a:ea typeface="Calibri" panose="020F0502020204030204" pitchFamily="34" charset="0"/>
                <a:cs typeface="Times New Roman" panose="02020603050405020304" pitchFamily="18" charset="0"/>
              </a:rPr>
              <a:t>Xs</a:t>
            </a: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and </a:t>
            </a:r>
            <a:r>
              <a:rPr lang="en-GB" sz="1800" dirty="0" err="1">
                <a:solidFill>
                  <a:schemeClr val="tx1">
                    <a:lumMod val="85000"/>
                  </a:schemeClr>
                </a:solidFill>
                <a:effectLst/>
                <a:latin typeface="+mj-lt"/>
                <a:ea typeface="Calibri" panose="020F0502020204030204" pitchFamily="34" charset="0"/>
                <a:cs typeface="Times New Roman" panose="02020603050405020304" pitchFamily="18" charset="0"/>
              </a:rPr>
              <a:t>Os</a:t>
            </a: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can be analysed using graph 	theory. Graph theory is a branch of mathematics 	that studies relationships between objects, and 	in 	this context, we can represent the possible states 	and moves of a tic-tac-toe game as a graph.</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GB" sz="1800" b="1" dirty="0">
                <a:solidFill>
                  <a:schemeClr val="tx1">
                    <a:lumMod val="85000"/>
                  </a:schemeClr>
                </a:solidFill>
                <a:effectLst/>
                <a:latin typeface="+mj-lt"/>
                <a:ea typeface="Times New Roman" panose="02020603050405020304" pitchFamily="18" charset="0"/>
                <a:cs typeface="Times New Roman" panose="02020603050405020304" pitchFamily="18" charset="0"/>
              </a:rPr>
              <a:t>Vertices (Nodes): </a:t>
            </a:r>
          </a:p>
          <a:p>
            <a:pPr marL="0" marR="0" indent="0" algn="just">
              <a:lnSpc>
                <a:spcPct val="107000"/>
              </a:lnSpc>
              <a:spcBef>
                <a:spcPts val="0"/>
              </a:spcBef>
              <a:spcAft>
                <a:spcPts val="800"/>
              </a:spcAf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Each possible state of the tic-tac-toe board can be 	represented as a node. This includes all the 	different ways </a:t>
            </a:r>
            <a:r>
              <a:rPr lang="en-GB" sz="1800" dirty="0" err="1">
                <a:solidFill>
                  <a:schemeClr val="tx1">
                    <a:lumMod val="85000"/>
                  </a:schemeClr>
                </a:solidFill>
                <a:effectLst/>
                <a:latin typeface="+mj-lt"/>
                <a:ea typeface="Calibri" panose="020F0502020204030204" pitchFamily="34" charset="0"/>
                <a:cs typeface="Times New Roman" panose="02020603050405020304" pitchFamily="18" charset="0"/>
              </a:rPr>
              <a:t>Xs</a:t>
            </a: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and </a:t>
            </a:r>
            <a:r>
              <a:rPr lang="en-GB" sz="1800" dirty="0" err="1">
                <a:solidFill>
                  <a:schemeClr val="tx1">
                    <a:lumMod val="85000"/>
                  </a:schemeClr>
                </a:solidFill>
                <a:effectLst/>
                <a:latin typeface="+mj-lt"/>
                <a:ea typeface="Calibri" panose="020F0502020204030204" pitchFamily="34" charset="0"/>
                <a:cs typeface="Times New Roman" panose="02020603050405020304" pitchFamily="18" charset="0"/>
              </a:rPr>
              <a:t>Os</a:t>
            </a: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can be arranged on the 	board.</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GB" sz="1800" b="1" dirty="0">
                <a:solidFill>
                  <a:schemeClr val="tx1">
                    <a:lumMod val="85000"/>
                  </a:schemeClr>
                </a:solidFill>
                <a:effectLst/>
                <a:latin typeface="+mj-lt"/>
                <a:ea typeface="Times New Roman" panose="02020603050405020304" pitchFamily="18" charset="0"/>
                <a:cs typeface="Times New Roman" panose="02020603050405020304" pitchFamily="18" charset="0"/>
              </a:rPr>
              <a:t>Edges (Links):</a:t>
            </a:r>
          </a:p>
          <a:p>
            <a:pPr marL="0" marR="0" indent="0" algn="just">
              <a:lnSpc>
                <a:spcPct val="107000"/>
              </a:lnSpc>
              <a:spcBef>
                <a:spcPts val="0"/>
              </a:spcBef>
              <a:spcAft>
                <a:spcPts val="800"/>
              </a:spcAf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The edges between nodes represent legal moves 	from one state to another. For tic-tac-toe, an edge 	connects two states if the second state can be 	reached by making a legal move from the first 	state.</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B249689-5EF1-C43B-6016-476E394FE485}"/>
              </a:ext>
            </a:extLst>
          </p:cNvPr>
          <p:cNvPicPr>
            <a:picLocks noChangeAspect="1"/>
          </p:cNvPicPr>
          <p:nvPr/>
        </p:nvPicPr>
        <p:blipFill>
          <a:blip r:embed="rId2"/>
          <a:stretch>
            <a:fillRect/>
          </a:stretch>
        </p:blipFill>
        <p:spPr>
          <a:xfrm>
            <a:off x="8166100" y="2090470"/>
            <a:ext cx="3308348" cy="3223160"/>
          </a:xfrm>
          <a:prstGeom prst="rect">
            <a:avLst/>
          </a:prstGeom>
        </p:spPr>
      </p:pic>
    </p:spTree>
    <p:extLst>
      <p:ext uri="{BB962C8B-B14F-4D97-AF65-F5344CB8AC3E}">
        <p14:creationId xmlns:p14="http://schemas.microsoft.com/office/powerpoint/2010/main" val="173310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850E1-63E7-E582-30AA-DEB93DB6C093}"/>
              </a:ext>
            </a:extLst>
          </p:cNvPr>
          <p:cNvSpPr>
            <a:spLocks noGrp="1"/>
          </p:cNvSpPr>
          <p:nvPr>
            <p:ph idx="1"/>
          </p:nvPr>
        </p:nvSpPr>
        <p:spPr>
          <a:xfrm>
            <a:off x="1141413" y="1358900"/>
            <a:ext cx="4700587" cy="4724399"/>
          </a:xfrm>
        </p:spPr>
        <p:txBody>
          <a:bodyPr>
            <a:normAutofit/>
          </a:bodyPr>
          <a:lstStyle/>
          <a:p>
            <a:pPr marL="0" marR="0" indent="0" algn="just">
              <a:lnSpc>
                <a:spcPct val="107000"/>
              </a:lnSpc>
              <a:spcBef>
                <a:spcPts val="0"/>
              </a:spcBef>
              <a:spcAft>
                <a:spcPts val="800"/>
              </a:spcAft>
              <a:buNone/>
            </a:pPr>
            <a:r>
              <a:rPr lang="en-GB" sz="1800" b="1" dirty="0">
                <a:solidFill>
                  <a:schemeClr val="tx1">
                    <a:lumMod val="85000"/>
                  </a:schemeClr>
                </a:solidFill>
                <a:effectLst/>
                <a:latin typeface="+mj-lt"/>
                <a:ea typeface="Times New Roman" panose="02020603050405020304" pitchFamily="18" charset="0"/>
                <a:cs typeface="Times New Roman" panose="02020603050405020304" pitchFamily="18" charset="0"/>
              </a:rPr>
              <a:t>Game Tree:</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457200" marR="0" indent="0" algn="just">
              <a:lnSpc>
                <a:spcPct val="107000"/>
              </a:lnSpc>
              <a:spcBef>
                <a:spcPts val="0"/>
              </a:spcBef>
              <a:spcAft>
                <a:spcPts val="800"/>
              </a:spcAf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The graph for tic-tac-toe is essentially a game tree, where each node represents a game state, and edges represent possible moves. The root of the tree is the initial state of the board, and the leaves are terminal states (win, lose, or draw).</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GB" sz="1800" b="1" dirty="0">
                <a:solidFill>
                  <a:schemeClr val="tx1">
                    <a:lumMod val="85000"/>
                  </a:schemeClr>
                </a:solidFill>
                <a:effectLst/>
                <a:latin typeface="+mj-lt"/>
                <a:ea typeface="Times New Roman" panose="02020603050405020304" pitchFamily="18" charset="0"/>
                <a:cs typeface="Times New Roman" panose="02020603050405020304" pitchFamily="18" charset="0"/>
              </a:rPr>
              <a:t>Terminal Nodes:</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800"/>
              </a:spcAf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	Terminal nodes in the graph are those 	representing game states where the 	game is 	over (win, lose, or 	draw). 	These nodes have 	no outgoing 	edges.</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0" indent="0" algn="just">
              <a:buNone/>
            </a:pPr>
            <a:endParaRPr lang="en-US" dirty="0">
              <a:solidFill>
                <a:schemeClr val="tx1">
                  <a:lumMod val="85000"/>
                </a:schemeClr>
              </a:solidFill>
              <a:latin typeface="+mj-lt"/>
            </a:endParaRPr>
          </a:p>
        </p:txBody>
      </p:sp>
      <p:pic>
        <p:nvPicPr>
          <p:cNvPr id="4" name="Picture 3">
            <a:extLst>
              <a:ext uri="{FF2B5EF4-FFF2-40B4-BE49-F238E27FC236}">
                <a16:creationId xmlns:a16="http://schemas.microsoft.com/office/drawing/2014/main" id="{43F8F7A4-E0AC-E8CA-647A-E98ECF87DCDD}"/>
              </a:ext>
            </a:extLst>
          </p:cNvPr>
          <p:cNvPicPr>
            <a:picLocks noChangeAspect="1"/>
          </p:cNvPicPr>
          <p:nvPr/>
        </p:nvPicPr>
        <p:blipFill>
          <a:blip r:embed="rId2"/>
          <a:stretch>
            <a:fillRect/>
          </a:stretch>
        </p:blipFill>
        <p:spPr>
          <a:xfrm>
            <a:off x="1143728" y="604369"/>
            <a:ext cx="9906859" cy="938865"/>
          </a:xfrm>
          <a:prstGeom prst="rect">
            <a:avLst/>
          </a:prstGeom>
        </p:spPr>
      </p:pic>
      <p:pic>
        <p:nvPicPr>
          <p:cNvPr id="7" name="Picture 6">
            <a:extLst>
              <a:ext uri="{FF2B5EF4-FFF2-40B4-BE49-F238E27FC236}">
                <a16:creationId xmlns:a16="http://schemas.microsoft.com/office/drawing/2014/main" id="{51431CC3-19EE-C6D1-86DD-1230DC6F10EA}"/>
              </a:ext>
            </a:extLst>
          </p:cNvPr>
          <p:cNvPicPr>
            <a:picLocks noChangeAspect="1"/>
          </p:cNvPicPr>
          <p:nvPr/>
        </p:nvPicPr>
        <p:blipFill>
          <a:blip r:embed="rId3"/>
          <a:stretch>
            <a:fillRect/>
          </a:stretch>
        </p:blipFill>
        <p:spPr>
          <a:xfrm>
            <a:off x="7429501" y="1559016"/>
            <a:ext cx="4151312" cy="4324166"/>
          </a:xfrm>
          <a:prstGeom prst="rect">
            <a:avLst/>
          </a:prstGeom>
        </p:spPr>
      </p:pic>
    </p:spTree>
    <p:extLst>
      <p:ext uri="{BB962C8B-B14F-4D97-AF65-F5344CB8AC3E}">
        <p14:creationId xmlns:p14="http://schemas.microsoft.com/office/powerpoint/2010/main" val="406714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E5D2-04CE-4306-2B27-EF19E3C15B6F}"/>
              </a:ext>
            </a:extLst>
          </p:cNvPr>
          <p:cNvSpPr>
            <a:spLocks noGrp="1"/>
          </p:cNvSpPr>
          <p:nvPr>
            <p:ph type="title"/>
          </p:nvPr>
        </p:nvSpPr>
        <p:spPr>
          <a:xfrm>
            <a:off x="1141413" y="101600"/>
            <a:ext cx="9905998" cy="1905000"/>
          </a:xfrm>
        </p:spPr>
        <p:txBody>
          <a:bodyPr/>
          <a:lstStyle/>
          <a:p>
            <a:pPr algn="ctr"/>
            <a:r>
              <a:rPr lang="en-GB" dirty="0">
                <a:solidFill>
                  <a:schemeClr val="tx1">
                    <a:lumMod val="85000"/>
                  </a:schemeClr>
                </a:solidFill>
              </a:rPr>
              <a:t>Game analysis</a:t>
            </a:r>
            <a:endParaRPr lang="en-US" dirty="0"/>
          </a:p>
        </p:txBody>
      </p:sp>
      <p:sp>
        <p:nvSpPr>
          <p:cNvPr id="3" name="Content Placeholder 2">
            <a:extLst>
              <a:ext uri="{FF2B5EF4-FFF2-40B4-BE49-F238E27FC236}">
                <a16:creationId xmlns:a16="http://schemas.microsoft.com/office/drawing/2014/main" id="{05DC333B-0E96-BA17-8055-A57ACE629FC2}"/>
              </a:ext>
            </a:extLst>
          </p:cNvPr>
          <p:cNvSpPr txBox="1">
            <a:spLocks/>
          </p:cNvSpPr>
          <p:nvPr/>
        </p:nvSpPr>
        <p:spPr>
          <a:xfrm>
            <a:off x="1141413" y="1371600"/>
            <a:ext cx="10326687" cy="4724399"/>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lnSpc>
                <a:spcPct val="107000"/>
              </a:lnSpc>
              <a:spcBef>
                <a:spcPts val="0"/>
              </a:spcBef>
              <a:spcAft>
                <a:spcPts val="800"/>
              </a:spcAft>
              <a:buFont typeface="Arial"/>
              <a:buNone/>
            </a:pPr>
            <a:r>
              <a:rPr lang="en-GB" sz="2400" b="1" dirty="0">
                <a:solidFill>
                  <a:schemeClr val="tx1">
                    <a:lumMod val="85000"/>
                  </a:schemeClr>
                </a:solidFill>
                <a:effectLst/>
                <a:latin typeface="+mj-lt"/>
                <a:ea typeface="Calibri" panose="020F0502020204030204" pitchFamily="34" charset="0"/>
                <a:cs typeface="Times New Roman" panose="02020603050405020304" pitchFamily="18" charset="0"/>
              </a:rPr>
              <a:t>To achieve</a:t>
            </a:r>
          </a:p>
          <a:p>
            <a:pPr marL="0" indent="0" algn="ctr">
              <a:lnSpc>
                <a:spcPct val="107000"/>
              </a:lnSpc>
              <a:spcBef>
                <a:spcPts val="0"/>
              </a:spcBef>
              <a:spcAft>
                <a:spcPts val="800"/>
              </a:spcAft>
              <a:buNone/>
            </a:pPr>
            <a:r>
              <a:rPr lang="en-GB" sz="1800" dirty="0">
                <a:solidFill>
                  <a:schemeClr val="tx1">
                    <a:lumMod val="85000"/>
                  </a:schemeClr>
                </a:solidFill>
                <a:effectLst/>
                <a:latin typeface="+mj-lt"/>
                <a:ea typeface="Calibri" panose="020F0502020204030204" pitchFamily="34" charset="0"/>
                <a:cs typeface="Times New Roman" panose="02020603050405020304" pitchFamily="18" charset="0"/>
              </a:rPr>
              <a:t>A winning path in the graph is a sequence of edges from the root to a terminal node representing a win. These paths show the sequence of moves that lead to a win for one of the players.</a:t>
            </a:r>
            <a:endParaRPr lang="en-US" sz="18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0" indent="0" algn="ctr">
              <a:buNone/>
            </a:pPr>
            <a:r>
              <a:rPr lang="en-US" sz="2400" b="1" dirty="0">
                <a:solidFill>
                  <a:schemeClr val="tx1">
                    <a:lumMod val="85000"/>
                  </a:schemeClr>
                </a:solidFill>
                <a:latin typeface="+mj-lt"/>
              </a:rPr>
              <a:t>To avoid</a:t>
            </a:r>
          </a:p>
          <a:p>
            <a:pPr marL="0" indent="0" algn="ctr">
              <a:buNone/>
            </a:pPr>
            <a:r>
              <a:rPr lang="en-US" sz="1800" dirty="0">
                <a:solidFill>
                  <a:schemeClr val="tx1">
                    <a:lumMod val="85000"/>
                  </a:schemeClr>
                </a:solidFill>
                <a:effectLst/>
                <a:latin typeface="+mj-lt"/>
                <a:ea typeface="Calibri" panose="020F0502020204030204" pitchFamily="34" charset="0"/>
                <a:cs typeface="Times New Roman" panose="02020603050405020304" pitchFamily="18" charset="0"/>
              </a:rPr>
              <a:t>Players aim to avoid suboptimal moves by using graph theory to identify the best possible moves in different situations. This minimizes the risk of losing.</a:t>
            </a:r>
          </a:p>
          <a:p>
            <a:pPr marL="0" indent="0" algn="ctr">
              <a:buNone/>
            </a:pPr>
            <a:r>
              <a:rPr lang="en-US" sz="1800" dirty="0">
                <a:solidFill>
                  <a:schemeClr val="tx1">
                    <a:lumMod val="85000"/>
                  </a:schemeClr>
                </a:solidFill>
                <a:effectLst/>
                <a:latin typeface="+mj-lt"/>
                <a:ea typeface="Calibri" panose="020F0502020204030204" pitchFamily="34" charset="0"/>
                <a:cs typeface="Times New Roman" panose="02020603050405020304" pitchFamily="18" charset="0"/>
              </a:rPr>
              <a:t>Understanding the graph helps players avoid putting themselves in unfavorable positions that could lead to a loss.</a:t>
            </a:r>
          </a:p>
        </p:txBody>
      </p:sp>
    </p:spTree>
    <p:extLst>
      <p:ext uri="{BB962C8B-B14F-4D97-AF65-F5344CB8AC3E}">
        <p14:creationId xmlns:p14="http://schemas.microsoft.com/office/powerpoint/2010/main" val="244737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77631E-B9FC-B62B-EEDA-5298C893F311}"/>
              </a:ext>
            </a:extLst>
          </p:cNvPr>
          <p:cNvSpPr>
            <a:spLocks noGrp="1"/>
          </p:cNvSpPr>
          <p:nvPr>
            <p:ph type="title"/>
          </p:nvPr>
        </p:nvSpPr>
        <p:spPr>
          <a:xfrm>
            <a:off x="1141413" y="101600"/>
            <a:ext cx="9905998" cy="1905000"/>
          </a:xfrm>
        </p:spPr>
        <p:txBody>
          <a:bodyPr/>
          <a:lstStyle/>
          <a:p>
            <a:pPr algn="ctr"/>
            <a:r>
              <a:rPr lang="en-GB" dirty="0">
                <a:solidFill>
                  <a:schemeClr val="tx1">
                    <a:lumMod val="85000"/>
                  </a:schemeClr>
                </a:solidFill>
              </a:rPr>
              <a:t>Game analysis</a:t>
            </a:r>
            <a:endParaRPr lang="en-US" dirty="0"/>
          </a:p>
        </p:txBody>
      </p:sp>
      <p:sp>
        <p:nvSpPr>
          <p:cNvPr id="4" name="Content Placeholder 2">
            <a:extLst>
              <a:ext uri="{FF2B5EF4-FFF2-40B4-BE49-F238E27FC236}">
                <a16:creationId xmlns:a16="http://schemas.microsoft.com/office/drawing/2014/main" id="{69DD3F34-8BDB-F482-DAEE-73C41E82F8F8}"/>
              </a:ext>
            </a:extLst>
          </p:cNvPr>
          <p:cNvSpPr txBox="1">
            <a:spLocks/>
          </p:cNvSpPr>
          <p:nvPr/>
        </p:nvSpPr>
        <p:spPr>
          <a:xfrm>
            <a:off x="968376" y="1263650"/>
            <a:ext cx="5886450" cy="5702300"/>
          </a:xfrm>
          <a:prstGeom prst="rect">
            <a:avLst/>
          </a:prstGeom>
        </p:spPr>
        <p:txBody>
          <a:bodyPr>
            <a:normAutofit fontScale="70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GB" sz="2400" b="1" dirty="0">
                <a:solidFill>
                  <a:schemeClr val="tx1">
                    <a:lumMod val="85000"/>
                  </a:schemeClr>
                </a:solidFill>
              </a:rPr>
              <a:t>TETRIS GAME graphical representation:</a:t>
            </a:r>
          </a:p>
          <a:p>
            <a:pPr marL="0" indent="0">
              <a:buFont typeface="Arial"/>
              <a:buNone/>
            </a:pPr>
            <a:r>
              <a:rPr lang="en-US" sz="1800" dirty="0">
                <a:solidFill>
                  <a:schemeClr val="tx1">
                    <a:lumMod val="85000"/>
                  </a:schemeClr>
                </a:solidFill>
                <a:effectLst/>
                <a:ea typeface="Calibri" panose="020F0502020204030204" pitchFamily="34" charset="0"/>
                <a:cs typeface="Times New Roman" panose="02020603050405020304" pitchFamily="18" charset="0"/>
              </a:rPr>
              <a:t>Tetris involves representing the game state, movements, and interactions using graph structures. Tetris is a classic block-stacking game where the player manipulates falling shapes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tetrominos</a:t>
            </a:r>
            <a:r>
              <a:rPr lang="en-US" sz="1800" dirty="0">
                <a:solidFill>
                  <a:schemeClr val="tx1">
                    <a:lumMod val="85000"/>
                  </a:schemeClr>
                </a:solidFill>
                <a:effectLst/>
                <a:ea typeface="Calibri" panose="020F0502020204030204" pitchFamily="34" charset="0"/>
                <a:cs typeface="Times New Roman" panose="02020603050405020304" pitchFamily="18" charset="0"/>
              </a:rPr>
              <a:t>) to create complete lines.</a:t>
            </a:r>
          </a:p>
          <a:p>
            <a:pPr marL="0" marR="0" indent="0">
              <a:lnSpc>
                <a:spcPct val="107000"/>
              </a:lnSpc>
              <a:spcBef>
                <a:spcPts val="200"/>
              </a:spcBef>
              <a:spcAft>
                <a:spcPts val="0"/>
              </a:spcAft>
              <a:buNone/>
            </a:pPr>
            <a:r>
              <a:rPr lang="en-US" sz="1800" b="1" dirty="0">
                <a:solidFill>
                  <a:schemeClr val="tx1">
                    <a:lumMod val="85000"/>
                  </a:schemeClr>
                </a:solidFill>
                <a:effectLst/>
                <a:ea typeface="Times New Roman" panose="02020603050405020304" pitchFamily="18" charset="0"/>
                <a:cs typeface="Times New Roman" panose="02020603050405020304" pitchFamily="18" charset="0"/>
              </a:rPr>
              <a:t>Graph Nodes:</a:t>
            </a:r>
          </a:p>
          <a:p>
            <a:pPr marL="171450" marR="0" indent="0">
              <a:lnSpc>
                <a:spcPct val="107000"/>
              </a:lnSpc>
              <a:spcBef>
                <a:spcPts val="0"/>
              </a:spcBef>
              <a:spcAft>
                <a:spcPts val="800"/>
              </a:spcAft>
              <a:buNone/>
            </a:pPr>
            <a:r>
              <a:rPr lang="en-US" sz="1800" dirty="0">
                <a:solidFill>
                  <a:schemeClr val="tx1">
                    <a:lumMod val="85000"/>
                  </a:schemeClr>
                </a:solidFill>
                <a:effectLst/>
                <a:ea typeface="Calibri" panose="020F0502020204030204" pitchFamily="34" charset="0"/>
                <a:cs typeface="Times New Roman" panose="02020603050405020304" pitchFamily="18" charset="0"/>
              </a:rPr>
              <a:t>Each node in the graph represents a possible game state. This includes the position and orientation of the falling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a:t>
            </a:r>
            <a:r>
              <a:rPr lang="en-US" sz="1800" dirty="0">
                <a:solidFill>
                  <a:schemeClr val="tx1">
                    <a:lumMod val="85000"/>
                  </a:schemeClr>
                </a:solidFill>
                <a:effectLst/>
                <a:ea typeface="Calibri" panose="020F0502020204030204" pitchFamily="34" charset="0"/>
                <a:cs typeface="Times New Roman" panose="02020603050405020304" pitchFamily="18" charset="0"/>
              </a:rPr>
              <a:t>, as well as the existing blocks on the board.</a:t>
            </a:r>
          </a:p>
          <a:p>
            <a:pPr marL="0" marR="0" indent="0">
              <a:lnSpc>
                <a:spcPct val="107000"/>
              </a:lnSpc>
              <a:spcBef>
                <a:spcPts val="200"/>
              </a:spcBef>
              <a:spcAft>
                <a:spcPts val="0"/>
              </a:spcAft>
              <a:buNone/>
            </a:pPr>
            <a:r>
              <a:rPr lang="en-US" sz="1800" b="1" dirty="0">
                <a:solidFill>
                  <a:schemeClr val="tx1">
                    <a:lumMod val="85000"/>
                  </a:schemeClr>
                </a:solidFill>
                <a:effectLst/>
                <a:ea typeface="Times New Roman" panose="02020603050405020304" pitchFamily="18" charset="0"/>
                <a:cs typeface="Times New Roman" panose="02020603050405020304" pitchFamily="18" charset="0"/>
              </a:rPr>
              <a:t>Graph Edges:</a:t>
            </a:r>
          </a:p>
          <a:p>
            <a:pPr marL="171450" marR="0" indent="0">
              <a:lnSpc>
                <a:spcPct val="107000"/>
              </a:lnSpc>
              <a:spcBef>
                <a:spcPts val="0"/>
              </a:spcBef>
              <a:spcAft>
                <a:spcPts val="800"/>
              </a:spcAft>
              <a:buNone/>
            </a:pPr>
            <a:r>
              <a:rPr lang="en-US" sz="1800" dirty="0">
                <a:solidFill>
                  <a:schemeClr val="tx1">
                    <a:lumMod val="85000"/>
                  </a:schemeClr>
                </a:solidFill>
                <a:effectLst/>
                <a:ea typeface="Calibri" panose="020F0502020204030204" pitchFamily="34" charset="0"/>
                <a:cs typeface="Times New Roman" panose="02020603050405020304" pitchFamily="18" charset="0"/>
              </a:rPr>
              <a:t>Edges between nodes represent possible movements of the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a:t>
            </a:r>
            <a:r>
              <a:rPr lang="en-US" sz="1800" dirty="0">
                <a:solidFill>
                  <a:schemeClr val="tx1">
                    <a:lumMod val="85000"/>
                  </a:schemeClr>
                </a:solidFill>
                <a:effectLst/>
                <a:ea typeface="Calibri" panose="020F0502020204030204" pitchFamily="34" charset="0"/>
                <a:cs typeface="Times New Roman" panose="02020603050405020304" pitchFamily="18" charset="0"/>
              </a:rPr>
              <a:t> or the passage of time (i.e., the falling of the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a:t>
            </a:r>
            <a:r>
              <a:rPr lang="en-US" sz="1800" dirty="0">
                <a:solidFill>
                  <a:schemeClr val="tx1">
                    <a:lumMod val="85000"/>
                  </a:schemeClr>
                </a:solidFill>
                <a:effectLst/>
                <a:ea typeface="Calibri" panose="020F0502020204030204" pitchFamily="34" charset="0"/>
                <a:cs typeface="Times New Roman" panose="02020603050405020304" pitchFamily="18" charset="0"/>
              </a:rPr>
              <a:t>).</a:t>
            </a:r>
          </a:p>
          <a:p>
            <a:pPr marL="171450" marR="0" indent="0">
              <a:lnSpc>
                <a:spcPct val="107000"/>
              </a:lnSpc>
              <a:spcBef>
                <a:spcPts val="0"/>
              </a:spcBef>
              <a:spcAft>
                <a:spcPts val="800"/>
              </a:spcAft>
              <a:buNone/>
            </a:pPr>
            <a:r>
              <a:rPr lang="en-US" sz="1800" dirty="0">
                <a:solidFill>
                  <a:schemeClr val="tx1">
                    <a:lumMod val="85000"/>
                  </a:schemeClr>
                </a:solidFill>
                <a:effectLst/>
                <a:ea typeface="Calibri" panose="020F0502020204030204" pitchFamily="34" charset="0"/>
                <a:cs typeface="Times New Roman" panose="02020603050405020304" pitchFamily="18" charset="0"/>
              </a:rPr>
              <a:t>Nodes are connected by edges when a legal move is made. For example, moving the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a:t>
            </a:r>
            <a:r>
              <a:rPr lang="en-US" sz="1800" dirty="0">
                <a:solidFill>
                  <a:schemeClr val="tx1">
                    <a:lumMod val="85000"/>
                  </a:schemeClr>
                </a:solidFill>
                <a:effectLst/>
                <a:ea typeface="Calibri" panose="020F0502020204030204" pitchFamily="34" charset="0"/>
                <a:cs typeface="Times New Roman" panose="02020603050405020304" pitchFamily="18" charset="0"/>
              </a:rPr>
              <a:t> left or right, rotating it, or letting it fall one row down.</a:t>
            </a:r>
          </a:p>
          <a:p>
            <a:pPr marL="0" marR="0" indent="0">
              <a:lnSpc>
                <a:spcPct val="107000"/>
              </a:lnSpc>
              <a:spcBef>
                <a:spcPts val="200"/>
              </a:spcBef>
              <a:spcAft>
                <a:spcPts val="0"/>
              </a:spcAft>
              <a:buNone/>
            </a:pPr>
            <a:r>
              <a:rPr lang="en-US" sz="1800" b="1" dirty="0">
                <a:solidFill>
                  <a:schemeClr val="tx1">
                    <a:lumMod val="85000"/>
                  </a:schemeClr>
                </a:solidFill>
                <a:effectLst/>
                <a:ea typeface="Times New Roman" panose="02020603050405020304" pitchFamily="18" charset="0"/>
                <a:cs typeface="Times New Roman" panose="02020603050405020304" pitchFamily="18" charset="0"/>
              </a:rPr>
              <a:t>Game State:</a:t>
            </a:r>
          </a:p>
          <a:p>
            <a:pPr marL="171450" marR="0" indent="0">
              <a:lnSpc>
                <a:spcPct val="107000"/>
              </a:lnSpc>
              <a:spcBef>
                <a:spcPts val="0"/>
              </a:spcBef>
              <a:spcAft>
                <a:spcPts val="800"/>
              </a:spcAft>
              <a:buNone/>
            </a:pPr>
            <a:r>
              <a:rPr lang="en-US" sz="1800" dirty="0">
                <a:solidFill>
                  <a:schemeClr val="tx1">
                    <a:lumMod val="85000"/>
                  </a:schemeClr>
                </a:solidFill>
                <a:effectLst/>
                <a:ea typeface="Calibri" panose="020F0502020204030204" pitchFamily="34" charset="0"/>
                <a:cs typeface="Times New Roman" panose="02020603050405020304" pitchFamily="18" charset="0"/>
              </a:rPr>
              <a:t>The game state includes the current position, orientation, and shape of the falling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a:t>
            </a:r>
            <a:r>
              <a:rPr lang="en-US" sz="1800" dirty="0">
                <a:solidFill>
                  <a:schemeClr val="tx1">
                    <a:lumMod val="85000"/>
                  </a:schemeClr>
                </a:solidFill>
                <a:effectLst/>
                <a:ea typeface="Calibri" panose="020F0502020204030204" pitchFamily="34" charset="0"/>
                <a:cs typeface="Times New Roman" panose="02020603050405020304" pitchFamily="18" charset="0"/>
              </a:rPr>
              <a:t>, as well as the layout of the existing blocks on the board.</a:t>
            </a:r>
          </a:p>
          <a:p>
            <a:pPr marL="0" marR="0" indent="0">
              <a:lnSpc>
                <a:spcPct val="107000"/>
              </a:lnSpc>
              <a:spcBef>
                <a:spcPts val="200"/>
              </a:spcBef>
              <a:spcAft>
                <a:spcPts val="0"/>
              </a:spcAft>
              <a:buNone/>
            </a:pPr>
            <a:r>
              <a:rPr lang="en-US" sz="1800" b="1" dirty="0">
                <a:solidFill>
                  <a:schemeClr val="tx1">
                    <a:lumMod val="85000"/>
                  </a:schemeClr>
                </a:solidFill>
                <a:effectLst/>
                <a:ea typeface="Times New Roman" panose="02020603050405020304" pitchFamily="18" charset="0"/>
                <a:cs typeface="Times New Roman" panose="02020603050405020304" pitchFamily="18" charset="0"/>
              </a:rPr>
              <a:t>Actions:</a:t>
            </a:r>
          </a:p>
          <a:p>
            <a:pPr marL="171450" marR="0" indent="0">
              <a:lnSpc>
                <a:spcPct val="107000"/>
              </a:lnSpc>
              <a:spcBef>
                <a:spcPts val="0"/>
              </a:spcBef>
              <a:spcAft>
                <a:spcPts val="800"/>
              </a:spcAft>
              <a:buNone/>
            </a:pPr>
            <a:r>
              <a:rPr lang="en-US" sz="1800" dirty="0">
                <a:solidFill>
                  <a:schemeClr val="tx1">
                    <a:lumMod val="85000"/>
                  </a:schemeClr>
                </a:solidFill>
                <a:effectLst/>
                <a:ea typeface="Calibri" panose="020F0502020204030204" pitchFamily="34" charset="0"/>
                <a:cs typeface="Times New Roman" panose="02020603050405020304" pitchFamily="18" charset="0"/>
              </a:rPr>
              <a:t>Nodes are connected by edges to represent legal moves. Actions include moving the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a:t>
            </a:r>
            <a:r>
              <a:rPr lang="en-US" sz="1800" dirty="0">
                <a:solidFill>
                  <a:schemeClr val="tx1">
                    <a:lumMod val="85000"/>
                  </a:schemeClr>
                </a:solidFill>
                <a:effectLst/>
                <a:ea typeface="Calibri" panose="020F0502020204030204" pitchFamily="34" charset="0"/>
                <a:cs typeface="Times New Roman" panose="02020603050405020304" pitchFamily="18" charset="0"/>
              </a:rPr>
              <a:t> left or right, rotating it, and letting it fall one row down.</a:t>
            </a:r>
          </a:p>
          <a:p>
            <a:pPr marL="0" marR="0" indent="0">
              <a:lnSpc>
                <a:spcPct val="107000"/>
              </a:lnSpc>
              <a:spcBef>
                <a:spcPts val="200"/>
              </a:spcBef>
              <a:spcAft>
                <a:spcPts val="0"/>
              </a:spcAft>
              <a:buNone/>
            </a:pPr>
            <a:r>
              <a:rPr lang="en-GB" sz="1800" b="1" dirty="0">
                <a:solidFill>
                  <a:schemeClr val="tx1">
                    <a:lumMod val="85000"/>
                  </a:schemeClr>
                </a:solidFill>
                <a:effectLst/>
                <a:ea typeface="Times New Roman" panose="02020603050405020304" pitchFamily="18" charset="0"/>
                <a:cs typeface="Times New Roman" panose="02020603050405020304" pitchFamily="18" charset="0"/>
              </a:rPr>
              <a:t>Constraints</a:t>
            </a:r>
            <a:r>
              <a:rPr lang="en-US" sz="1800" b="1" dirty="0">
                <a:solidFill>
                  <a:schemeClr val="tx1">
                    <a:lumMod val="85000"/>
                  </a:schemeClr>
                </a:solidFill>
                <a:effectLst/>
                <a:ea typeface="Times New Roman" panose="02020603050405020304" pitchFamily="18" charset="0"/>
                <a:cs typeface="Times New Roman" panose="02020603050405020304" pitchFamily="18" charset="0"/>
              </a:rPr>
              <a:t>:</a:t>
            </a:r>
          </a:p>
          <a:p>
            <a:pPr marL="171450" marR="0" indent="0">
              <a:lnSpc>
                <a:spcPct val="107000"/>
              </a:lnSpc>
              <a:spcBef>
                <a:spcPts val="0"/>
              </a:spcBef>
              <a:spcAft>
                <a:spcPts val="800"/>
              </a:spcAft>
              <a:buNone/>
            </a:pPr>
            <a:r>
              <a:rPr lang="en-US" sz="1800" dirty="0">
                <a:solidFill>
                  <a:schemeClr val="tx1">
                    <a:lumMod val="85000"/>
                  </a:schemeClr>
                </a:solidFill>
                <a:effectLst/>
                <a:ea typeface="Calibri" panose="020F0502020204030204" pitchFamily="34" charset="0"/>
                <a:cs typeface="Times New Roman" panose="02020603050405020304" pitchFamily="18" charset="0"/>
              </a:rPr>
              <a:t>Edges between nodes need to consider constraints such as collision detection with existing blocks, the boundaries of the playfield, and the ability to rotate the </a:t>
            </a:r>
            <a:r>
              <a:rPr lang="en-US" sz="1800" dirty="0" err="1">
                <a:solidFill>
                  <a:schemeClr val="tx1">
                    <a:lumMod val="85000"/>
                  </a:schemeClr>
                </a:solidFill>
                <a:effectLst/>
                <a:ea typeface="Calibri" panose="020F0502020204030204" pitchFamily="34" charset="0"/>
                <a:cs typeface="Times New Roman" panose="02020603050405020304" pitchFamily="18" charset="0"/>
              </a:rPr>
              <a:t>tetromino</a:t>
            </a:r>
            <a:r>
              <a:rPr lang="en-US" sz="1800" dirty="0">
                <a:solidFill>
                  <a:schemeClr val="tx1">
                    <a:lumMod val="85000"/>
                  </a:schemeClr>
                </a:solidFill>
                <a:effectLst/>
                <a:ea typeface="Calibri" panose="020F0502020204030204" pitchFamily="34" charset="0"/>
                <a:cs typeface="Times New Roman" panose="02020603050405020304" pitchFamily="18" charset="0"/>
              </a:rPr>
              <a:t> without conflicts.</a:t>
            </a:r>
          </a:p>
        </p:txBody>
      </p:sp>
      <p:pic>
        <p:nvPicPr>
          <p:cNvPr id="8" name="Picture 7">
            <a:extLst>
              <a:ext uri="{FF2B5EF4-FFF2-40B4-BE49-F238E27FC236}">
                <a16:creationId xmlns:a16="http://schemas.microsoft.com/office/drawing/2014/main" id="{63E90D4D-16C8-1139-D64F-1E6534FAD6DF}"/>
              </a:ext>
            </a:extLst>
          </p:cNvPr>
          <p:cNvPicPr>
            <a:picLocks noChangeAspect="1"/>
          </p:cNvPicPr>
          <p:nvPr/>
        </p:nvPicPr>
        <p:blipFill>
          <a:blip r:embed="rId2"/>
          <a:stretch>
            <a:fillRect/>
          </a:stretch>
        </p:blipFill>
        <p:spPr>
          <a:xfrm>
            <a:off x="8393112" y="914400"/>
            <a:ext cx="2827336" cy="2387600"/>
          </a:xfrm>
          <a:prstGeom prst="rect">
            <a:avLst/>
          </a:prstGeom>
        </p:spPr>
      </p:pic>
      <p:pic>
        <p:nvPicPr>
          <p:cNvPr id="10" name="Picture 9">
            <a:extLst>
              <a:ext uri="{FF2B5EF4-FFF2-40B4-BE49-F238E27FC236}">
                <a16:creationId xmlns:a16="http://schemas.microsoft.com/office/drawing/2014/main" id="{08BFC44F-8EF5-CE2E-36EC-7FFD3C757BF8}"/>
              </a:ext>
            </a:extLst>
          </p:cNvPr>
          <p:cNvPicPr>
            <a:picLocks noChangeAspect="1"/>
          </p:cNvPicPr>
          <p:nvPr/>
        </p:nvPicPr>
        <p:blipFill>
          <a:blip r:embed="rId3"/>
          <a:stretch>
            <a:fillRect/>
          </a:stretch>
        </p:blipFill>
        <p:spPr>
          <a:xfrm>
            <a:off x="8393113" y="4114800"/>
            <a:ext cx="2827336" cy="2463800"/>
          </a:xfrm>
          <a:prstGeom prst="rect">
            <a:avLst/>
          </a:prstGeom>
        </p:spPr>
      </p:pic>
    </p:spTree>
    <p:extLst>
      <p:ext uri="{BB962C8B-B14F-4D97-AF65-F5344CB8AC3E}">
        <p14:creationId xmlns:p14="http://schemas.microsoft.com/office/powerpoint/2010/main" val="386641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BDF28A6-E27E-BC0C-571F-5A36F8C7EB07}"/>
              </a:ext>
            </a:extLst>
          </p:cNvPr>
          <p:cNvSpPr txBox="1">
            <a:spLocks/>
          </p:cNvSpPr>
          <p:nvPr/>
        </p:nvSpPr>
        <p:spPr>
          <a:xfrm>
            <a:off x="968376" y="1155700"/>
            <a:ext cx="5886450" cy="57023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endParaRPr lang="en-US" sz="1800" dirty="0">
              <a:solidFill>
                <a:schemeClr val="tx1">
                  <a:lumMod val="85000"/>
                </a:schemeClr>
              </a:solidFill>
              <a:effectLst/>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E46B5CA-4B38-91A8-60E2-2B8AC8580B04}"/>
              </a:ext>
            </a:extLst>
          </p:cNvPr>
          <p:cNvSpPr txBox="1">
            <a:spLocks/>
          </p:cNvSpPr>
          <p:nvPr/>
        </p:nvSpPr>
        <p:spPr>
          <a:xfrm>
            <a:off x="1120776" y="1308100"/>
            <a:ext cx="10423524" cy="57023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0" algn="ctr">
              <a:lnSpc>
                <a:spcPct val="107000"/>
              </a:lnSpc>
              <a:spcBef>
                <a:spcPts val="200"/>
              </a:spcBef>
              <a:spcAft>
                <a:spcPts val="0"/>
              </a:spcAft>
              <a:buNone/>
            </a:pPr>
            <a:endParaRPr lang="en-US" sz="2400" b="1"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ctr">
              <a:lnSpc>
                <a:spcPct val="107000"/>
              </a:lnSpc>
              <a:spcBef>
                <a:spcPts val="200"/>
              </a:spcBef>
              <a:spcAft>
                <a:spcPts val="0"/>
              </a:spcAft>
              <a:buNone/>
            </a:pPr>
            <a:r>
              <a:rPr lang="en-US" sz="2400" b="1"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Goal</a:t>
            </a:r>
          </a:p>
          <a:p>
            <a:pPr marL="0" marR="0" indent="0" algn="ctr">
              <a:lnSpc>
                <a:spcPct val="107000"/>
              </a:lnSpc>
              <a:spcBef>
                <a:spcPts val="200"/>
              </a:spcBef>
              <a:spcAft>
                <a:spcPts val="0"/>
              </a:spcAft>
              <a:buNone/>
            </a:pPr>
            <a:endParaRPr lang="en-US" sz="2400" b="1"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0" indent="0">
              <a:lnSpc>
                <a:spcPct val="107000"/>
              </a:lnSpc>
              <a:spcBef>
                <a:spcPts val="0"/>
              </a:spcBef>
              <a:spcAft>
                <a:spcPts val="800"/>
              </a:spcAft>
              <a:buNone/>
            </a:pPr>
            <a:r>
              <a:rPr lang="en-US" sz="18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The goal state is achieved when complete lines are formed, and they are cleared. This could be represented as a specific configuration or state in the graph. Each node in the graph represents a potential state of the game, and edges represent valid moves between these states. The player's actions (e.g., rotating, moving left or right) determine the transitions between nodes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8" name="Title 1">
            <a:extLst>
              <a:ext uri="{FF2B5EF4-FFF2-40B4-BE49-F238E27FC236}">
                <a16:creationId xmlns:a16="http://schemas.microsoft.com/office/drawing/2014/main" id="{54649864-5F62-3739-B5FE-3C6C1F012EB7}"/>
              </a:ext>
            </a:extLst>
          </p:cNvPr>
          <p:cNvSpPr>
            <a:spLocks noGrp="1"/>
          </p:cNvSpPr>
          <p:nvPr>
            <p:ph type="title"/>
          </p:nvPr>
        </p:nvSpPr>
        <p:spPr>
          <a:xfrm>
            <a:off x="1141413" y="101600"/>
            <a:ext cx="9905998" cy="1905000"/>
          </a:xfrm>
        </p:spPr>
        <p:txBody>
          <a:bodyPr/>
          <a:lstStyle/>
          <a:p>
            <a:pPr algn="ctr"/>
            <a:r>
              <a:rPr lang="en-GB" dirty="0">
                <a:solidFill>
                  <a:schemeClr val="tx1">
                    <a:lumMod val="85000"/>
                  </a:schemeClr>
                </a:solidFill>
              </a:rPr>
              <a:t>Game analysis</a:t>
            </a:r>
            <a:endParaRPr lang="en-US" dirty="0"/>
          </a:p>
        </p:txBody>
      </p:sp>
    </p:spTree>
    <p:extLst>
      <p:ext uri="{BB962C8B-B14F-4D97-AF65-F5344CB8AC3E}">
        <p14:creationId xmlns:p14="http://schemas.microsoft.com/office/powerpoint/2010/main" val="416207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B47E93-126D-CCC2-CD73-059E36A3BB92}"/>
              </a:ext>
            </a:extLst>
          </p:cNvPr>
          <p:cNvSpPr>
            <a:spLocks noGrp="1"/>
          </p:cNvSpPr>
          <p:nvPr>
            <p:ph type="title"/>
          </p:nvPr>
        </p:nvSpPr>
        <p:spPr>
          <a:xfrm>
            <a:off x="1141413" y="101600"/>
            <a:ext cx="9905998" cy="1905000"/>
          </a:xfrm>
        </p:spPr>
        <p:txBody>
          <a:bodyPr/>
          <a:lstStyle/>
          <a:p>
            <a:pPr algn="ctr"/>
            <a:r>
              <a:rPr lang="en-GB" dirty="0">
                <a:solidFill>
                  <a:schemeClr val="tx1">
                    <a:lumMod val="85000"/>
                  </a:schemeClr>
                </a:solidFill>
              </a:rPr>
              <a:t>Game analysis</a:t>
            </a:r>
            <a:endParaRPr lang="en-US" dirty="0"/>
          </a:p>
        </p:txBody>
      </p:sp>
      <p:sp>
        <p:nvSpPr>
          <p:cNvPr id="4" name="Content Placeholder 2">
            <a:extLst>
              <a:ext uri="{FF2B5EF4-FFF2-40B4-BE49-F238E27FC236}">
                <a16:creationId xmlns:a16="http://schemas.microsoft.com/office/drawing/2014/main" id="{99F978AD-AF72-B224-B20F-21F2DA773CC3}"/>
              </a:ext>
            </a:extLst>
          </p:cNvPr>
          <p:cNvSpPr txBox="1">
            <a:spLocks/>
          </p:cNvSpPr>
          <p:nvPr/>
        </p:nvSpPr>
        <p:spPr>
          <a:xfrm>
            <a:off x="928688" y="1155700"/>
            <a:ext cx="6935152" cy="5702300"/>
          </a:xfrm>
          <a:prstGeom prst="rect">
            <a:avLst/>
          </a:prstGeom>
        </p:spPr>
        <p:txBody>
          <a:bodyP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0">
              <a:lnSpc>
                <a:spcPct val="107000"/>
              </a:lnSpc>
              <a:spcBef>
                <a:spcPts val="0"/>
              </a:spcBef>
              <a:spcAft>
                <a:spcPts val="800"/>
              </a:spcAft>
              <a:buNone/>
            </a:pPr>
            <a:r>
              <a:rPr lang="en-US" b="1" dirty="0">
                <a:solidFill>
                  <a:schemeClr val="tx1">
                    <a:lumMod val="85000"/>
                  </a:schemeClr>
                </a:solidFill>
                <a:effectLst/>
                <a:latin typeface="+mj-lt"/>
                <a:ea typeface="Calibri" panose="020F0502020204030204" pitchFamily="34" charset="0"/>
                <a:cs typeface="Times New Roman" panose="02020603050405020304" pitchFamily="18" charset="0"/>
              </a:rPr>
              <a:t>SNAKES AND LADDERS graphical representation</a:t>
            </a:r>
            <a:endParaRPr lang="en-US" b="1" dirty="0">
              <a:solidFill>
                <a:schemeClr val="tx1">
                  <a:lumMod val="85000"/>
                </a:schemeClr>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400" dirty="0">
                <a:solidFill>
                  <a:schemeClr val="tx1">
                    <a:lumMod val="85000"/>
                  </a:schemeClr>
                </a:solidFill>
                <a:effectLst/>
                <a:latin typeface="+mj-lt"/>
                <a:ea typeface="Calibri" panose="020F0502020204030204" pitchFamily="34" charset="0"/>
                <a:cs typeface="Times New Roman" panose="02020603050405020304" pitchFamily="18" charset="0"/>
              </a:rPr>
              <a:t>Snakes and Ladders is a classic board game played on a square grid. The game is often used as an analogy in graph theory to explain concepts like directed graphs, nodes, and edges. In this context, each square on the board represents a node in the graph, and the ladders and snakes represent edges or transitions between nodes.</a:t>
            </a:r>
          </a:p>
          <a:p>
            <a:pPr marL="0" marR="0" indent="0" algn="just">
              <a:lnSpc>
                <a:spcPct val="107000"/>
              </a:lnSpc>
              <a:spcBef>
                <a:spcPts val="200"/>
              </a:spcBef>
              <a:spcAft>
                <a:spcPts val="0"/>
              </a:spcAft>
              <a:buNone/>
            </a:pPr>
            <a:r>
              <a:rPr lang="en-US" sz="1400" b="1" dirty="0">
                <a:solidFill>
                  <a:schemeClr val="tx1">
                    <a:lumMod val="85000"/>
                  </a:schemeClr>
                </a:solidFill>
                <a:effectLst/>
                <a:latin typeface="+mj-lt"/>
                <a:ea typeface="Times New Roman" panose="02020603050405020304" pitchFamily="18" charset="0"/>
                <a:cs typeface="Times New Roman" panose="02020603050405020304" pitchFamily="18" charset="0"/>
              </a:rPr>
              <a:t>Nodes (Vertices): </a:t>
            </a:r>
          </a:p>
          <a:p>
            <a:pPr marL="0" marR="0" indent="0" algn="just">
              <a:lnSpc>
                <a:spcPct val="107000"/>
              </a:lnSpc>
              <a:spcBef>
                <a:spcPts val="0"/>
              </a:spcBef>
              <a:spcAft>
                <a:spcPts val="800"/>
              </a:spcAft>
              <a:buNone/>
            </a:pPr>
            <a:r>
              <a:rPr lang="en-GB" sz="1400" dirty="0">
                <a:solidFill>
                  <a:schemeClr val="tx1">
                    <a:lumMod val="85000"/>
                  </a:schemeClr>
                </a:solidFill>
                <a:effectLst/>
                <a:latin typeface="+mj-lt"/>
                <a:ea typeface="Calibri" panose="020F0502020204030204" pitchFamily="34" charset="0"/>
                <a:cs typeface="Times New Roman" panose="02020603050405020304" pitchFamily="18" charset="0"/>
              </a:rPr>
              <a:t>	Each square on the board is a node in the graph. The number of nodes 	depends on the size of the board.</a:t>
            </a:r>
            <a:endParaRPr lang="en-US" sz="1400" dirty="0">
              <a:solidFill>
                <a:schemeClr val="tx1">
                  <a:lumMod val="85000"/>
                </a:schemeClr>
              </a:solidFill>
              <a:effectLst/>
              <a:latin typeface="+mj-lt"/>
              <a:ea typeface="Calibri" panose="020F0502020204030204" pitchFamily="34" charset="0"/>
              <a:cs typeface="Times New Roman" panose="02020603050405020304" pitchFamily="18" charset="0"/>
            </a:endParaRPr>
          </a:p>
          <a:p>
            <a:pPr marL="0" marR="0" indent="0" algn="just">
              <a:lnSpc>
                <a:spcPct val="107000"/>
              </a:lnSpc>
              <a:spcBef>
                <a:spcPts val="200"/>
              </a:spcBef>
              <a:spcAft>
                <a:spcPts val="0"/>
              </a:spcAft>
              <a:buNone/>
            </a:pPr>
            <a:r>
              <a:rPr lang="en-US" sz="1400" b="1" dirty="0">
                <a:solidFill>
                  <a:schemeClr val="tx1">
                    <a:lumMod val="85000"/>
                  </a:schemeClr>
                </a:solidFill>
                <a:effectLst/>
                <a:latin typeface="+mj-lt"/>
                <a:ea typeface="Times New Roman" panose="02020603050405020304" pitchFamily="18" charset="0"/>
                <a:cs typeface="Times New Roman" panose="02020603050405020304" pitchFamily="18" charset="0"/>
              </a:rPr>
              <a:t>Edges (Connections): </a:t>
            </a:r>
          </a:p>
          <a:p>
            <a:pPr marL="171450" marR="0" indent="0" algn="just">
              <a:lnSpc>
                <a:spcPct val="107000"/>
              </a:lnSpc>
              <a:spcBef>
                <a:spcPts val="0"/>
              </a:spcBef>
              <a:spcAft>
                <a:spcPts val="800"/>
              </a:spcAft>
              <a:buNone/>
            </a:pPr>
            <a:r>
              <a:rPr lang="en-US" sz="1400" dirty="0">
                <a:solidFill>
                  <a:schemeClr val="tx1">
                    <a:lumMod val="85000"/>
                  </a:schemeClr>
                </a:solidFill>
                <a:effectLst/>
                <a:latin typeface="+mj-lt"/>
                <a:ea typeface="Calibri" panose="020F0502020204030204" pitchFamily="34" charset="0"/>
                <a:cs typeface="Times New Roman" panose="02020603050405020304" pitchFamily="18" charset="0"/>
              </a:rPr>
              <a:t>	The ladders and snakes represent the edges between nodes. Each ladder 	creates a direct edge from the bottom of the ladder to the top, while each 	snake creates an edge from the head of the snake to its tail.</a:t>
            </a:r>
          </a:p>
          <a:p>
            <a:pPr marL="0" marR="0" indent="0" algn="just">
              <a:lnSpc>
                <a:spcPct val="107000"/>
              </a:lnSpc>
              <a:spcBef>
                <a:spcPts val="200"/>
              </a:spcBef>
              <a:spcAft>
                <a:spcPts val="0"/>
              </a:spcAft>
              <a:buNone/>
            </a:pPr>
            <a:r>
              <a:rPr lang="en-US" sz="1400" b="1" dirty="0">
                <a:solidFill>
                  <a:schemeClr val="tx1">
                    <a:lumMod val="85000"/>
                  </a:schemeClr>
                </a:solidFill>
                <a:effectLst/>
                <a:latin typeface="+mj-lt"/>
                <a:ea typeface="Times New Roman" panose="02020603050405020304" pitchFamily="18" charset="0"/>
                <a:cs typeface="Times New Roman" panose="02020603050405020304" pitchFamily="18" charset="0"/>
              </a:rPr>
              <a:t>Directed Graph:</a:t>
            </a:r>
          </a:p>
          <a:p>
            <a:pPr marL="171450" marR="0" indent="0" algn="just">
              <a:lnSpc>
                <a:spcPct val="107000"/>
              </a:lnSpc>
              <a:spcBef>
                <a:spcPts val="0"/>
              </a:spcBef>
              <a:spcAft>
                <a:spcPts val="800"/>
              </a:spcAft>
              <a:buNone/>
            </a:pPr>
            <a:r>
              <a:rPr lang="en-US" sz="1400" dirty="0">
                <a:solidFill>
                  <a:schemeClr val="tx1">
                    <a:lumMod val="85000"/>
                  </a:schemeClr>
                </a:solidFill>
                <a:effectLst/>
                <a:latin typeface="+mj-lt"/>
                <a:ea typeface="Calibri" panose="020F0502020204030204" pitchFamily="34" charset="0"/>
                <a:cs typeface="Times New Roman" panose="02020603050405020304" pitchFamily="18" charset="0"/>
              </a:rPr>
              <a:t>	The graph is typically a directed graph since moving up a ladder is different 	from moving down a snake. If you roll the dice and move up a ladder, you 	don't have the option to go back down that ladder in the same turn.</a:t>
            </a:r>
          </a:p>
          <a:p>
            <a:pPr marL="0" marR="0" indent="0" algn="just">
              <a:lnSpc>
                <a:spcPct val="107000"/>
              </a:lnSpc>
              <a:spcBef>
                <a:spcPts val="200"/>
              </a:spcBef>
              <a:spcAft>
                <a:spcPts val="0"/>
              </a:spcAft>
              <a:buNone/>
            </a:pPr>
            <a:r>
              <a:rPr lang="en-US" sz="1400" b="1" dirty="0">
                <a:solidFill>
                  <a:schemeClr val="tx1">
                    <a:lumMod val="85000"/>
                  </a:schemeClr>
                </a:solidFill>
                <a:effectLst/>
                <a:latin typeface="+mj-lt"/>
                <a:ea typeface="Times New Roman" panose="02020603050405020304" pitchFamily="18" charset="0"/>
                <a:cs typeface="Times New Roman" panose="02020603050405020304" pitchFamily="18" charset="0"/>
              </a:rPr>
              <a:t>Scores:</a:t>
            </a:r>
          </a:p>
          <a:p>
            <a:pPr marL="171450" marR="0" indent="0" algn="just">
              <a:lnSpc>
                <a:spcPct val="107000"/>
              </a:lnSpc>
              <a:spcBef>
                <a:spcPts val="0"/>
              </a:spcBef>
              <a:spcAft>
                <a:spcPts val="800"/>
              </a:spcAft>
              <a:buNone/>
            </a:pPr>
            <a:r>
              <a:rPr lang="en-US" sz="1400">
                <a:solidFill>
                  <a:schemeClr val="tx1">
                    <a:lumMod val="85000"/>
                  </a:schemeClr>
                </a:solidFill>
                <a:effectLst/>
                <a:latin typeface="+mj-lt"/>
                <a:ea typeface="Calibri" panose="020F0502020204030204" pitchFamily="34" charset="0"/>
                <a:cs typeface="Times New Roman" panose="02020603050405020304" pitchFamily="18" charset="0"/>
              </a:rPr>
              <a:t>	You </a:t>
            </a:r>
            <a:r>
              <a:rPr lang="en-US" sz="1400" dirty="0">
                <a:solidFill>
                  <a:schemeClr val="tx1">
                    <a:lumMod val="85000"/>
                  </a:schemeClr>
                </a:solidFill>
                <a:effectLst/>
                <a:latin typeface="+mj-lt"/>
                <a:ea typeface="Calibri" panose="020F0502020204030204" pitchFamily="34" charset="0"/>
                <a:cs typeface="Times New Roman" panose="02020603050405020304" pitchFamily="18" charset="0"/>
              </a:rPr>
              <a:t>can assign weights to the edges to represent the number of squares </a:t>
            </a:r>
            <a:r>
              <a:rPr lang="en-US" sz="1400">
                <a:solidFill>
                  <a:schemeClr val="tx1">
                    <a:lumMod val="85000"/>
                  </a:schemeClr>
                </a:solidFill>
                <a:effectLst/>
                <a:latin typeface="+mj-lt"/>
                <a:ea typeface="Calibri" panose="020F0502020204030204" pitchFamily="34" charset="0"/>
                <a:cs typeface="Times New Roman" panose="02020603050405020304" pitchFamily="18" charset="0"/>
              </a:rPr>
              <a:t>you 	move </a:t>
            </a:r>
            <a:r>
              <a:rPr lang="en-US" sz="1400" dirty="0">
                <a:solidFill>
                  <a:schemeClr val="tx1">
                    <a:lumMod val="85000"/>
                  </a:schemeClr>
                </a:solidFill>
                <a:effectLst/>
                <a:latin typeface="+mj-lt"/>
                <a:ea typeface="Calibri" panose="020F0502020204030204" pitchFamily="34" charset="0"/>
                <a:cs typeface="Times New Roman" panose="02020603050405020304" pitchFamily="18" charset="0"/>
              </a:rPr>
              <a:t>when you encounter a ladder or a snake.</a:t>
            </a:r>
          </a:p>
          <a:p>
            <a:pPr marL="0" indent="0">
              <a:buFont typeface="Arial"/>
              <a:buNone/>
            </a:pPr>
            <a:endParaRPr lang="en-US" sz="1600" dirty="0">
              <a:solidFill>
                <a:schemeClr val="tx1">
                  <a:lumMod val="85000"/>
                </a:schemeClr>
              </a:solidFill>
              <a:effectLst/>
              <a:latin typeface="+mj-l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BA9FD8F-2E08-6D0C-50DC-E68106DDCCA8}"/>
              </a:ext>
            </a:extLst>
          </p:cNvPr>
          <p:cNvPicPr>
            <a:picLocks noChangeAspect="1"/>
          </p:cNvPicPr>
          <p:nvPr/>
        </p:nvPicPr>
        <p:blipFill>
          <a:blip r:embed="rId2"/>
          <a:stretch>
            <a:fillRect/>
          </a:stretch>
        </p:blipFill>
        <p:spPr>
          <a:xfrm>
            <a:off x="8170862" y="1435100"/>
            <a:ext cx="3800475" cy="2085974"/>
          </a:xfrm>
          <a:prstGeom prst="rect">
            <a:avLst/>
          </a:prstGeom>
        </p:spPr>
      </p:pic>
      <p:pic>
        <p:nvPicPr>
          <p:cNvPr id="8" name="Picture 7">
            <a:extLst>
              <a:ext uri="{FF2B5EF4-FFF2-40B4-BE49-F238E27FC236}">
                <a16:creationId xmlns:a16="http://schemas.microsoft.com/office/drawing/2014/main" id="{415FCEAC-84C7-F25E-B573-3BA491AE585A}"/>
              </a:ext>
            </a:extLst>
          </p:cNvPr>
          <p:cNvPicPr>
            <a:picLocks noChangeAspect="1"/>
          </p:cNvPicPr>
          <p:nvPr/>
        </p:nvPicPr>
        <p:blipFill>
          <a:blip r:embed="rId3"/>
          <a:stretch>
            <a:fillRect/>
          </a:stretch>
        </p:blipFill>
        <p:spPr>
          <a:xfrm>
            <a:off x="8170862" y="3997324"/>
            <a:ext cx="3800475" cy="2085975"/>
          </a:xfrm>
          <a:prstGeom prst="rect">
            <a:avLst/>
          </a:prstGeom>
        </p:spPr>
      </p:pic>
    </p:spTree>
    <p:extLst>
      <p:ext uri="{BB962C8B-B14F-4D97-AF65-F5344CB8AC3E}">
        <p14:creationId xmlns:p14="http://schemas.microsoft.com/office/powerpoint/2010/main" val="3352843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479</TotalTime>
  <Words>1364</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Times New Roman</vt:lpstr>
      <vt:lpstr>Mesh</vt:lpstr>
      <vt:lpstr>DISCRETE MATHEMATICS PROJECT</vt:lpstr>
      <vt:lpstr>CONTENT</vt:lpstr>
      <vt:lpstr>                  INDIVIDUAL CONTRIBUTION and                              project planning:</vt:lpstr>
      <vt:lpstr>Game analysis</vt:lpstr>
      <vt:lpstr>PowerPoint Presentation</vt:lpstr>
      <vt:lpstr>Game analysis</vt:lpstr>
      <vt:lpstr>Game analysis</vt:lpstr>
      <vt:lpstr>Game analysis</vt:lpstr>
      <vt:lpstr>Game analysis</vt:lpstr>
      <vt:lpstr>Game analysis</vt:lpstr>
      <vt:lpstr>Graph THEORY</vt:lpstr>
      <vt:lpstr>Graph THEORY</vt:lpstr>
      <vt:lpstr>Graph THEORY</vt:lpstr>
      <vt:lpstr>Graph THEORY</vt:lpstr>
      <vt:lpstr>Graph THEORY</vt:lpstr>
      <vt:lpstr>Graph THEORY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PROJECT</dc:title>
  <dc:creator>Microsoft account</dc:creator>
  <cp:lastModifiedBy>Abdul Rehman</cp:lastModifiedBy>
  <cp:revision>14</cp:revision>
  <dcterms:created xsi:type="dcterms:W3CDTF">2023-12-31T17:50:08Z</dcterms:created>
  <dcterms:modified xsi:type="dcterms:W3CDTF">2024-01-01T17:16:54Z</dcterms:modified>
</cp:coreProperties>
</file>