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0"/>
  </p:notesMasterIdLst>
  <p:sldIdLst>
    <p:sldId id="256" r:id="rId3"/>
    <p:sldId id="294" r:id="rId4"/>
    <p:sldId id="298" r:id="rId5"/>
    <p:sldId id="299" r:id="rId6"/>
    <p:sldId id="300" r:id="rId7"/>
    <p:sldId id="301" r:id="rId8"/>
    <p:sldId id="326" r:id="rId9"/>
    <p:sldId id="333" r:id="rId10"/>
    <p:sldId id="327" r:id="rId11"/>
    <p:sldId id="325" r:id="rId12"/>
    <p:sldId id="329" r:id="rId13"/>
    <p:sldId id="332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1" r:id="rId23"/>
    <p:sldId id="310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295" r:id="rId38"/>
    <p:sldId id="285" r:id="rId39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41"/>
      <p:bold r:id="rId42"/>
      <p:italic r:id="rId43"/>
      <p:boldItalic r:id="rId44"/>
    </p:embeddedFont>
    <p:embeddedFont>
      <p:font typeface="Tahoma" panose="020B0604030504040204" pitchFamily="34" charset="0"/>
      <p:regular r:id="rId45"/>
      <p:bold r:id="rId46"/>
    </p:embeddedFont>
    <p:embeddedFont>
      <p:font typeface="Georgia" panose="02040502050405020303" pitchFamily="18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F1BCCE-B8BF-4FE3-9A0E-9508F2BC5539}">
  <a:tblStyle styleId="{56F1BCCE-B8BF-4FE3-9A0E-9508F2BC5539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D"/>
          </a:solidFill>
        </a:fill>
      </a:tcStyle>
    </a:wholeTbl>
    <a:band1H>
      <a:tcTxStyle/>
      <a:tcStyle>
        <a:tcBdr/>
        <a:fill>
          <a:solidFill>
            <a:srgbClr val="CFCF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CFD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7" autoAdjust="0"/>
    <p:restoredTop sz="94660"/>
  </p:normalViewPr>
  <p:slideViewPr>
    <p:cSldViewPr>
      <p:cViewPr varScale="1">
        <p:scale>
          <a:sx n="70" d="100"/>
          <a:sy n="70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1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9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32626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2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237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" name="Google Shape;30;p2"/>
          <p:cNvSpPr/>
          <p:nvPr/>
        </p:nvSpPr>
        <p:spPr>
          <a:xfrm rot="10800000" flipH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" name="Google Shape;31;p2"/>
          <p:cNvSpPr/>
          <p:nvPr/>
        </p:nvSpPr>
        <p:spPr>
          <a:xfrm rot="10800000" flipH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Google Shape;32;p2"/>
          <p:cNvSpPr/>
          <p:nvPr/>
        </p:nvSpPr>
        <p:spPr>
          <a:xfrm rot="10800000" flipH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2"/>
          <p:cNvSpPr/>
          <p:nvPr/>
        </p:nvSpPr>
        <p:spPr>
          <a:xfrm rot="10800000" flipH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dt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ft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A93A9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A93A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A93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A93A9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A93A9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sz="4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1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dt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Char char="•"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Georgia"/>
              <a:buChar char="▫"/>
              <a:defRPr sz="2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31750" dir="48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186944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190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18846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182879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/>
          <p:nvPr/>
        </p:nvSpPr>
        <p:spPr>
          <a:xfrm rot="10800000" flipH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Project Management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" marR="0" lvl="0" indent="-507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400" b="1" i="0" u="none" strike="noStrike" cap="none" dirty="0">
                <a:solidFill>
                  <a:srgbClr val="313340"/>
                </a:solidFill>
                <a:latin typeface="Georgia"/>
                <a:ea typeface="Georgia"/>
                <a:cs typeface="Georgia"/>
                <a:sym typeface="Georgia"/>
              </a:rPr>
              <a:t>Lecture </a:t>
            </a:r>
            <a:r>
              <a:rPr lang="en-US" sz="2400" b="1" i="0" u="none" strike="noStrike" cap="none" dirty="0" smtClean="0">
                <a:solidFill>
                  <a:srgbClr val="313340"/>
                </a:solidFill>
                <a:latin typeface="Georgia"/>
                <a:ea typeface="Georgia"/>
                <a:cs typeface="Georgia"/>
                <a:sym typeface="Georgia"/>
              </a:rPr>
              <a:t>02:</a:t>
            </a:r>
            <a:endParaRPr dirty="0"/>
          </a:p>
          <a:p>
            <a: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400" b="1" i="0" u="none" strike="noStrike" cap="none" dirty="0" smtClean="0">
                <a:solidFill>
                  <a:srgbClr val="313340"/>
                </a:solidFill>
                <a:latin typeface="Georgia"/>
                <a:ea typeface="Georgia"/>
                <a:cs typeface="Georgia"/>
                <a:sym typeface="Georgia"/>
              </a:rPr>
              <a:t>Software Project Initiation</a:t>
            </a:r>
            <a:endParaRPr sz="2400" b="1" i="0" u="none" strike="noStrike" cap="none" dirty="0">
              <a:solidFill>
                <a:srgbClr val="3133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400" b="0" i="0" u="none" strike="noStrike" cap="none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2209800" y="316468"/>
            <a:ext cx="5410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rPr>
              <a:t>In the name of Allah, the Beneficent, the Merciful</a:t>
            </a:r>
            <a:endParaRPr sz="1800" i="1">
              <a:solidFill>
                <a:srgbClr val="F2F2F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Charter Document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Project Description </a:t>
            </a:r>
            <a:endParaRPr lang="en-US" sz="18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1600" dirty="0"/>
              <a:t>Explain what the project is, and how it will be </a:t>
            </a:r>
            <a:r>
              <a:rPr lang="en-US" sz="1600" dirty="0" smtClean="0"/>
              <a:t>accomplished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/>
              <a:t>Explain the ultimate intended outcome of the project. </a:t>
            </a:r>
            <a:endParaRPr lang="en-US" sz="1800" dirty="0" smtClean="0"/>
          </a:p>
          <a:p>
            <a:r>
              <a:rPr lang="en-US" sz="1800" dirty="0"/>
              <a:t>P</a:t>
            </a:r>
            <a:r>
              <a:rPr lang="en-US" sz="1800" dirty="0" smtClean="0"/>
              <a:t>roject Purpose </a:t>
            </a:r>
          </a:p>
          <a:p>
            <a:pPr lvl="1"/>
            <a:r>
              <a:rPr lang="en-US" sz="1600" dirty="0" smtClean="0"/>
              <a:t>Tie the purpose to the organization's strategic goals and</a:t>
            </a:r>
            <a:endParaRPr lang="en-US" sz="1800" dirty="0"/>
          </a:p>
          <a:p>
            <a:r>
              <a:rPr lang="en-US" sz="1800" dirty="0" smtClean="0"/>
              <a:t>Business </a:t>
            </a:r>
            <a:r>
              <a:rPr lang="en-US" sz="1800" dirty="0"/>
              <a:t>Case </a:t>
            </a:r>
            <a:endParaRPr lang="en-US" sz="1800" dirty="0" smtClean="0"/>
          </a:p>
          <a:p>
            <a:pPr lvl="1"/>
            <a:r>
              <a:rPr lang="en-US" sz="1600" dirty="0" smtClean="0"/>
              <a:t>how </a:t>
            </a:r>
            <a:r>
              <a:rPr lang="en-US" sz="1600" dirty="0"/>
              <a:t>the project going to benefit the organization.  </a:t>
            </a:r>
            <a:endParaRPr lang="en-US" sz="1600" dirty="0" smtClean="0"/>
          </a:p>
          <a:p>
            <a:r>
              <a:rPr lang="en-US" sz="1800" dirty="0"/>
              <a:t>Business Requirements </a:t>
            </a:r>
            <a:endParaRPr lang="en-US" sz="1800" dirty="0" smtClean="0"/>
          </a:p>
          <a:p>
            <a:pPr lvl="1"/>
            <a:r>
              <a:rPr lang="en-US" sz="1600" dirty="0" smtClean="0"/>
              <a:t>high </a:t>
            </a:r>
            <a:r>
              <a:rPr lang="en-US" sz="1600" dirty="0"/>
              <a:t>level business requirements that the project is going to fulfill. </a:t>
            </a:r>
            <a:endParaRPr lang="en-US" sz="1600" dirty="0" smtClean="0"/>
          </a:p>
          <a:p>
            <a:r>
              <a:rPr lang="en-US" sz="1800" dirty="0"/>
              <a:t>Assumptions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dirty="0" smtClean="0"/>
              <a:t>conditions </a:t>
            </a:r>
            <a:r>
              <a:rPr lang="en-US" sz="1800" dirty="0"/>
              <a:t>at the start of the project that must be </a:t>
            </a:r>
            <a:r>
              <a:rPr lang="en-US" sz="1800" dirty="0" smtClean="0"/>
              <a:t>considered</a:t>
            </a:r>
          </a:p>
          <a:p>
            <a:r>
              <a:rPr lang="en-US" sz="1800" dirty="0"/>
              <a:t>Constraints </a:t>
            </a:r>
          </a:p>
          <a:p>
            <a:pPr lvl="1"/>
            <a:r>
              <a:rPr lang="en-US" sz="1800" dirty="0" smtClean="0"/>
              <a:t>events </a:t>
            </a:r>
            <a:r>
              <a:rPr lang="en-US" sz="1800" dirty="0"/>
              <a:t>that must be </a:t>
            </a:r>
            <a:r>
              <a:rPr lang="en-US" sz="1800" dirty="0" smtClean="0"/>
              <a:t>considered </a:t>
            </a:r>
            <a:r>
              <a:rPr lang="en-US" sz="1800" dirty="0"/>
              <a:t>for which the project has no control 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 </a:t>
            </a:r>
            <a:r>
              <a:rPr lang="en-US" dirty="0" smtClean="0"/>
              <a:t>Document…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Risks </a:t>
            </a:r>
            <a:endParaRPr lang="en-US" sz="2000" dirty="0" smtClean="0"/>
          </a:p>
          <a:p>
            <a:pPr lvl="1"/>
            <a:r>
              <a:rPr lang="en-US" sz="1800" dirty="0" smtClean="0"/>
              <a:t>generally </a:t>
            </a:r>
            <a:r>
              <a:rPr lang="en-US" sz="1800" dirty="0"/>
              <a:t>at a high level since not much is </a:t>
            </a:r>
            <a:r>
              <a:rPr lang="en-US" sz="1800" dirty="0" smtClean="0"/>
              <a:t>known yet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/>
              <a:t>Project </a:t>
            </a:r>
            <a:r>
              <a:rPr lang="en-US" sz="2000" dirty="0"/>
              <a:t>Deliverables </a:t>
            </a:r>
          </a:p>
          <a:p>
            <a:pPr lvl="1"/>
            <a:r>
              <a:rPr lang="en-US" sz="1800" dirty="0" smtClean="0"/>
              <a:t>what </a:t>
            </a:r>
            <a:r>
              <a:rPr lang="en-US" sz="1800" dirty="0"/>
              <a:t>is going to be delivered at the completion of the </a:t>
            </a:r>
            <a:r>
              <a:rPr lang="en-US" sz="1800" dirty="0" smtClean="0"/>
              <a:t>project</a:t>
            </a:r>
          </a:p>
          <a:p>
            <a:r>
              <a:rPr lang="en-US" sz="2000" dirty="0"/>
              <a:t>Project Life Cycle Methodology and Tools </a:t>
            </a:r>
          </a:p>
          <a:p>
            <a:pPr lvl="1"/>
            <a:r>
              <a:rPr lang="en-US" sz="1800" dirty="0" smtClean="0"/>
              <a:t>methodology </a:t>
            </a:r>
            <a:r>
              <a:rPr lang="en-US" sz="1800" dirty="0"/>
              <a:t>the </a:t>
            </a:r>
            <a:r>
              <a:rPr lang="en-US" sz="1800" dirty="0" smtClean="0"/>
              <a:t>project </a:t>
            </a:r>
            <a:r>
              <a:rPr lang="en-US" sz="1800" dirty="0"/>
              <a:t>will be </a:t>
            </a:r>
            <a:r>
              <a:rPr lang="en-US" sz="1800" dirty="0" smtClean="0"/>
              <a:t>using</a:t>
            </a:r>
          </a:p>
          <a:p>
            <a:r>
              <a:rPr lang="en-US" sz="2000" dirty="0"/>
              <a:t>Project Milestones </a:t>
            </a:r>
            <a:endParaRPr lang="en-US" sz="2000" dirty="0" smtClean="0"/>
          </a:p>
          <a:p>
            <a:pPr lvl="1"/>
            <a:r>
              <a:rPr lang="en-US" sz="1800" dirty="0" smtClean="0"/>
              <a:t>Identify </a:t>
            </a:r>
            <a:r>
              <a:rPr lang="en-US" sz="1800" dirty="0"/>
              <a:t>the project </a:t>
            </a:r>
            <a:r>
              <a:rPr lang="en-US" sz="1800" dirty="0" smtClean="0"/>
              <a:t>milestones</a:t>
            </a:r>
          </a:p>
          <a:p>
            <a:r>
              <a:rPr lang="en-US" sz="2000" dirty="0"/>
              <a:t>Project </a:t>
            </a:r>
            <a:r>
              <a:rPr lang="en-US" sz="2000" dirty="0" smtClean="0"/>
              <a:t>Manager</a:t>
            </a:r>
          </a:p>
          <a:p>
            <a:pPr lvl="1"/>
            <a:r>
              <a:rPr lang="en-US" sz="1800" dirty="0"/>
              <a:t>project manager has the authority to complete the </a:t>
            </a:r>
            <a:r>
              <a:rPr lang="en-US" sz="1800" dirty="0" smtClean="0"/>
              <a:t>project</a:t>
            </a:r>
          </a:p>
          <a:p>
            <a:endParaRPr lang="en-US" sz="20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 Document…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Roles and Responsibilities 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key roles and responsibilities within the project </a:t>
            </a:r>
            <a:r>
              <a:rPr lang="en-US" dirty="0" smtClean="0"/>
              <a:t>team</a:t>
            </a:r>
          </a:p>
          <a:p>
            <a:r>
              <a:rPr lang="en-US" dirty="0"/>
              <a:t>Authorization </a:t>
            </a:r>
          </a:p>
          <a:p>
            <a:pPr lvl="1"/>
            <a:r>
              <a:rPr lang="en-US" dirty="0" smtClean="0"/>
              <a:t>names </a:t>
            </a:r>
            <a:r>
              <a:rPr lang="en-US" dirty="0"/>
              <a:t>of those business sponsors that must sign the Project Charter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Office-level Activities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Identifying the software Project Manager </a:t>
            </a:r>
            <a:endParaRPr lang="en-US" dirty="0" smtClean="0"/>
          </a:p>
          <a:p>
            <a:pPr lvl="1"/>
            <a:r>
              <a:rPr lang="en-US" dirty="0"/>
              <a:t>Availability </a:t>
            </a:r>
            <a:endParaRPr lang="en-US" dirty="0" smtClean="0"/>
          </a:p>
          <a:p>
            <a:pPr lvl="1"/>
            <a:r>
              <a:rPr lang="en-US" dirty="0" smtClean="0"/>
              <a:t>Past</a:t>
            </a:r>
            <a:r>
              <a:rPr lang="en-US" dirty="0"/>
              <a:t>	experience	</a:t>
            </a:r>
          </a:p>
          <a:p>
            <a:pPr lvl="1"/>
            <a:r>
              <a:rPr lang="en-US" dirty="0" smtClean="0"/>
              <a:t>Expertise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Capability to handle the</a:t>
            </a:r>
            <a:r>
              <a:rPr lang="en-US" dirty="0"/>
              <a:t>	</a:t>
            </a:r>
            <a:endParaRPr lang="en-US" dirty="0" smtClean="0"/>
          </a:p>
          <a:p>
            <a:pPr marL="5207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size of the present team </a:t>
            </a:r>
          </a:p>
          <a:p>
            <a:pPr lvl="1"/>
            <a:r>
              <a:rPr lang="en-US" dirty="0" smtClean="0"/>
              <a:t>Willingness</a:t>
            </a:r>
            <a:r>
              <a:rPr lang="en-US" dirty="0"/>
              <a:t>	</a:t>
            </a:r>
            <a:r>
              <a:rPr lang="en-US" dirty="0" smtClean="0"/>
              <a:t>to handle the project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27622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Office-level Activities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Preparing/Handing over the Project dossier to the software Project Manager </a:t>
            </a:r>
          </a:p>
          <a:p>
            <a:pPr lvl="1"/>
            <a:r>
              <a:rPr lang="en-US" sz="1600" dirty="0" smtClean="0"/>
              <a:t>The project initiation note</a:t>
            </a:r>
          </a:p>
          <a:p>
            <a:pPr lvl="1"/>
            <a:r>
              <a:rPr lang="en-US" sz="1600" dirty="0" smtClean="0"/>
              <a:t>The RFP</a:t>
            </a:r>
          </a:p>
          <a:p>
            <a:pPr lvl="1"/>
            <a:r>
              <a:rPr lang="en-US" sz="1600" dirty="0" smtClean="0"/>
              <a:t>proposal,</a:t>
            </a:r>
          </a:p>
          <a:p>
            <a:pPr lvl="1"/>
            <a:r>
              <a:rPr lang="en-US" sz="1600" dirty="0" smtClean="0"/>
              <a:t>purchase</a:t>
            </a:r>
            <a:r>
              <a:rPr lang="en-US" sz="1600" dirty="0"/>
              <a:t>	</a:t>
            </a:r>
            <a:r>
              <a:rPr lang="en-US" sz="1600" dirty="0" smtClean="0"/>
              <a:t>order</a:t>
            </a:r>
          </a:p>
          <a:p>
            <a:pPr lvl="1"/>
            <a:r>
              <a:rPr lang="en-US" sz="1600" dirty="0"/>
              <a:t>Technical	</a:t>
            </a:r>
            <a:r>
              <a:rPr lang="en-US" sz="1600" dirty="0" smtClean="0"/>
              <a:t>specifications</a:t>
            </a:r>
          </a:p>
          <a:p>
            <a:pPr lvl="1"/>
            <a:r>
              <a:rPr lang="en-US" sz="1600" dirty="0"/>
              <a:t>Important project milestones </a:t>
            </a:r>
            <a:endParaRPr lang="en-US" sz="1600" dirty="0" smtClean="0"/>
          </a:p>
          <a:p>
            <a:pPr lvl="1"/>
            <a:r>
              <a:rPr lang="en-US" sz="1600" dirty="0" smtClean="0"/>
              <a:t>Commitment </a:t>
            </a:r>
            <a:r>
              <a:rPr lang="en-US" sz="1600" dirty="0"/>
              <a:t>dates </a:t>
            </a:r>
            <a:endParaRPr lang="en-US" sz="1600" dirty="0" smtClean="0"/>
          </a:p>
          <a:p>
            <a:pPr lvl="1"/>
            <a:r>
              <a:rPr lang="en-US" sz="1600" dirty="0"/>
              <a:t>Other	</a:t>
            </a:r>
            <a:r>
              <a:rPr lang="en-US" sz="1600" dirty="0" smtClean="0"/>
              <a:t>requirements</a:t>
            </a:r>
          </a:p>
          <a:p>
            <a:pPr marL="990600" lvl="2" indent="0">
              <a:buNone/>
            </a:pPr>
            <a:r>
              <a:rPr lang="en-US" sz="1400" dirty="0" smtClean="0"/>
              <a:t>communication</a:t>
            </a:r>
            <a:r>
              <a:rPr lang="en-US" sz="1400" dirty="0"/>
              <a:t>	</a:t>
            </a:r>
            <a:r>
              <a:rPr lang="en-US" sz="1400" dirty="0" smtClean="0"/>
              <a:t>mechanisms</a:t>
            </a:r>
          </a:p>
          <a:p>
            <a:pPr marL="990600" lvl="2" indent="0">
              <a:buNone/>
            </a:pPr>
            <a:r>
              <a:rPr lang="en-US" sz="1400" dirty="0" smtClean="0"/>
              <a:t>progress reporting </a:t>
            </a:r>
            <a:r>
              <a:rPr lang="en-US" sz="1400" dirty="0"/>
              <a:t>formats </a:t>
            </a:r>
            <a:endParaRPr lang="en-US" sz="1400" dirty="0" smtClean="0"/>
          </a:p>
          <a:p>
            <a:pPr marL="819150" lvl="1" indent="-285750"/>
            <a:r>
              <a:rPr lang="en-US" sz="1800" dirty="0" smtClean="0"/>
              <a:t>Pointers</a:t>
            </a:r>
            <a:r>
              <a:rPr lang="en-US" sz="1800" dirty="0"/>
              <a:t>	to	past	</a:t>
            </a:r>
            <a:r>
              <a:rPr lang="en-US" sz="1800" dirty="0" smtClean="0"/>
              <a:t>experience</a:t>
            </a:r>
          </a:p>
          <a:p>
            <a:pPr lvl="1"/>
            <a:r>
              <a:rPr lang="en-US" sz="1600" dirty="0"/>
              <a:t>Invoicing	</a:t>
            </a:r>
            <a:r>
              <a:rPr lang="en-US" sz="1600" dirty="0" smtClean="0"/>
              <a:t>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Initiation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305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7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Office-level Activities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Coordinating Allocation of </a:t>
            </a:r>
            <a:r>
              <a:rPr lang="en-US" dirty="0">
                <a:solidFill>
                  <a:srgbClr val="3333FF"/>
                </a:solidFill>
              </a:rPr>
              <a:t>Project </a:t>
            </a:r>
            <a:r>
              <a:rPr lang="en-US" dirty="0" smtClean="0">
                <a:solidFill>
                  <a:srgbClr val="3333FF"/>
                </a:solidFill>
              </a:rPr>
              <a:t>resources:</a:t>
            </a:r>
          </a:p>
          <a:p>
            <a:endParaRPr lang="en-US" dirty="0" smtClean="0">
              <a:solidFill>
                <a:srgbClr val="3333FF"/>
              </a:solidFill>
            </a:endParaRPr>
          </a:p>
          <a:p>
            <a:pPr lvl="1"/>
            <a:r>
              <a:rPr lang="en-US" dirty="0" smtClean="0"/>
              <a:t>that are not allocated to any project </a:t>
            </a:r>
            <a:endParaRPr lang="en-US" dirty="0"/>
          </a:p>
          <a:p>
            <a:pPr lvl="1"/>
            <a:r>
              <a:rPr lang="en-US" dirty="0" smtClean="0"/>
              <a:t>that are allocated to other projects, but  are likely to be available </a:t>
            </a:r>
            <a:r>
              <a:rPr lang="en-US" dirty="0"/>
              <a:t>to fulfill resource requests raised by the SPM </a:t>
            </a:r>
          </a:p>
          <a:p>
            <a:pPr lvl="1"/>
            <a:r>
              <a:rPr lang="en-US" dirty="0" smtClean="0"/>
              <a:t>that are allocated to other projects, but are being used</a:t>
            </a:r>
            <a:r>
              <a:rPr lang="en-US" dirty="0"/>
              <a:t>	</a:t>
            </a:r>
            <a:r>
              <a:rPr lang="en-US" dirty="0" smtClean="0"/>
              <a:t>as a resource </a:t>
            </a:r>
            <a:r>
              <a:rPr lang="en-US" dirty="0"/>
              <a:t>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Office-level Activities 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76400"/>
            <a:ext cx="2466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</a:t>
            </a:r>
            <a:r>
              <a:rPr lang="en-US" dirty="0" smtClean="0"/>
              <a:t>resources: </a:t>
            </a:r>
          </a:p>
          <a:p>
            <a:pPr marL="50800" indent="0">
              <a:buNone/>
            </a:pPr>
            <a:r>
              <a:rPr lang="en-US" dirty="0" smtClean="0">
                <a:solidFill>
                  <a:srgbClr val="3333FF"/>
                </a:solidFill>
              </a:rPr>
              <a:t>The </a:t>
            </a:r>
            <a:r>
              <a:rPr lang="en-US" dirty="0">
                <a:solidFill>
                  <a:srgbClr val="3333FF"/>
                </a:solidFill>
              </a:rPr>
              <a:t>PMO coordinates with the human resources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Recruit from the market </a:t>
            </a:r>
          </a:p>
          <a:p>
            <a:pPr lvl="1"/>
            <a:r>
              <a:rPr lang="en-US" dirty="0" smtClean="0"/>
              <a:t>Hire temporary workers from a consulting company</a:t>
            </a:r>
          </a:p>
          <a:p>
            <a:pPr lvl="1"/>
            <a:r>
              <a:rPr lang="en-US" dirty="0" smtClean="0"/>
              <a:t>Hire part-time workers</a:t>
            </a:r>
          </a:p>
          <a:p>
            <a:pPr lvl="1"/>
            <a:r>
              <a:rPr lang="en-US" dirty="0" smtClean="0"/>
              <a:t>Borrow workers from a sister company or division </a:t>
            </a:r>
            <a:endParaRPr lang="en-US" dirty="0"/>
          </a:p>
          <a:p>
            <a:pPr lvl="1"/>
            <a:r>
              <a:rPr lang="en-US" dirty="0" smtClean="0"/>
              <a:t>Ask existing resources to</a:t>
            </a:r>
            <a:r>
              <a:rPr lang="en-US" dirty="0"/>
              <a:t>	</a:t>
            </a:r>
            <a:r>
              <a:rPr lang="en-US" dirty="0" smtClean="0"/>
              <a:t>work extra hours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Office-level Activities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</a:t>
            </a:r>
            <a:r>
              <a:rPr lang="en-US" dirty="0" smtClean="0"/>
              <a:t>resources:</a:t>
            </a:r>
          </a:p>
          <a:p>
            <a:pPr marL="50800" indent="0">
              <a:buNone/>
            </a:pPr>
            <a:r>
              <a:rPr lang="en-US" dirty="0" smtClean="0">
                <a:solidFill>
                  <a:srgbClr val="3333FF"/>
                </a:solidFill>
              </a:rPr>
              <a:t>The </a:t>
            </a:r>
            <a:r>
              <a:rPr lang="en-US" dirty="0">
                <a:solidFill>
                  <a:srgbClr val="3333FF"/>
                </a:solidFill>
              </a:rPr>
              <a:t>PMO coordinates with the systems administration department to arrange for additional computer </a:t>
            </a:r>
            <a:r>
              <a:rPr lang="en-US" dirty="0" smtClean="0">
                <a:solidFill>
                  <a:srgbClr val="3333FF"/>
                </a:solidFill>
              </a:rPr>
              <a:t>resources</a:t>
            </a:r>
          </a:p>
          <a:p>
            <a:pPr marL="50800" indent="0">
              <a:buNone/>
            </a:pPr>
            <a:endParaRPr lang="en-US" dirty="0" smtClean="0">
              <a:solidFill>
                <a:srgbClr val="3333FF"/>
              </a:solidFill>
            </a:endParaRPr>
          </a:p>
          <a:p>
            <a:pPr lvl="1"/>
            <a:r>
              <a:rPr lang="en-US" dirty="0" smtClean="0"/>
              <a:t>Procure new systems/hardware</a:t>
            </a:r>
          </a:p>
          <a:p>
            <a:pPr lvl="1"/>
            <a:r>
              <a:rPr lang="en-US" dirty="0" smtClean="0"/>
              <a:t>Rent systems or hardware  </a:t>
            </a:r>
          </a:p>
          <a:p>
            <a:pPr lvl="1"/>
            <a:r>
              <a:rPr lang="en-US" dirty="0" smtClean="0"/>
              <a:t>Request that employees work in shifts and share resources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Office-level Activities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Monetary </a:t>
            </a:r>
            <a:r>
              <a:rPr lang="en-US" dirty="0" smtClean="0"/>
              <a:t>resources:</a:t>
            </a:r>
          </a:p>
          <a:p>
            <a:pPr marL="5080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3333FF"/>
                </a:solidFill>
              </a:rPr>
              <a:t>The PMO coordinates with the finance department to arrange for the additional financial resources</a:t>
            </a:r>
            <a:r>
              <a:rPr lang="en-US" dirty="0" smtClean="0">
                <a:solidFill>
                  <a:srgbClr val="3333FF"/>
                </a:solidFill>
              </a:rPr>
              <a:t>.</a:t>
            </a:r>
          </a:p>
          <a:p>
            <a:pPr lvl="1"/>
            <a:r>
              <a:rPr lang="en-US" dirty="0" smtClean="0"/>
              <a:t>An advance from the customer </a:t>
            </a:r>
          </a:p>
          <a:p>
            <a:pPr lvl="1"/>
            <a:r>
              <a:rPr lang="en-US" dirty="0" smtClean="0"/>
              <a:t>Leveraging the financial reserves of the company</a:t>
            </a:r>
          </a:p>
          <a:p>
            <a:pPr lvl="1"/>
            <a:r>
              <a:rPr lang="en-US" dirty="0" smtClean="0"/>
              <a:t>Borrowing from the market</a:t>
            </a:r>
          </a:p>
          <a:p>
            <a:pPr lvl="1"/>
            <a:r>
              <a:rPr lang="en-US" dirty="0" smtClean="0"/>
              <a:t>Asset</a:t>
            </a:r>
            <a:r>
              <a:rPr lang="en-US" dirty="0"/>
              <a:t>	</a:t>
            </a:r>
            <a:r>
              <a:rPr lang="en-US" dirty="0" smtClean="0"/>
              <a:t>sales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1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PMI Process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PMI-Process-Grou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819400"/>
            <a:ext cx="5853373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08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Office-level Activities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Assisting the software Project Manager in obtaining necessary service Level Agreements from departments  in the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SLAs for </a:t>
            </a:r>
            <a:r>
              <a:rPr lang="en-US" dirty="0"/>
              <a:t>each project are negotiated between the SPM and the service departments </a:t>
            </a:r>
            <a:endParaRPr lang="en-US" dirty="0" smtClean="0"/>
          </a:p>
          <a:p>
            <a:pPr lvl="1"/>
            <a:r>
              <a:rPr lang="en-US" dirty="0" smtClean="0"/>
              <a:t>PMO </a:t>
            </a:r>
            <a:r>
              <a:rPr lang="en-US" dirty="0"/>
              <a:t>coordinates setting up meetings with outside resources </a:t>
            </a:r>
            <a:endParaRPr lang="en-US" dirty="0" smtClean="0"/>
          </a:p>
          <a:p>
            <a:pPr lvl="2"/>
            <a:r>
              <a:rPr lang="en-US" dirty="0" smtClean="0"/>
              <a:t>and </a:t>
            </a:r>
            <a:r>
              <a:rPr lang="en-US" dirty="0"/>
              <a:t>ensures that an amicable resolution is achieved between a project activity and the responsible service department.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0075"/>
            <a:ext cx="86868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34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Office-level Activities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Assisting the software Project Manager with the Project Kickoff Meeting </a:t>
            </a:r>
          </a:p>
          <a:p>
            <a:pPr lvl="1"/>
            <a:r>
              <a:rPr lang="en-US" sz="1800" dirty="0" smtClean="0"/>
              <a:t>Determines the date for the kickoff meeting </a:t>
            </a:r>
          </a:p>
          <a:p>
            <a:pPr lvl="1"/>
            <a:r>
              <a:rPr lang="en-US" sz="1800" dirty="0" smtClean="0"/>
              <a:t>Coordinates and ensures that all project stakeholders are represented at </a:t>
            </a:r>
            <a:r>
              <a:rPr lang="en-US" sz="1800" dirty="0"/>
              <a:t>the project kickoff </a:t>
            </a:r>
            <a:r>
              <a:rPr lang="en-US" sz="1800" dirty="0" smtClean="0"/>
              <a:t>meeting</a:t>
            </a:r>
          </a:p>
          <a:p>
            <a:pPr lvl="1"/>
            <a:r>
              <a:rPr lang="en-US" sz="1800" dirty="0" smtClean="0"/>
              <a:t>Assists the SPM in getting</a:t>
            </a:r>
            <a:r>
              <a:rPr lang="en-US" sz="1800" dirty="0"/>
              <a:t>	</a:t>
            </a:r>
            <a:r>
              <a:rPr lang="en-US" sz="1800" dirty="0" smtClean="0"/>
              <a:t>project stakeholders to accept the roadmap that </a:t>
            </a:r>
            <a:r>
              <a:rPr lang="en-US" sz="1800" dirty="0"/>
              <a:t>has been laid out for project execution and in ensuring that project stakeholders support the project </a:t>
            </a:r>
            <a:endParaRPr lang="en-US" sz="1800" dirty="0" smtClean="0"/>
          </a:p>
          <a:p>
            <a:pPr lvl="1"/>
            <a:r>
              <a:rPr lang="en-US" sz="1800" dirty="0" smtClean="0"/>
              <a:t>Formalizes the kickoff meeting by recording</a:t>
            </a:r>
            <a:r>
              <a:rPr lang="en-US" sz="1800" dirty="0"/>
              <a:t>	</a:t>
            </a:r>
            <a:r>
              <a:rPr lang="en-US" sz="1800" dirty="0" smtClean="0"/>
              <a:t>the minutes of </a:t>
            </a:r>
            <a:r>
              <a:rPr lang="en-US" sz="1800" dirty="0" err="1" smtClean="0"/>
              <a:t>themeeting</a:t>
            </a:r>
            <a:r>
              <a:rPr lang="en-US" sz="1800" dirty="0" smtClean="0"/>
              <a:t> </a:t>
            </a:r>
            <a:r>
              <a:rPr lang="en-US" sz="1800" dirty="0"/>
              <a:t>(including issues and action items) and circulating the minutes to all stakeholder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Project Manager-level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Ensuring </a:t>
            </a:r>
            <a:r>
              <a:rPr lang="en-US" sz="2400" dirty="0"/>
              <a:t>that Project specifications </a:t>
            </a:r>
            <a:r>
              <a:rPr lang="en-US" sz="2400" dirty="0" smtClean="0"/>
              <a:t>are </a:t>
            </a:r>
            <a:r>
              <a:rPr lang="en-US" sz="2400" dirty="0"/>
              <a:t>Complete </a:t>
            </a:r>
            <a:endParaRPr lang="en-US" sz="2400" dirty="0" smtClean="0"/>
          </a:p>
          <a:p>
            <a:pPr lvl="1"/>
            <a:r>
              <a:rPr lang="en-US" sz="2400" dirty="0" smtClean="0"/>
              <a:t>Technical specifications</a:t>
            </a:r>
          </a:p>
          <a:p>
            <a:pPr lvl="1"/>
            <a:r>
              <a:rPr lang="en-US" sz="2400" dirty="0" smtClean="0"/>
              <a:t>Delivery commitments </a:t>
            </a:r>
          </a:p>
          <a:p>
            <a:pPr lvl="1"/>
            <a:r>
              <a:rPr lang="en-US" sz="2400" dirty="0" smtClean="0"/>
              <a:t>Details of milestone events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86200"/>
            <a:ext cx="5715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1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Manager-level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eviewing </a:t>
            </a:r>
            <a:r>
              <a:rPr lang="en-US" dirty="0"/>
              <a:t>estimates and revisions/Updates of estimates </a:t>
            </a:r>
            <a:endParaRPr lang="en-US" dirty="0" smtClean="0"/>
          </a:p>
          <a:p>
            <a:pPr lvl="1"/>
            <a:r>
              <a:rPr lang="en-US" dirty="0"/>
              <a:t>New </a:t>
            </a:r>
            <a:r>
              <a:rPr lang="en-US" dirty="0" smtClean="0"/>
              <a:t>specification</a:t>
            </a:r>
          </a:p>
          <a:p>
            <a:pPr lvl="1"/>
            <a:r>
              <a:rPr lang="en-US" dirty="0"/>
              <a:t>Significant </a:t>
            </a:r>
            <a:r>
              <a:rPr lang="en-US" dirty="0" smtClean="0"/>
              <a:t>alteration</a:t>
            </a:r>
          </a:p>
          <a:p>
            <a:pPr lvl="1"/>
            <a:r>
              <a:rPr lang="en-US" dirty="0"/>
              <a:t>Review the estimate prepared during the project acquisition </a:t>
            </a:r>
            <a:r>
              <a:rPr lang="en-US" dirty="0" smtClean="0"/>
              <a:t>stage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Determines	</a:t>
            </a:r>
            <a:r>
              <a:rPr lang="en-US" sz="2000" dirty="0" smtClean="0"/>
              <a:t>the extent of variation 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/>
              <a:t>Determines  whether to use</a:t>
            </a:r>
            <a:r>
              <a:rPr lang="en-US" sz="2000" dirty="0"/>
              <a:t>	</a:t>
            </a:r>
            <a:r>
              <a:rPr lang="en-US" sz="2000" dirty="0" smtClean="0"/>
              <a:t>the existing estimates</a:t>
            </a:r>
          </a:p>
          <a:p>
            <a:pPr lvl="1"/>
            <a:r>
              <a:rPr lang="en-US" dirty="0"/>
              <a:t>Revise and update the acquisition </a:t>
            </a:r>
            <a:r>
              <a:rPr lang="en-US" dirty="0" smtClean="0"/>
              <a:t>estimate</a:t>
            </a:r>
          </a:p>
          <a:p>
            <a:pPr lvl="1"/>
            <a:r>
              <a:rPr lang="en-US" dirty="0"/>
              <a:t>Re-estimate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Manager-level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When re-estimating during the initiation phase, the process includes estimation of: </a:t>
            </a:r>
          </a:p>
          <a:p>
            <a:pPr lvl="1"/>
            <a:r>
              <a:rPr lang="en-US" dirty="0" smtClean="0"/>
              <a:t>The size of the software to be produced </a:t>
            </a:r>
          </a:p>
          <a:p>
            <a:pPr lvl="1"/>
            <a:r>
              <a:rPr lang="en-US" dirty="0" smtClean="0"/>
              <a:t>The effort needed to successfully execute the project</a:t>
            </a:r>
          </a:p>
          <a:p>
            <a:pPr lvl="1"/>
            <a:r>
              <a:rPr lang="en-US" dirty="0" smtClean="0"/>
              <a:t>The skill sets </a:t>
            </a:r>
            <a:r>
              <a:rPr lang="en-US" dirty="0"/>
              <a:t>necessary </a:t>
            </a:r>
            <a:endParaRPr lang="en-US" dirty="0" smtClean="0"/>
          </a:p>
          <a:p>
            <a:pPr lvl="1"/>
            <a:r>
              <a:rPr lang="en-US" dirty="0" smtClean="0"/>
              <a:t>The schedule for project execution</a:t>
            </a:r>
          </a:p>
          <a:p>
            <a:pPr lvl="1"/>
            <a:r>
              <a:rPr lang="en-US" dirty="0" smtClean="0"/>
              <a:t>A new</a:t>
            </a:r>
            <a:r>
              <a:rPr lang="en-US" dirty="0"/>
              <a:t>	</a:t>
            </a:r>
            <a:r>
              <a:rPr lang="en-US" dirty="0" smtClean="0"/>
              <a:t> cost estimation for the project </a:t>
            </a:r>
          </a:p>
          <a:p>
            <a:pPr lvl="1"/>
            <a:r>
              <a:rPr lang="en-US" dirty="0" smtClean="0"/>
              <a:t>The known risks and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Manager-level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Identifying necessary resources and raising requests 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/>
              <a:t>Human </a:t>
            </a:r>
            <a:r>
              <a:rPr lang="en-US" dirty="0" smtClean="0"/>
              <a:t>resources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Programmers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Data base specialists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Mild ware specialists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Testers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Graphic specialist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Any other</a:t>
            </a:r>
          </a:p>
          <a:p>
            <a:pPr lvl="2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Manager-level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Identifying necessary resources and raising requests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Computer resources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Client machines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Servers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/>
              <a:t>Devlopment</a:t>
            </a:r>
            <a:r>
              <a:rPr lang="en-US" dirty="0" smtClean="0"/>
              <a:t> tool </a:t>
            </a:r>
            <a:r>
              <a:rPr lang="en-US" dirty="0" err="1" smtClean="0"/>
              <a:t>kits?IDE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Networking hardware,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Manager-level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Identifying necessary resources and raising requests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Physical logistics</a:t>
            </a:r>
          </a:p>
          <a:p>
            <a:pPr lvl="1"/>
            <a:r>
              <a:rPr lang="en-US" dirty="0" smtClean="0"/>
              <a:t>Networking and hardware services</a:t>
            </a:r>
          </a:p>
          <a:p>
            <a:pPr lvl="1"/>
            <a:r>
              <a:rPr lang="en-US" dirty="0" err="1" smtClean="0"/>
              <a:t>Miscellineous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Manager-level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Preparing Project Plan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Configuration and change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Quality </a:t>
            </a:r>
            <a:r>
              <a:rPr lang="en-US" dirty="0" smtClean="0"/>
              <a:t>assurance</a:t>
            </a:r>
          </a:p>
          <a:p>
            <a:pPr lvl="1"/>
            <a:r>
              <a:rPr lang="en-US" dirty="0"/>
              <a:t>Project execution and delivery schedule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Product </a:t>
            </a:r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/>
              <a:t>Induction </a:t>
            </a:r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Handover</a:t>
            </a:r>
          </a:p>
          <a:p>
            <a:pPr lvl="1"/>
            <a:r>
              <a:rPr lang="en-US" dirty="0"/>
              <a:t>Issue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Initiating a Software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/>
              <a:t>Successful Project Managers always starts by identifying the project purpose.</a:t>
            </a:r>
            <a:endParaRPr lang="en-US" dirty="0"/>
          </a:p>
          <a:p>
            <a:pPr marL="365760" lvl="0" indent="-26416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365760" lvl="0" indent="-264160">
              <a:buNone/>
            </a:pPr>
            <a:r>
              <a:rPr lang="en-US" dirty="0"/>
              <a:t>What You Need To Know?</a:t>
            </a:r>
            <a:br>
              <a:rPr lang="en-US" dirty="0"/>
            </a:br>
            <a:endParaRPr lang="en-US" dirty="0"/>
          </a:p>
          <a:p>
            <a:pPr marL="365760" lvl="0" indent="-264160">
              <a:buSzPts val="2000"/>
            </a:pPr>
            <a:r>
              <a:rPr lang="en-US" sz="2400" dirty="0"/>
              <a:t>Why is Software Project Being Initiated? </a:t>
            </a:r>
            <a:endParaRPr lang="en-US" sz="2400" dirty="0">
              <a:solidFill>
                <a:srgbClr val="FFFF00"/>
              </a:solidFill>
            </a:endParaRPr>
          </a:p>
          <a:p>
            <a:pPr marL="365760" lvl="0" indent="-137159">
              <a:buSzPts val="2000"/>
              <a:buNone/>
            </a:pPr>
            <a:endParaRPr lang="en-US" sz="2400" dirty="0"/>
          </a:p>
          <a:p>
            <a:pPr marL="365760" lvl="0" indent="-264160">
              <a:buSzPts val="2000"/>
            </a:pPr>
            <a:r>
              <a:rPr lang="en-US" sz="2400" dirty="0" smtClean="0"/>
              <a:t>Do </a:t>
            </a:r>
            <a:r>
              <a:rPr lang="en-US" sz="2400" dirty="0"/>
              <a:t>all Stakeholders agree on Deliverables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Manager-level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dirty="0"/>
              <a:t>Up the development environment </a:t>
            </a:r>
            <a:endParaRPr lang="en-US" dirty="0" smtClean="0"/>
          </a:p>
          <a:p>
            <a:pPr lvl="1"/>
            <a:r>
              <a:rPr lang="en-US" dirty="0" smtClean="0"/>
              <a:t>Seating</a:t>
            </a:r>
            <a:endParaRPr lang="en-US" dirty="0"/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/>
              <a:t>System software and development tool </a:t>
            </a:r>
            <a:r>
              <a:rPr lang="en-US" dirty="0" smtClean="0"/>
              <a:t>kit</a:t>
            </a:r>
          </a:p>
          <a:p>
            <a:pPr lvl="1"/>
            <a:r>
              <a:rPr lang="en-US" dirty="0"/>
              <a:t>Information sharing </a:t>
            </a:r>
            <a:r>
              <a:rPr lang="en-US" dirty="0" smtClean="0"/>
              <a:t>directories</a:t>
            </a:r>
          </a:p>
          <a:p>
            <a:pPr lvl="1"/>
            <a:r>
              <a:rPr lang="en-US" dirty="0"/>
              <a:t>Networking and </a:t>
            </a:r>
            <a:r>
              <a:rPr lang="en-US" dirty="0" smtClean="0"/>
              <a:t>Internet</a:t>
            </a:r>
          </a:p>
          <a:p>
            <a:pPr lvl="1"/>
            <a:r>
              <a:rPr lang="en-US" dirty="0"/>
              <a:t>Work allocation and execution </a:t>
            </a:r>
            <a:r>
              <a:rPr lang="en-US" dirty="0" smtClean="0"/>
              <a:t>mechanisms</a:t>
            </a:r>
          </a:p>
          <a:p>
            <a:pPr lvl="1"/>
            <a:r>
              <a:rPr lang="en-US" dirty="0"/>
              <a:t>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Manager-level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Arranging for Project-specific skill </a:t>
            </a:r>
            <a:r>
              <a:rPr lang="en-US" dirty="0" smtClean="0"/>
              <a:t>training</a:t>
            </a:r>
          </a:p>
          <a:p>
            <a:pPr marL="50800" indent="0" algn="ctr">
              <a:buNone/>
            </a:pPr>
            <a:r>
              <a:rPr lang="en-US" dirty="0" smtClean="0">
                <a:solidFill>
                  <a:srgbClr val="3333FF"/>
                </a:solidFill>
              </a:rPr>
              <a:t>to </a:t>
            </a:r>
            <a:r>
              <a:rPr lang="en-US" dirty="0">
                <a:solidFill>
                  <a:srgbClr val="3333FF"/>
                </a:solidFill>
              </a:rPr>
              <a:t>enable successful project execution, team members often need specific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14" y="3810000"/>
            <a:ext cx="3505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3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Manager-level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Organizing </a:t>
            </a:r>
            <a:r>
              <a:rPr lang="en-US" dirty="0"/>
              <a:t>the Project team </a:t>
            </a:r>
            <a:endParaRPr lang="en-US" dirty="0" smtClean="0"/>
          </a:p>
          <a:p>
            <a:pPr lvl="1"/>
            <a:r>
              <a:rPr lang="en-US" dirty="0"/>
              <a:t>A functional </a:t>
            </a:r>
            <a:r>
              <a:rPr lang="en-US" dirty="0" smtClean="0"/>
              <a:t>approach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Module teams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Database teams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Graphic teams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Database teams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integrated </a:t>
            </a:r>
            <a:r>
              <a:rPr lang="en-US" dirty="0" smtClean="0"/>
              <a:t>approach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In a cross-functional team, personnel from the functional areas of the organization work together as a team to focus on objectives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Manager-level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/>
              <a:t>the </a:t>
            </a:r>
            <a:r>
              <a:rPr lang="en-US" dirty="0" smtClean="0"/>
              <a:t>Project </a:t>
            </a:r>
            <a:r>
              <a:rPr lang="en-US" dirty="0"/>
              <a:t>team on the Project Plans </a:t>
            </a:r>
            <a:endParaRPr lang="en-US" dirty="0" smtClean="0"/>
          </a:p>
          <a:p>
            <a:pPr lvl="1"/>
            <a:r>
              <a:rPr lang="en-US" dirty="0" smtClean="0"/>
              <a:t>Details about the</a:t>
            </a:r>
            <a:r>
              <a:rPr lang="en-US" dirty="0"/>
              <a:t>	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Management methods</a:t>
            </a:r>
          </a:p>
          <a:p>
            <a:pPr lvl="1"/>
            <a:r>
              <a:rPr lang="en-US" dirty="0" smtClean="0"/>
              <a:t>Tools</a:t>
            </a:r>
            <a:r>
              <a:rPr lang="en-US" dirty="0"/>
              <a:t>	</a:t>
            </a:r>
            <a:r>
              <a:rPr lang="en-US" dirty="0" smtClean="0"/>
              <a:t>and techniques</a:t>
            </a:r>
          </a:p>
          <a:p>
            <a:pPr lvl="1"/>
            <a:r>
              <a:rPr lang="en-US" dirty="0" smtClean="0"/>
              <a:t>Quality assurance</a:t>
            </a:r>
          </a:p>
          <a:p>
            <a:pPr lvl="1"/>
            <a:r>
              <a:rPr lang="en-US" dirty="0" smtClean="0"/>
              <a:t>Work</a:t>
            </a:r>
            <a:r>
              <a:rPr lang="en-US" dirty="0"/>
              <a:t>	</a:t>
            </a:r>
            <a:r>
              <a:rPr lang="en-US" dirty="0" smtClean="0"/>
              <a:t>allocation mechanisms</a:t>
            </a:r>
          </a:p>
          <a:p>
            <a:pPr lvl="1"/>
            <a:r>
              <a:rPr lang="en-US" dirty="0" smtClean="0"/>
              <a:t>Progress reporting</a:t>
            </a:r>
            <a:r>
              <a:rPr lang="en-US" dirty="0"/>
              <a:t>	</a:t>
            </a:r>
            <a:r>
              <a:rPr lang="en-US" dirty="0" smtClean="0"/>
              <a:t>mechanisms</a:t>
            </a:r>
          </a:p>
          <a:p>
            <a:pPr lvl="1"/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Manager-level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Conducting a Project Kickoff </a:t>
            </a:r>
            <a:r>
              <a:rPr lang="en-US" dirty="0" smtClean="0"/>
              <a:t>Meeting</a:t>
            </a:r>
          </a:p>
          <a:p>
            <a:pPr lvl="1"/>
            <a:r>
              <a:rPr lang="en-US" dirty="0"/>
              <a:t>with the help of the </a:t>
            </a:r>
            <a:r>
              <a:rPr lang="en-US" dirty="0" smtClean="0"/>
              <a:t>PMO</a:t>
            </a:r>
          </a:p>
          <a:p>
            <a:r>
              <a:rPr lang="en-US" dirty="0"/>
              <a:t>Arranging for a Phase-end </a:t>
            </a:r>
            <a:r>
              <a:rPr lang="en-US" dirty="0" smtClean="0"/>
              <a:t>Audit</a:t>
            </a:r>
          </a:p>
          <a:p>
            <a:pPr lvl="1"/>
            <a:r>
              <a:rPr lang="en-US" dirty="0"/>
              <a:t>final activity of the project initiation </a:t>
            </a:r>
            <a:r>
              <a:rPr lang="en-US" dirty="0" smtClean="0"/>
              <a:t>phase</a:t>
            </a:r>
          </a:p>
          <a:p>
            <a:pPr lvl="1"/>
            <a:r>
              <a:rPr lang="en-US" dirty="0"/>
              <a:t> a </a:t>
            </a:r>
            <a:r>
              <a:rPr lang="en-US" dirty="0">
                <a:solidFill>
                  <a:srgbClr val="3333FF"/>
                </a:solidFill>
              </a:rPr>
              <a:t>QA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3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6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Pitfalls In Software Project Initiation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Identifying </a:t>
            </a:r>
            <a:r>
              <a:rPr lang="en-US" dirty="0"/>
              <a:t>the wrong software Project Manager </a:t>
            </a:r>
            <a:endParaRPr lang="en-US" dirty="0" smtClean="0"/>
          </a:p>
          <a:p>
            <a:r>
              <a:rPr lang="en-US" dirty="0"/>
              <a:t>Identifying Inappropriate </a:t>
            </a:r>
            <a:r>
              <a:rPr lang="en-US" dirty="0" smtClean="0"/>
              <a:t>resources</a:t>
            </a:r>
          </a:p>
          <a:p>
            <a:r>
              <a:rPr lang="en-US" dirty="0"/>
              <a:t>Incurring delays in software Project Initiation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7" b="-1"/>
          <a:stretch/>
        </p:blipFill>
        <p:spPr bwMode="auto">
          <a:xfrm>
            <a:off x="4495800" y="4371551"/>
            <a:ext cx="4181475" cy="249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2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 smtClean="0"/>
              <a:t>Chapter 4: Software Project Initiation</a:t>
            </a:r>
          </a:p>
          <a:p>
            <a:pPr marL="50800" indent="0">
              <a:buNone/>
            </a:pPr>
            <a:endParaRPr lang="en-US" dirty="0" smtClean="0"/>
          </a:p>
          <a:p>
            <a:pPr marL="50800" indent="0">
              <a:buNone/>
            </a:pPr>
            <a:r>
              <a:rPr lang="en-US" sz="2400" i="1" dirty="0" err="1"/>
              <a:t>Chemuturi</a:t>
            </a:r>
            <a:r>
              <a:rPr lang="en-US" sz="2400" i="1" dirty="0"/>
              <a:t>, M., &amp; </a:t>
            </a:r>
            <a:r>
              <a:rPr lang="en-US" sz="2400" i="1" dirty="0" err="1"/>
              <a:t>Cagley</a:t>
            </a:r>
            <a:r>
              <a:rPr lang="en-US" sz="2400" i="1" dirty="0"/>
              <a:t>, T. M. (2010). Mastering software project management: Best practices, tools and techniques. J. Ross Publishing.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8" name="Google Shape;378;p5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16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sz="16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5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Software Project Being Initiated?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0" indent="-264160">
              <a:spcBef>
                <a:spcPts val="0"/>
              </a:spcBef>
              <a:buNone/>
            </a:pPr>
            <a:r>
              <a:rPr lang="en-US" sz="3200" b="1" dirty="0"/>
              <a:t>Business Needs:</a:t>
            </a:r>
            <a:endParaRPr lang="en-US" dirty="0"/>
          </a:p>
          <a:p>
            <a:pPr marL="365760" lvl="0" indent="-264160">
              <a:buNone/>
            </a:pPr>
            <a:endParaRPr lang="en-US" dirty="0"/>
          </a:p>
          <a:p>
            <a:pPr marL="365760" lvl="0" indent="-264160">
              <a:buSzPts val="2600"/>
            </a:pPr>
            <a:r>
              <a:rPr lang="en-US" dirty="0"/>
              <a:t>Reducing Costs</a:t>
            </a:r>
          </a:p>
          <a:p>
            <a:pPr marL="365760" lvl="0" indent="-264160">
              <a:buSzPts val="2600"/>
            </a:pPr>
            <a:r>
              <a:rPr lang="en-US" dirty="0"/>
              <a:t>Increasing Revenue</a:t>
            </a:r>
            <a:endParaRPr lang="en-US" sz="1800" dirty="0"/>
          </a:p>
          <a:p>
            <a:pPr marL="365760" lvl="0" indent="-264160">
              <a:buSzPts val="2600"/>
            </a:pPr>
            <a:r>
              <a:rPr lang="en-US" dirty="0"/>
              <a:t>Increasing Productivity &amp; Efficiency</a:t>
            </a:r>
          </a:p>
          <a:p>
            <a:pPr marL="365760" lvl="0" indent="-264160">
              <a:buSzPts val="2600"/>
            </a:pPr>
            <a:r>
              <a:rPr lang="en-US" dirty="0"/>
              <a:t>Solving Problem</a:t>
            </a:r>
          </a:p>
          <a:p>
            <a:pPr marL="365760" lvl="0" indent="-264160">
              <a:buSzPts val="2600"/>
            </a:pPr>
            <a:r>
              <a:rPr lang="en-US" dirty="0"/>
              <a:t>Taking Advantage of Market Opportunities</a:t>
            </a:r>
          </a:p>
          <a:p>
            <a:pPr marL="365760" lvl="0" indent="-264160">
              <a:buSzPts val="2600"/>
            </a:pP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, . .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Talking To Stakeholders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0" indent="-264160">
              <a:spcBef>
                <a:spcPts val="0"/>
              </a:spcBef>
            </a:pPr>
            <a:r>
              <a:rPr lang="en-US" sz="2400" dirty="0"/>
              <a:t>Completion criteria</a:t>
            </a:r>
          </a:p>
          <a:p>
            <a:pPr marL="365760" lvl="0" indent="-264160"/>
            <a:r>
              <a:rPr lang="en-US" sz="2400" dirty="0"/>
              <a:t>Who will get affected in the organization</a:t>
            </a:r>
          </a:p>
          <a:p>
            <a:pPr marL="365760" lvl="0" indent="-264160"/>
            <a:r>
              <a:rPr lang="en-US" sz="2400" dirty="0"/>
              <a:t>Project priority</a:t>
            </a:r>
          </a:p>
          <a:p>
            <a:pPr marL="365760" lvl="0" indent="-264160"/>
            <a:r>
              <a:rPr lang="en-US" sz="2400" dirty="0"/>
              <a:t>Budgetary range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05199"/>
            <a:ext cx="4852988" cy="259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9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Initiation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Ownership </a:t>
            </a:r>
            <a:r>
              <a:rPr lang="en-US" sz="2400" dirty="0" smtClean="0"/>
              <a:t>for: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project </a:t>
            </a:r>
            <a:r>
              <a:rPr lang="en-US" sz="2400" dirty="0" smtClean="0"/>
              <a:t>execution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project </a:t>
            </a:r>
            <a:r>
              <a:rPr lang="en-US" sz="2400" dirty="0" smtClean="0"/>
              <a:t>delivery</a:t>
            </a:r>
          </a:p>
          <a:p>
            <a:pPr lvl="1"/>
            <a:r>
              <a:rPr lang="en-US" sz="2400" dirty="0" smtClean="0"/>
              <a:t>and </a:t>
            </a:r>
            <a:r>
              <a:rPr lang="en-US" sz="2400" dirty="0"/>
              <a:t>customer acceptance </a:t>
            </a:r>
            <a:endParaRPr lang="en-US" sz="2400" dirty="0" smtClean="0"/>
          </a:p>
          <a:p>
            <a:pPr marL="5080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is </a:t>
            </a:r>
            <a:r>
              <a:rPr lang="en-US" sz="2400" dirty="0"/>
              <a:t>entrusted to a software project </a:t>
            </a:r>
            <a:r>
              <a:rPr lang="en-US" sz="2400" dirty="0" smtClean="0"/>
              <a:t>manager</a:t>
            </a:r>
          </a:p>
          <a:p>
            <a:r>
              <a:rPr lang="en-US" sz="2400" dirty="0" smtClean="0"/>
              <a:t>The software</a:t>
            </a:r>
            <a:r>
              <a:rPr lang="en-US" sz="2400" dirty="0"/>
              <a:t>	</a:t>
            </a:r>
            <a:r>
              <a:rPr lang="en-US" sz="2400" dirty="0" smtClean="0"/>
              <a:t>project manager</a:t>
            </a:r>
            <a:r>
              <a:rPr lang="en-US" sz="2400" dirty="0"/>
              <a:t>	</a:t>
            </a:r>
            <a:r>
              <a:rPr lang="en-US" sz="2400" dirty="0" smtClean="0"/>
              <a:t>is provided</a:t>
            </a:r>
            <a:r>
              <a:rPr lang="en-US" sz="2400" dirty="0"/>
              <a:t>	</a:t>
            </a:r>
            <a:r>
              <a:rPr lang="en-US" sz="2400" dirty="0" smtClean="0"/>
              <a:t>with</a:t>
            </a:r>
          </a:p>
          <a:p>
            <a:pPr lvl="1"/>
            <a:r>
              <a:rPr lang="en-US" sz="2400" dirty="0" smtClean="0"/>
              <a:t> support</a:t>
            </a:r>
            <a:r>
              <a:rPr lang="en-US" sz="2400" dirty="0"/>
              <a:t>	</a:t>
            </a:r>
            <a:r>
              <a:rPr lang="en-US" sz="2400" dirty="0" smtClean="0"/>
              <a:t>commitments </a:t>
            </a:r>
          </a:p>
          <a:p>
            <a:pPr marL="5080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from </a:t>
            </a:r>
            <a:r>
              <a:rPr lang="en-US" sz="2400" dirty="0"/>
              <a:t>the service departments in </a:t>
            </a:r>
            <a:r>
              <a:rPr lang="en-US" sz="2400" dirty="0" smtClean="0"/>
              <a:t>the organization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project starts out on the “</a:t>
            </a:r>
            <a:r>
              <a:rPr lang="en-US" sz="2400" dirty="0" smtClean="0">
                <a:solidFill>
                  <a:srgbClr val="3333FF"/>
                </a:solidFill>
              </a:rPr>
              <a:t>right</a:t>
            </a:r>
            <a:r>
              <a:rPr lang="en-US" sz="2400" dirty="0">
                <a:solidFill>
                  <a:srgbClr val="3333FF"/>
                </a:solidFill>
              </a:rPr>
              <a:t>	foot.” </a:t>
            </a:r>
          </a:p>
          <a:p>
            <a:r>
              <a:rPr lang="en-US" sz="2400" dirty="0" smtClean="0"/>
              <a:t>To</a:t>
            </a:r>
            <a:r>
              <a:rPr lang="en-US" sz="2400" dirty="0"/>
              <a:t>	</a:t>
            </a:r>
            <a:r>
              <a:rPr lang="en-US" sz="2400" dirty="0" smtClean="0"/>
              <a:t> ensure </a:t>
            </a:r>
            <a:r>
              <a:rPr lang="en-US" sz="2400" dirty="0" smtClean="0">
                <a:solidFill>
                  <a:srgbClr val="3333FF"/>
                </a:solidFill>
              </a:rPr>
              <a:t>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0" indent="-264160">
              <a:spcBef>
                <a:spcPts val="0"/>
              </a:spcBef>
            </a:pPr>
            <a:r>
              <a:rPr lang="en-US" sz="2400" dirty="0"/>
              <a:t>Initiating processes are performed at </a:t>
            </a:r>
            <a:endParaRPr lang="en-US" sz="2400" dirty="0" smtClean="0"/>
          </a:p>
          <a:p>
            <a:pPr marL="822960" lvl="1" indent="-264160">
              <a:spcBef>
                <a:spcPts val="0"/>
              </a:spcBef>
            </a:pPr>
            <a:r>
              <a:rPr lang="en-US" sz="2400" dirty="0" smtClean="0"/>
              <a:t>the </a:t>
            </a:r>
            <a:r>
              <a:rPr lang="en-US" sz="2400" u="sng" dirty="0">
                <a:solidFill>
                  <a:srgbClr val="3333FF"/>
                </a:solidFill>
              </a:rPr>
              <a:t>beginning of a </a:t>
            </a:r>
            <a:r>
              <a:rPr lang="en-US" sz="2400" u="sng" dirty="0" smtClean="0">
                <a:solidFill>
                  <a:srgbClr val="3333FF"/>
                </a:solidFill>
              </a:rPr>
              <a:t>project</a:t>
            </a:r>
            <a:endParaRPr lang="en-US" sz="2400" dirty="0"/>
          </a:p>
          <a:p>
            <a:pPr marL="822960" lvl="1" indent="-264160">
              <a:spcBef>
                <a:spcPts val="0"/>
              </a:spcBef>
            </a:pPr>
            <a:r>
              <a:rPr lang="en-US" sz="2400" dirty="0" smtClean="0"/>
              <a:t>or </a:t>
            </a:r>
            <a:r>
              <a:rPr lang="en-US" sz="2400" dirty="0"/>
              <a:t>a new </a:t>
            </a:r>
            <a:r>
              <a:rPr lang="en-US" sz="2400" dirty="0" smtClean="0"/>
              <a:t>phase</a:t>
            </a:r>
          </a:p>
          <a:p>
            <a:pPr marL="365760" lvl="0" indent="-264160">
              <a:spcBef>
                <a:spcPts val="0"/>
              </a:spcBef>
            </a:pPr>
            <a:r>
              <a:rPr lang="en-US" sz="2400" dirty="0" smtClean="0"/>
              <a:t>For </a:t>
            </a:r>
            <a:r>
              <a:rPr lang="en-US" sz="2400" dirty="0"/>
              <a:t>the very first time, a </a:t>
            </a:r>
            <a:r>
              <a:rPr lang="en-US" sz="2400" u="sng" dirty="0">
                <a:solidFill>
                  <a:srgbClr val="3333FF"/>
                </a:solidFill>
              </a:rPr>
              <a:t>project </a:t>
            </a:r>
            <a:r>
              <a:rPr lang="en-US" sz="2400" u="sng" dirty="0" smtClean="0">
                <a:solidFill>
                  <a:srgbClr val="3333FF"/>
                </a:solidFill>
              </a:rPr>
              <a:t>manager: </a:t>
            </a:r>
          </a:p>
          <a:p>
            <a:pPr marL="822960" lvl="1" indent="-264160">
              <a:spcBef>
                <a:spcPts val="0"/>
              </a:spcBef>
            </a:pPr>
            <a:r>
              <a:rPr lang="en-US" sz="2400" u="sng" dirty="0" smtClean="0">
                <a:solidFill>
                  <a:srgbClr val="3333FF"/>
                </a:solidFill>
              </a:rPr>
              <a:t>is </a:t>
            </a:r>
            <a:r>
              <a:rPr lang="en-US" sz="2400" u="sng" dirty="0">
                <a:solidFill>
                  <a:srgbClr val="3333FF"/>
                </a:solidFill>
              </a:rPr>
              <a:t>assigned </a:t>
            </a:r>
            <a:r>
              <a:rPr lang="en-US" sz="2400" dirty="0"/>
              <a:t>to the project </a:t>
            </a:r>
            <a:endParaRPr lang="en-US" sz="2400" dirty="0" smtClean="0"/>
          </a:p>
          <a:p>
            <a:pPr marL="822960" lvl="1" indent="-264160">
              <a:spcBef>
                <a:spcPts val="0"/>
              </a:spcBef>
            </a:pPr>
            <a:r>
              <a:rPr lang="en-US" sz="2400" dirty="0" smtClean="0"/>
              <a:t>and </a:t>
            </a:r>
            <a:r>
              <a:rPr lang="en-US" sz="2400" u="sng" dirty="0">
                <a:solidFill>
                  <a:srgbClr val="3333FF"/>
                </a:solidFill>
              </a:rPr>
              <a:t>is authorized </a:t>
            </a:r>
            <a:r>
              <a:rPr lang="en-US" sz="2400" dirty="0"/>
              <a:t>to take decisions and manage the project.</a:t>
            </a:r>
          </a:p>
          <a:p>
            <a:pPr marL="365760" lvl="0" indent="-264160"/>
            <a:r>
              <a:rPr lang="en-US" sz="2400" dirty="0"/>
              <a:t>A project requires a </a:t>
            </a:r>
            <a:r>
              <a:rPr lang="en-US" sz="2400" u="sng" dirty="0">
                <a:solidFill>
                  <a:srgbClr val="3333FF"/>
                </a:solidFill>
              </a:rPr>
              <a:t>strong business case</a:t>
            </a:r>
            <a:r>
              <a:rPr lang="en-US" sz="2400" dirty="0"/>
              <a:t>, one that clearly shows the need for the project.</a:t>
            </a:r>
          </a:p>
          <a:p>
            <a:pPr marL="365760" lvl="0" indent="-264160"/>
            <a:r>
              <a:rPr lang="en-US" sz="2400" b="1" dirty="0">
                <a:solidFill>
                  <a:srgbClr val="3333FF"/>
                </a:solidFill>
              </a:rPr>
              <a:t>Output</a:t>
            </a:r>
            <a:r>
              <a:rPr lang="en-US" sz="2400" dirty="0">
                <a:solidFill>
                  <a:srgbClr val="3333FF"/>
                </a:solidFill>
              </a:rPr>
              <a:t>: </a:t>
            </a:r>
            <a:r>
              <a:rPr lang="en-US" sz="2400" dirty="0"/>
              <a:t>creation and authorization of project charter, and identification of and data collection of project stakeholders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7763"/>
            <a:ext cx="83058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3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Charter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3333FF"/>
                </a:solidFill>
              </a:rPr>
              <a:t>Project Charter Document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Project Charter formally </a:t>
            </a:r>
            <a:r>
              <a:rPr lang="en-US" sz="2400" dirty="0">
                <a:solidFill>
                  <a:srgbClr val="3333FF"/>
                </a:solidFill>
              </a:rPr>
              <a:t>authorizes</a:t>
            </a:r>
            <a:r>
              <a:rPr lang="en-US" sz="2400" dirty="0"/>
              <a:t> a project or a project phase.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Project Charter is best delivered at a </a:t>
            </a:r>
            <a:r>
              <a:rPr lang="en-US" sz="2400" dirty="0">
                <a:solidFill>
                  <a:srgbClr val="3333FF"/>
                </a:solidFill>
              </a:rPr>
              <a:t>project kickoff</a:t>
            </a:r>
            <a:r>
              <a:rPr lang="en-US" sz="2400" dirty="0"/>
              <a:t> by the project sponsor so that the Project Manager is given explicit authority by the one sponsor. </a:t>
            </a:r>
            <a:endParaRPr lang="en-US" sz="2400" dirty="0" smtClean="0"/>
          </a:p>
          <a:p>
            <a:r>
              <a:rPr lang="en-US" sz="2400" dirty="0"/>
              <a:t>Specifically, the Project Charter provides the project manager (PM) with the authority </a:t>
            </a:r>
            <a:r>
              <a:rPr lang="en-US" sz="2400" dirty="0">
                <a:solidFill>
                  <a:srgbClr val="3333FF"/>
                </a:solidFill>
              </a:rPr>
              <a:t>to bring the project team together to accomplish the task </a:t>
            </a:r>
            <a:r>
              <a:rPr lang="en-US" sz="2400" dirty="0"/>
              <a:t>of completing the project successfully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werpointTemplate">
  <a:themeElements>
    <a:clrScheme name="Blue">
      <a:dk1>
        <a:srgbClr val="1F497D"/>
      </a:dk1>
      <a:lt1>
        <a:srgbClr val="C6D9F0"/>
      </a:lt1>
      <a:dk2>
        <a:srgbClr val="4F81BD"/>
      </a:dk2>
      <a:lt2>
        <a:srgbClr val="DBE5F1"/>
      </a:lt2>
      <a:accent1>
        <a:srgbClr val="17365D"/>
      </a:accent1>
      <a:accent2>
        <a:srgbClr val="366092"/>
      </a:accent2>
      <a:accent3>
        <a:srgbClr val="953734"/>
      </a:accent3>
      <a:accent4>
        <a:srgbClr val="E36C09"/>
      </a:accent4>
      <a:accent5>
        <a:srgbClr val="262626"/>
      </a:accent5>
      <a:accent6>
        <a:srgbClr val="5F497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1153</Words>
  <Application>Microsoft Office PowerPoint</Application>
  <PresentationFormat>On-screen Show (4:3)</PresentationFormat>
  <Paragraphs>284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Trebuchet MS</vt:lpstr>
      <vt:lpstr>Tahoma</vt:lpstr>
      <vt:lpstr>Georgia</vt:lpstr>
      <vt:lpstr>Calibri</vt:lpstr>
      <vt:lpstr>Noto Sans Symbols</vt:lpstr>
      <vt:lpstr>Times New Roman</vt:lpstr>
      <vt:lpstr>Wingdings</vt:lpstr>
      <vt:lpstr>Urban</vt:lpstr>
      <vt:lpstr>PowerpointTemplate</vt:lpstr>
      <vt:lpstr>Software Project Management</vt:lpstr>
      <vt:lpstr>PMI Process Groups</vt:lpstr>
      <vt:lpstr>Initiating a Software Project</vt:lpstr>
      <vt:lpstr>Why is Software Project Being Initiated? </vt:lpstr>
      <vt:lpstr>Talking To Stakeholders</vt:lpstr>
      <vt:lpstr>Initiation activities</vt:lpstr>
      <vt:lpstr>Initiating</vt:lpstr>
      <vt:lpstr>PowerPoint Presentation</vt:lpstr>
      <vt:lpstr>Project Charter</vt:lpstr>
      <vt:lpstr>Project Charter Document</vt:lpstr>
      <vt:lpstr>Project Charter Document…</vt:lpstr>
      <vt:lpstr>Project Charter Document…</vt:lpstr>
      <vt:lpstr>Project Management Office-level Activities </vt:lpstr>
      <vt:lpstr>Project Management Office-level Activities </vt:lpstr>
      <vt:lpstr>Project Initiation note</vt:lpstr>
      <vt:lpstr>Project Management Office-level Activities </vt:lpstr>
      <vt:lpstr>Project Management Office-level Activities </vt:lpstr>
      <vt:lpstr>Project Management Office-level Activities </vt:lpstr>
      <vt:lpstr>Project Management Office-level Activities </vt:lpstr>
      <vt:lpstr>Project Management Office-level Activities </vt:lpstr>
      <vt:lpstr>PowerPoint Presentation</vt:lpstr>
      <vt:lpstr>Project Management Office-level Activities </vt:lpstr>
      <vt:lpstr>Software Project Manager-level Activities</vt:lpstr>
      <vt:lpstr>Software Project Manager-level Activities</vt:lpstr>
      <vt:lpstr>Software Project Manager-level Activities</vt:lpstr>
      <vt:lpstr>Software Project Manager-level Activities</vt:lpstr>
      <vt:lpstr>Software Project Manager-level Activities</vt:lpstr>
      <vt:lpstr>Software Project Manager-level Activities</vt:lpstr>
      <vt:lpstr>Software Project Manager-level Activities</vt:lpstr>
      <vt:lpstr>Software Project Manager-level Activities</vt:lpstr>
      <vt:lpstr>Software Project Manager-level Activities</vt:lpstr>
      <vt:lpstr>Software Project Manager-level Activities</vt:lpstr>
      <vt:lpstr>Software Project Manager-level Activities</vt:lpstr>
      <vt:lpstr>Software Project Manager-level Activities</vt:lpstr>
      <vt:lpstr>Common Pitfalls In Software Project Initiation</vt:lpstr>
      <vt:lpstr>Reference: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cp:lastModifiedBy>Pc Planet</cp:lastModifiedBy>
  <cp:revision>35</cp:revision>
  <dcterms:modified xsi:type="dcterms:W3CDTF">2022-09-20T10:00:24Z</dcterms:modified>
</cp:coreProperties>
</file>