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58"/>
  </p:notesMasterIdLst>
  <p:sldIdLst>
    <p:sldId id="256" r:id="rId3"/>
    <p:sldId id="294" r:id="rId4"/>
    <p:sldId id="334" r:id="rId5"/>
    <p:sldId id="336" r:id="rId6"/>
    <p:sldId id="337" r:id="rId7"/>
    <p:sldId id="335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74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  <p:sldId id="383" r:id="rId52"/>
    <p:sldId id="384" r:id="rId53"/>
    <p:sldId id="385" r:id="rId54"/>
    <p:sldId id="386" r:id="rId55"/>
    <p:sldId id="295" r:id="rId56"/>
    <p:sldId id="285" r:id="rId57"/>
  </p:sldIdLst>
  <p:sldSz cx="9144000" cy="6858000" type="screen4x3"/>
  <p:notesSz cx="6858000" cy="9144000"/>
  <p:embeddedFontLst>
    <p:embeddedFont>
      <p:font typeface="Tahoma" pitchFamily="34" charset="0"/>
      <p:regular r:id="rId59"/>
      <p:bold r:id="rId60"/>
    </p:embeddedFont>
    <p:embeddedFont>
      <p:font typeface="Calibri" pitchFamily="34" charset="0"/>
      <p:regular r:id="rId61"/>
      <p:bold r:id="rId62"/>
      <p:italic r:id="rId63"/>
      <p:boldItalic r:id="rId64"/>
    </p:embeddedFont>
    <p:embeddedFont>
      <p:font typeface="Trebuchet MS" pitchFamily="34" charset="0"/>
      <p:regular r:id="rId65"/>
      <p:bold r:id="rId66"/>
      <p:italic r:id="rId67"/>
      <p:boldItalic r:id="rId68"/>
    </p:embeddedFont>
    <p:embeddedFont>
      <p:font typeface="Georgia" pitchFamily="18" charset="0"/>
      <p:regular r:id="rId69"/>
      <p:bold r:id="rId70"/>
      <p:italic r:id="rId71"/>
      <p:bold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6F1BCCE-B8BF-4FE3-9A0E-9508F2BC5539}">
  <a:tblStyle styleId="{56F1BCCE-B8BF-4FE3-9A0E-9508F2BC5539}" styleName="Table_0">
    <a:wholeTbl>
      <a:tcTxStyle b="off" i="off">
        <a:font>
          <a:latin typeface="Georgia"/>
          <a:ea typeface="Georgia"/>
          <a:cs typeface="Georgi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9ED"/>
          </a:solidFill>
        </a:fill>
      </a:tcStyle>
    </a:wholeTbl>
    <a:band1H>
      <a:tcTxStyle/>
      <a:tcStyle>
        <a:tcBdr/>
        <a:fill>
          <a:solidFill>
            <a:srgbClr val="CFCFD9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CFD9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Georgia"/>
          <a:ea typeface="Georgia"/>
          <a:cs typeface="Georg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eorgia"/>
          <a:ea typeface="Georgia"/>
          <a:cs typeface="Georg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7" autoAdjust="0"/>
    <p:restoredTop sz="94660"/>
  </p:normalViewPr>
  <p:slideViewPr>
    <p:cSldViewPr>
      <p:cViewPr>
        <p:scale>
          <a:sx n="64" d="100"/>
          <a:sy n="64" d="100"/>
        </p:scale>
        <p:origin x="-1083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6.fntdata"/><Relationship Id="rId69" Type="http://schemas.openxmlformats.org/officeDocument/2006/relationships/font" Target="fonts/font11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14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4.fntdata"/><Relationship Id="rId70" Type="http://schemas.openxmlformats.org/officeDocument/2006/relationships/font" Target="fonts/font12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326269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7E749-29DD-4107-8399-A3375D3701F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05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/>
          <p:nvPr/>
        </p:nvSpPr>
        <p:spPr>
          <a:xfrm rot="10800000" flipH="1">
            <a:off x="5410182" y="3810000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" name="Google Shape;30;p2"/>
          <p:cNvSpPr/>
          <p:nvPr/>
        </p:nvSpPr>
        <p:spPr>
          <a:xfrm rot="10800000" flipH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" name="Google Shape;31;p2"/>
          <p:cNvSpPr/>
          <p:nvPr/>
        </p:nvSpPr>
        <p:spPr>
          <a:xfrm rot="10800000" flipH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" name="Google Shape;32;p2"/>
          <p:cNvSpPr/>
          <p:nvPr/>
        </p:nvSpPr>
        <p:spPr>
          <a:xfrm rot="10800000" flipH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" name="Google Shape;33;p2"/>
          <p:cNvSpPr/>
          <p:nvPr/>
        </p:nvSpPr>
        <p:spPr>
          <a:xfrm rot="10800000" flipH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6414051" y="3643090"/>
            <a:ext cx="2729950" cy="248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4008" marR="0" lvl="0" indent="-507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2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ctr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ctr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ctr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ctr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ctr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ctr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None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ctr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None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ctr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None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dt" idx="10"/>
          </p:nvPr>
        </p:nvSpPr>
        <p:spPr>
          <a:xfrm>
            <a:off x="6705600" y="4206240"/>
            <a:ext cx="9601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ftr" idx="11"/>
          </p:nvPr>
        </p:nvSpPr>
        <p:spPr>
          <a:xfrm>
            <a:off x="5410200" y="4205288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ldNum" idx="12"/>
          </p:nvPr>
        </p:nvSpPr>
        <p:spPr>
          <a:xfrm>
            <a:off x="8320088" y="1136"/>
            <a:ext cx="74771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 rot="5400000">
            <a:off x="4991100" y="2933700"/>
            <a:ext cx="5486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1"/>
          </p:nvPr>
        </p:nvSpPr>
        <p:spPr>
          <a:xfrm rot="5400000">
            <a:off x="838200" y="762000"/>
            <a:ext cx="5486400" cy="6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937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683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7C3A134-F1C3-464B-BF47-54DC2DE08F5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23172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A93A9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A93A9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A93A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A93A9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A93A9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A93A9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937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683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sz="43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21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18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925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Georgia"/>
              <a:buChar char="▫"/>
              <a:defRPr sz="19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body" idx="2"/>
          </p:nvPr>
        </p:nvSpPr>
        <p:spPr>
          <a:xfrm>
            <a:off x="4648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925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Georgia"/>
              <a:buChar char="▫"/>
              <a:defRPr sz="19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dt" idx="10"/>
          </p:nvPr>
        </p:nvSpPr>
        <p:spPr>
          <a:xfrm>
            <a:off x="6583680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1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body" idx="1"/>
          </p:nvPr>
        </p:nvSpPr>
        <p:spPr>
          <a:xfrm>
            <a:off x="5353496" y="2010727"/>
            <a:ext cx="3383280" cy="461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12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9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body" idx="2"/>
          </p:nvPr>
        </p:nvSpPr>
        <p:spPr>
          <a:xfrm>
            <a:off x="152400" y="776287"/>
            <a:ext cx="5102352" cy="585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Georgia"/>
              <a:buChar char="•"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4064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Georgia"/>
              <a:buChar char="▫"/>
              <a:defRPr sz="2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 rot="-5400000">
            <a:off x="3393017" y="3156577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0"/>
          <p:cNvSpPr>
            <a:spLocks noGrp="1"/>
          </p:cNvSpPr>
          <p:nvPr>
            <p:ph type="pic" idx="2"/>
          </p:nvPr>
        </p:nvSpPr>
        <p:spPr>
          <a:xfrm>
            <a:off x="403671" y="1143000"/>
            <a:ext cx="4572000" cy="4572000"/>
          </a:xfrm>
          <a:prstGeom prst="rect">
            <a:avLst/>
          </a:prstGeom>
          <a:solidFill>
            <a:srgbClr val="EAEAEA"/>
          </a:solidFill>
          <a:ln w="508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31750" dir="48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251968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225044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201675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183388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186944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190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188467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182879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body" idx="1"/>
          </p:nvPr>
        </p:nvSpPr>
        <p:spPr>
          <a:xfrm>
            <a:off x="6088443" y="3274308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1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12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9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 rot="5400000">
            <a:off x="2409444" y="297180"/>
            <a:ext cx="432511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937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683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1"/>
          <p:cNvSpPr/>
          <p:nvPr/>
        </p:nvSpPr>
        <p:spPr>
          <a:xfrm rot="10800000" flipH="1">
            <a:off x="5410182" y="360246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" name="Google Shape;14;p1"/>
          <p:cNvSpPr/>
          <p:nvPr/>
        </p:nvSpPr>
        <p:spPr>
          <a:xfrm rot="10800000" flipH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" name="Google Shape;23;p1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937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683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Google Shape;26;p1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7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ctrTitle"/>
          </p:nvPr>
        </p:nvSpPr>
        <p:spPr>
          <a:xfrm>
            <a:off x="0" y="1447800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rPr lang="en-US" sz="44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Project Management</a:t>
            </a:r>
            <a:endParaRPr dirty="0"/>
          </a:p>
        </p:txBody>
      </p:sp>
      <p:sp>
        <p:nvSpPr>
          <p:cNvPr id="152" name="Google Shape;152;p25"/>
          <p:cNvSpPr txBox="1"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" marR="0" lvl="0" indent="-507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r>
              <a:rPr lang="en-US" sz="2400" b="1" i="0" u="none" strike="noStrike" cap="none">
                <a:solidFill>
                  <a:srgbClr val="313340"/>
                </a:solidFill>
                <a:latin typeface="Georgia"/>
                <a:ea typeface="Georgia"/>
                <a:cs typeface="Georgia"/>
                <a:sym typeface="Georgia"/>
              </a:rPr>
              <a:t>Lecture </a:t>
            </a:r>
            <a:r>
              <a:rPr lang="en-US" sz="2400" b="1" i="0" u="none" strike="noStrike" cap="none" smtClean="0">
                <a:solidFill>
                  <a:srgbClr val="313340"/>
                </a:solidFill>
                <a:latin typeface="Georgia"/>
                <a:ea typeface="Georgia"/>
                <a:cs typeface="Georgia"/>
                <a:sym typeface="Georgia"/>
              </a:rPr>
              <a:t>04 &amp; 05:</a:t>
            </a:r>
            <a:endParaRPr dirty="0"/>
          </a:p>
          <a:p>
            <a:pPr marL="64008" marR="0" lvl="0" indent="-507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r>
              <a:rPr lang="en-US" sz="2400" b="1" i="0" u="none" strike="noStrike" cap="none" dirty="0" smtClean="0">
                <a:solidFill>
                  <a:srgbClr val="313340"/>
                </a:solidFill>
                <a:latin typeface="Georgia"/>
                <a:ea typeface="Georgia"/>
                <a:cs typeface="Georgia"/>
                <a:sym typeface="Georgia"/>
              </a:rPr>
              <a:t>Software Project Planning</a:t>
            </a:r>
            <a:endParaRPr sz="2400" b="1" i="0" u="none" strike="noStrike" cap="none" dirty="0">
              <a:solidFill>
                <a:srgbClr val="3133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64008" marR="0" lvl="0" indent="-507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endParaRPr sz="2400" b="0" i="0" u="none" strike="noStrike" cap="none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2209800" y="316468"/>
            <a:ext cx="5410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rPr>
              <a:t>In the name of Allah, the Beneficent, the Merciful</a:t>
            </a:r>
            <a:endParaRPr sz="1800" i="1">
              <a:solidFill>
                <a:srgbClr val="F2F2F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 algn="ctr">
              <a:buNone/>
            </a:pPr>
            <a:r>
              <a:rPr lang="en-US" dirty="0"/>
              <a:t>Planning is defined as the intelligent estimate of resources required to perform a predefined project successfully at a future date within a defined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67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Key Terms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382000" cy="4325112"/>
          </a:xfrm>
        </p:spPr>
        <p:txBody>
          <a:bodyPr/>
          <a:lstStyle/>
          <a:p>
            <a:r>
              <a:rPr lang="en-US" i="1" dirty="0" smtClean="0"/>
              <a:t>Estimate</a:t>
            </a:r>
            <a:r>
              <a:rPr lang="en-US" dirty="0" smtClean="0"/>
              <a:t>: estimate </a:t>
            </a:r>
            <a:r>
              <a:rPr lang="en-US" dirty="0"/>
              <a:t>is a prediction of the </a:t>
            </a:r>
            <a:r>
              <a:rPr lang="en-US" dirty="0" smtClean="0"/>
              <a:t>future</a:t>
            </a:r>
          </a:p>
          <a:p>
            <a:r>
              <a:rPr lang="en-US" i="1" dirty="0" smtClean="0"/>
              <a:t>Resources : </a:t>
            </a:r>
            <a:r>
              <a:rPr lang="en-US" dirty="0" smtClean="0"/>
              <a:t>human </a:t>
            </a:r>
            <a:r>
              <a:rPr lang="en-US" dirty="0" err="1" smtClean="0"/>
              <a:t>resources,materials</a:t>
            </a:r>
            <a:r>
              <a:rPr lang="en-US" dirty="0"/>
              <a:t>, methods, and </a:t>
            </a:r>
            <a:r>
              <a:rPr lang="en-US" dirty="0" smtClean="0"/>
              <a:t>machines</a:t>
            </a:r>
          </a:p>
          <a:p>
            <a:r>
              <a:rPr lang="en-US" i="1" dirty="0" smtClean="0"/>
              <a:t> Project </a:t>
            </a:r>
            <a:r>
              <a:rPr lang="en-US" dirty="0" smtClean="0"/>
              <a:t>:a </a:t>
            </a:r>
            <a:r>
              <a:rPr lang="en-US" dirty="0"/>
              <a:t>specific scope of </a:t>
            </a:r>
            <a:r>
              <a:rPr lang="en-US" dirty="0" smtClean="0"/>
              <a:t>work</a:t>
            </a:r>
          </a:p>
          <a:p>
            <a:r>
              <a:rPr lang="en-US" i="1" dirty="0" smtClean="0"/>
              <a:t>At </a:t>
            </a:r>
            <a:r>
              <a:rPr lang="en-US" i="1" dirty="0"/>
              <a:t>a future </a:t>
            </a:r>
            <a:r>
              <a:rPr lang="en-US" i="1" dirty="0" smtClean="0"/>
              <a:t>date</a:t>
            </a:r>
            <a:r>
              <a:rPr lang="en-US" dirty="0" smtClean="0"/>
              <a:t>: dates </a:t>
            </a:r>
            <a:r>
              <a:rPr lang="en-US" dirty="0"/>
              <a:t>for executing the project are in the future and </a:t>
            </a:r>
            <a:r>
              <a:rPr lang="en-US" dirty="0" smtClean="0"/>
              <a:t>decided </a:t>
            </a:r>
            <a:r>
              <a:rPr lang="en-US" dirty="0"/>
              <a:t>during the </a:t>
            </a:r>
            <a:r>
              <a:rPr lang="en-US" dirty="0" smtClean="0"/>
              <a:t>planning</a:t>
            </a:r>
            <a:r>
              <a:rPr lang="en-US" dirty="0"/>
              <a:t>. </a:t>
            </a:r>
          </a:p>
          <a:p>
            <a:r>
              <a:rPr lang="en-US" i="1" dirty="0" smtClean="0"/>
              <a:t>Within </a:t>
            </a:r>
            <a:r>
              <a:rPr lang="en-US" i="1" dirty="0"/>
              <a:t>a defined </a:t>
            </a:r>
            <a:r>
              <a:rPr lang="en-US" i="1" dirty="0" smtClean="0"/>
              <a:t>environment: </a:t>
            </a:r>
            <a:r>
              <a:rPr lang="en-US" dirty="0"/>
              <a:t>the environment in which the work will be performed.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88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</a:t>
            </a:r>
            <a:r>
              <a:rPr lang="en-US" dirty="0"/>
              <a:t>that make software development projects </a:t>
            </a:r>
            <a:r>
              <a:rPr lang="en-US" dirty="0" smtClean="0"/>
              <a:t>unique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2249424"/>
            <a:ext cx="8534400" cy="4325112"/>
          </a:xfrm>
        </p:spPr>
        <p:txBody>
          <a:bodyPr/>
          <a:lstStyle/>
          <a:p>
            <a:r>
              <a:rPr lang="en-US" dirty="0"/>
              <a:t>Output is not </a:t>
            </a:r>
            <a:r>
              <a:rPr lang="en-US" dirty="0" smtClean="0"/>
              <a:t>physical</a:t>
            </a:r>
          </a:p>
          <a:p>
            <a:r>
              <a:rPr lang="en-US" dirty="0"/>
              <a:t>Process inspection does not facilitate progress </a:t>
            </a:r>
            <a:r>
              <a:rPr lang="en-US" dirty="0" smtClean="0"/>
              <a:t>assessment</a:t>
            </a:r>
          </a:p>
          <a:p>
            <a:r>
              <a:rPr lang="en-US" dirty="0"/>
              <a:t>Software engineering tools have limited </a:t>
            </a:r>
            <a:r>
              <a:rPr lang="en-US" dirty="0" smtClean="0"/>
              <a:t>predictability</a:t>
            </a:r>
          </a:p>
          <a:p>
            <a:r>
              <a:rPr lang="en-US" dirty="0"/>
              <a:t>Professional associations in the software development field lack practice and behavior </a:t>
            </a:r>
            <a:r>
              <a:rPr lang="en-US" dirty="0" smtClean="0"/>
              <a:t>standards</a:t>
            </a:r>
          </a:p>
          <a:p>
            <a:r>
              <a:rPr lang="en-US" dirty="0"/>
              <a:t>Productivity and quality are dependent on human beings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1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General </a:t>
            </a:r>
            <a:r>
              <a:rPr lang="en-US" dirty="0"/>
              <a:t>attributes of a software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86000"/>
            <a:ext cx="8229600" cy="4325112"/>
          </a:xfrm>
        </p:spPr>
        <p:txBody>
          <a:bodyPr/>
          <a:lstStyle/>
          <a:p>
            <a:r>
              <a:rPr lang="en-US" dirty="0"/>
              <a:t>A	project	has	a	definite	beginning	and	a	definite	</a:t>
            </a:r>
            <a:r>
              <a:rPr lang="en-US" dirty="0" smtClean="0"/>
              <a:t>end</a:t>
            </a:r>
          </a:p>
          <a:p>
            <a:r>
              <a:rPr lang="en-US" dirty="0"/>
              <a:t>The	project	deliverable	is	software	and	the	related	</a:t>
            </a:r>
            <a:r>
              <a:rPr lang="en-US" dirty="0" smtClean="0"/>
              <a:t>artifact</a:t>
            </a:r>
          </a:p>
          <a:p>
            <a:r>
              <a:rPr lang="en-US" dirty="0"/>
              <a:t>The activities in a software project may </a:t>
            </a:r>
            <a:r>
              <a:rPr lang="en-US" dirty="0" smtClean="0"/>
              <a:t>include:</a:t>
            </a:r>
          </a:p>
          <a:p>
            <a:pPr lvl="1"/>
            <a:r>
              <a:rPr lang="en-US" dirty="0" smtClean="0"/>
              <a:t>defining </a:t>
            </a:r>
            <a:r>
              <a:rPr lang="en-US" dirty="0"/>
              <a:t>the user </a:t>
            </a:r>
            <a:endParaRPr lang="en-US" dirty="0" smtClean="0"/>
          </a:p>
          <a:p>
            <a:pPr lvl="1"/>
            <a:r>
              <a:rPr lang="en-US" dirty="0" smtClean="0"/>
              <a:t>Defining software requirements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software </a:t>
            </a:r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software construction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testing, 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81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Prepared In Software Project Management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Project management plan</a:t>
            </a:r>
          </a:p>
          <a:p>
            <a:r>
              <a:rPr lang="en-US" sz="2400" dirty="0" smtClean="0"/>
              <a:t>configuration management plan</a:t>
            </a:r>
          </a:p>
          <a:p>
            <a:r>
              <a:rPr lang="en-US" sz="2400" dirty="0" smtClean="0"/>
              <a:t>Quality assurance plan</a:t>
            </a:r>
          </a:p>
          <a:p>
            <a:r>
              <a:rPr lang="en-US" sz="2400" dirty="0" smtClean="0"/>
              <a:t>Schedule</a:t>
            </a:r>
          </a:p>
          <a:p>
            <a:r>
              <a:rPr lang="en-US" sz="2400" dirty="0" smtClean="0"/>
              <a:t>Induction training plan</a:t>
            </a:r>
          </a:p>
          <a:p>
            <a:r>
              <a:rPr lang="en-US" sz="2400" dirty="0" smtClean="0"/>
              <a:t>Build plan</a:t>
            </a:r>
          </a:p>
          <a:p>
            <a:r>
              <a:rPr lang="en-US" sz="2400" dirty="0" err="1" smtClean="0"/>
              <a:t>Deployement</a:t>
            </a:r>
            <a:r>
              <a:rPr lang="en-US" sz="2400" dirty="0" smtClean="0"/>
              <a:t> plan</a:t>
            </a:r>
          </a:p>
          <a:p>
            <a:r>
              <a:rPr lang="en-US" sz="2400" dirty="0" smtClean="0"/>
              <a:t>User training plan</a:t>
            </a:r>
          </a:p>
          <a:p>
            <a:r>
              <a:rPr lang="en-US" sz="2400" dirty="0" smtClean="0"/>
              <a:t>Hand over plan</a:t>
            </a:r>
          </a:p>
          <a:p>
            <a:r>
              <a:rPr lang="en-US" sz="2400" dirty="0" smtClean="0"/>
              <a:t>Software </a:t>
            </a:r>
            <a:r>
              <a:rPr lang="en-US" sz="2400" dirty="0" err="1" smtClean="0"/>
              <a:t>maintanance</a:t>
            </a:r>
            <a:r>
              <a:rPr lang="en-US" sz="2400" dirty="0" smtClean="0"/>
              <a:t> plan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1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processes to ensure that the project includes all the </a:t>
            </a:r>
            <a:r>
              <a:rPr lang="en-US" dirty="0" smtClean="0">
                <a:solidFill>
                  <a:srgbClr val="3333FF"/>
                </a:solidFill>
              </a:rPr>
              <a:t>work required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3333FF"/>
                </a:solidFill>
              </a:rPr>
              <a:t>and only the work required</a:t>
            </a:r>
            <a:r>
              <a:rPr lang="en-US" dirty="0" smtClean="0"/>
              <a:t> to complete the project successfully.</a:t>
            </a:r>
          </a:p>
        </p:txBody>
      </p:sp>
    </p:spTree>
    <p:extLst>
      <p:ext uri="{BB962C8B-B14F-4D97-AF65-F5344CB8AC3E}">
        <p14:creationId xmlns:p14="http://schemas.microsoft.com/office/powerpoint/2010/main" val="141110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  <a:buNone/>
            </a:pPr>
            <a:r>
              <a:rPr lang="en-US" dirty="0" smtClean="0"/>
              <a:t>During planning phase, it includes: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 smtClean="0"/>
              <a:t>Planning and Defining the </a:t>
            </a:r>
            <a:r>
              <a:rPr lang="en-US" dirty="0" smtClean="0">
                <a:solidFill>
                  <a:srgbClr val="3333FF"/>
                </a:solidFill>
              </a:rPr>
              <a:t>Project Scope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 smtClean="0"/>
              <a:t>Creating the </a:t>
            </a:r>
            <a:r>
              <a:rPr lang="en-US" dirty="0" smtClean="0">
                <a:solidFill>
                  <a:srgbClr val="3333FF"/>
                </a:solidFill>
              </a:rPr>
              <a:t>WBS</a:t>
            </a:r>
            <a:r>
              <a:rPr lang="en-US" dirty="0" smtClean="0"/>
              <a:t> (Work Breakdown Structure)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5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Scope Management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There are two scopes within project management: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2400" dirty="0" smtClean="0"/>
              <a:t>Product Scope</a:t>
            </a:r>
            <a:br>
              <a:rPr lang="en-US" sz="2400" dirty="0" smtClean="0"/>
            </a:br>
            <a:endParaRPr lang="en-US" sz="1600" dirty="0" smtClean="0"/>
          </a:p>
          <a:p>
            <a:r>
              <a:rPr lang="en-US" sz="2400" dirty="0" smtClean="0"/>
              <a:t>Project Scope</a:t>
            </a:r>
          </a:p>
        </p:txBody>
      </p:sp>
    </p:spTree>
    <p:extLst>
      <p:ext uri="{BB962C8B-B14F-4D97-AF65-F5344CB8AC3E}">
        <p14:creationId xmlns:p14="http://schemas.microsoft.com/office/powerpoint/2010/main" val="14604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 Scope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product scope describes, lists, and categorizes all the features and components of the finished deliverable. 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400" dirty="0" smtClean="0">
                <a:solidFill>
                  <a:srgbClr val="3333FF"/>
                </a:solidFill>
              </a:rPr>
              <a:t>The things the customer sees.</a:t>
            </a:r>
          </a:p>
          <a:p>
            <a:pPr lvl="1"/>
            <a:r>
              <a:rPr lang="en-US" sz="2400" dirty="0" smtClean="0"/>
              <a:t>NOTE: We already have an “Early Form of Product Scope” in the form of “</a:t>
            </a:r>
            <a:r>
              <a:rPr lang="en-US" sz="2400" u="sng" dirty="0" smtClean="0"/>
              <a:t>Product Description</a:t>
            </a:r>
            <a:r>
              <a:rPr lang="en-US" sz="2400" dirty="0" smtClean="0"/>
              <a:t>”</a:t>
            </a:r>
          </a:p>
          <a:p>
            <a:pPr marL="118872" indent="0">
              <a:buNone/>
            </a:pPr>
            <a:endParaRPr lang="en-GB" sz="1600" b="1" dirty="0" smtClean="0"/>
          </a:p>
          <a:p>
            <a:pPr marL="118872" indent="0">
              <a:buNone/>
            </a:pPr>
            <a:r>
              <a:rPr lang="en-GB" sz="2400" b="1" dirty="0"/>
              <a:t>Scope of a Product refers to the features, characteristics and functions of the product, service or result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491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Scope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project scope describes the work that must be completed in order to complete the project.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GB" sz="2400" dirty="0"/>
              <a:t>The Project Scope </a:t>
            </a:r>
            <a:r>
              <a:rPr lang="en-GB" sz="2400" dirty="0">
                <a:solidFill>
                  <a:srgbClr val="3333FF"/>
                </a:solidFill>
              </a:rPr>
              <a:t>is all about the project</a:t>
            </a:r>
            <a:r>
              <a:rPr lang="en-GB" sz="2400" dirty="0"/>
              <a:t>, it defines the requirements of products, the work required to create the product, and defines what is in the scope and what not.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GB" sz="2400" b="1" dirty="0"/>
              <a:t>Project scope refers to all the needs to be addressed in order to create the product, service or result.</a:t>
            </a:r>
            <a:endParaRPr lang="en-US" sz="2400" dirty="0" smtClean="0"/>
          </a:p>
          <a:p>
            <a:pPr marL="118872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0143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PMI Process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 descr="PMI-Process-Group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2819400"/>
            <a:ext cx="5853373" cy="304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086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Project Scope </a:t>
            </a:r>
            <a:r>
              <a:rPr lang="en-US" dirty="0" err="1" smtClean="0"/>
              <a:t>vs</a:t>
            </a:r>
            <a:r>
              <a:rPr lang="en-US" dirty="0" smtClean="0"/>
              <a:t> Product Scope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2560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800" dirty="0" smtClean="0"/>
              <a:t>Each scope depends on the other, and what happens in either scope affects the other.</a:t>
            </a:r>
          </a:p>
          <a:p>
            <a:pPr marL="457200" indent="-457200" algn="just"/>
            <a:r>
              <a:rPr lang="en-GB" sz="2800" dirty="0"/>
              <a:t>Project Scope is more </a:t>
            </a:r>
            <a:r>
              <a:rPr lang="en-GB" sz="2800" b="1" dirty="0"/>
              <a:t>work-oriented,</a:t>
            </a:r>
            <a:r>
              <a:rPr lang="en-GB" sz="2800" dirty="0"/>
              <a:t> (the </a:t>
            </a:r>
            <a:r>
              <a:rPr lang="en-GB" sz="2800" dirty="0" err="1"/>
              <a:t>hows</a:t>
            </a:r>
            <a:r>
              <a:rPr lang="en-GB" sz="2800" dirty="0"/>
              <a:t>,) </a:t>
            </a:r>
            <a:r>
              <a:rPr lang="en-GB" sz="2800" dirty="0" smtClean="0"/>
              <a:t>while </a:t>
            </a:r>
            <a:r>
              <a:rPr lang="en-GB" sz="2800" dirty="0"/>
              <a:t>Product Scope is more oriented toward </a:t>
            </a:r>
            <a:r>
              <a:rPr lang="en-GB" sz="2800" b="1" dirty="0" smtClean="0"/>
              <a:t>functional </a:t>
            </a:r>
            <a:r>
              <a:rPr lang="en-GB" sz="2800" b="1" dirty="0"/>
              <a:t>requirements.</a:t>
            </a:r>
            <a:r>
              <a:rPr lang="en-GB" sz="2800" dirty="0"/>
              <a:t> (the </a:t>
            </a:r>
            <a:r>
              <a:rPr lang="en-GB" sz="2800" dirty="0" err="1"/>
              <a:t>whats</a:t>
            </a:r>
            <a:r>
              <a:rPr lang="en-GB" sz="2800" dirty="0" smtClean="0"/>
              <a:t>.)</a:t>
            </a:r>
          </a:p>
          <a:p>
            <a:pPr marL="457200" indent="-457200"/>
            <a:endParaRPr lang="en-GB" sz="2800" dirty="0"/>
          </a:p>
          <a:p>
            <a:pPr marL="457200" indent="-457200"/>
            <a:endParaRPr lang="en-US" sz="2800" dirty="0" smtClean="0"/>
          </a:p>
          <a:p>
            <a:pPr marL="457200" indent="-457200"/>
            <a:endParaRPr lang="en-US" dirty="0" smtClean="0"/>
          </a:p>
          <a:p>
            <a:pPr marL="457200" indent="-457200"/>
            <a:endParaRPr lang="en-US" dirty="0" smtClean="0"/>
          </a:p>
          <a:p>
            <a:pPr marL="457200" indent="-457200"/>
            <a:endParaRPr lang="en-US" dirty="0" smtClean="0"/>
          </a:p>
          <a:p>
            <a:pPr marL="457200" indent="-457200"/>
            <a:endParaRPr lang="en-US" dirty="0" smtClean="0"/>
          </a:p>
        </p:txBody>
      </p:sp>
      <p:pic>
        <p:nvPicPr>
          <p:cNvPr id="4" name="Picture 3" descr="product-vs-project-scop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63090" y="3962400"/>
            <a:ext cx="5417820" cy="2743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650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Product Scope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When the stakeholders are in </a:t>
            </a:r>
            <a:r>
              <a:rPr lang="en-US" sz="2400" dirty="0" smtClean="0">
                <a:solidFill>
                  <a:srgbClr val="3333FF"/>
                </a:solidFill>
              </a:rPr>
              <a:t>agreement on the product scope</a:t>
            </a:r>
            <a:r>
              <a:rPr lang="en-US" sz="2400" dirty="0" smtClean="0"/>
              <a:t>, then you can focus on creating the software project scope.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The best way to determine the product scope is to </a:t>
            </a:r>
            <a:r>
              <a:rPr lang="en-US" sz="2400" dirty="0" smtClean="0">
                <a:solidFill>
                  <a:srgbClr val="3333FF"/>
                </a:solidFill>
              </a:rPr>
              <a:t>analyze the concrete needs and expectations of the stakeholders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737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25609"/>
          </a:xfrm>
        </p:spPr>
        <p:txBody>
          <a:bodyPr>
            <a:normAutofit/>
          </a:bodyPr>
          <a:lstStyle/>
          <a:p>
            <a:pPr algn="just"/>
            <a:r>
              <a:rPr lang="en-GB" sz="2400" b="1" dirty="0" smtClean="0"/>
              <a:t>Project: </a:t>
            </a:r>
            <a:r>
              <a:rPr lang="en-GB" sz="2400" b="1" u="sng" dirty="0" smtClean="0"/>
              <a:t>School </a:t>
            </a:r>
            <a:r>
              <a:rPr lang="en-GB" sz="2400" b="1" u="sng" dirty="0"/>
              <a:t>Construction</a:t>
            </a:r>
          </a:p>
          <a:p>
            <a:pPr algn="just"/>
            <a:endParaRPr lang="en-GB" sz="2400" dirty="0"/>
          </a:p>
          <a:p>
            <a:pPr lvl="1" algn="just"/>
            <a:r>
              <a:rPr lang="en-GB" sz="2400" b="1" dirty="0"/>
              <a:t>Product Scope </a:t>
            </a:r>
            <a:r>
              <a:rPr lang="en-GB" sz="2400" dirty="0"/>
              <a:t>= This school building is the Product and the requirements for this product are known as Scope</a:t>
            </a:r>
          </a:p>
          <a:p>
            <a:pPr lvl="1" algn="just"/>
            <a:r>
              <a:rPr lang="en-GB" sz="2400" b="1" dirty="0"/>
              <a:t>Project Scope </a:t>
            </a:r>
            <a:r>
              <a:rPr lang="en-GB" sz="2400" dirty="0"/>
              <a:t>= you work to construct the school building within the given time, and budget, meeting all the client’s requirements by following the project management plans. </a:t>
            </a:r>
          </a:p>
          <a:p>
            <a:pPr marL="457200" lvl="1" indent="0" algn="just">
              <a:buNone/>
            </a:pPr>
            <a:r>
              <a:rPr lang="en-GB" sz="2400" dirty="0"/>
              <a:t>	</a:t>
            </a:r>
          </a:p>
          <a:p>
            <a:pPr algn="just"/>
            <a:endParaRPr lang="en-US" dirty="0"/>
          </a:p>
        </p:txBody>
      </p:sp>
      <p:sp>
        <p:nvSpPr>
          <p:cNvPr id="4" name="AutoShape 2" descr="data:image/jpeg;base64,/9j/4AAQSkZJRgABAQAAAQABAAD/2wCEAAkGBxQTEhUUExQUFRUXFxcYGBgYGBwXGhcYGBcXGBgaHBgYHCggGB4lGxcXITEhJSsrLi4uGB8zODMsNygtLisBCgoKDg0OGxAQGywkICYsLCwsLCwsLCwsLCwsLCwsLCwsLCwsLCwsLCwsLCwsLCwsLCwsLCwsLCwsLCwsLCwsLP/AABEIAOEA4AMBEQACEQEDEQH/xAAcAAABBAMBAAAAAAAAAAAAAAAABAUGBwECAwj/xABPEAACAQMCAgUGCQgGCQUBAQABAgMABBESIQUxBhMiQVEHMmFxgZEUI1RyobGywdEVM0JSYnOSkyRTgoOzwhY0Q6Kjw9LT8CVEY2ThdBf/xAAbAQEAAgMBAQAAAAAAAAAAAAAAAQMCBAUGB//EADgRAAIBAwIDBgQFAwQDAQAAAAABAgMEESExBRJBBhMyUWFxFCKBkRVCUqGxIzPBJNHh8Ac0YlP/2gAMAwEAAhEDEQA/ALxoAoAoAoAoAoAoAoAoAoAoDBYCgIb0v6fw2mhItFxO7FRGjglTjILBcsc8sAE5oNSL8Re/nTrOI3JsYDnTDAPjpAAT2UUs+cAnLE95KgUBrw830C6+G3LXkIwWguBmaMEAjVGxVjt3oR3YU0em40e5KeiPlBgudSTlLadGCGN3xqOkHIDgEc8YO+1ATJWBGQcg8iKA2oAoAoAoAoAoAoAoAoAoAoAoAoAoAoAoAoAoAoDGaA0lmCjLEKPEnA+mgK6vfKnqcx2lo87hiuC3PBK6gsSuSMjvx66AauM8NuruRZOJXC2iFQq2sReWR8EnIgDspffGrDbAbbbCG0hUrW/D1+LSOxBGBLKBNeyjPKOIfmxy55AyMoMVLwllsmKnUfLBZZFuJ9J3kLrbo0YcFXnkbrLiVTzBc7RLz7C8hjGOVa1S6S0id+y4BKb5qz+hjhvSZ4+rS5RpVTASZGMdxEo7llHnrjYqSMjOc8qUrnOkxe8AnD56D+hKmNvxBcusd9gAa0AgvYh4OhwJRsT+iDg4U5rZSUtmefmpUpctRNMRcG4dc2cjPw2dLkacNazaopVGcgmAsq6tsagF2zimGtyc5Hay8qhVxHd2jQsWVTh8EamC6mSVUKqCd9ztUadAWNBOrjKMrDxUgj3igOlAZoAoAoAoAoAoAoAoAoAoAoAoAoAoAoAoBLxKMtFIqsysUYBl85SVOCvpFAVHwjgMFyivM15xFyBrBYxQpJjtKzyNq2PZYKTjwqVHJjKaiLbrj9vZoY1lihUbG34cgZ875DzsBg8twFORzo3GO7LKdGrV/txIpe9M5tLi0h+Cgg5cDrJm2/Smk3zz8SO41S7jXETp0uETcHKont0MrwWN+23WM7AEs0jkkkZ5k10vhoSS5lueajf16TahLCHPo70OW4JlOsQIxUdtsyuNmwc7IpyNtyQeWN/Lcb4hC1XLRWq6ndsLq5kuapNv0JBP0EtSMYcbcxJJ97GvMx47c51efojpK4ljd/ciPEui4tZV7UhyrNHIHZWUpjUpKkfrKQRzAOeVex4Lf07yDzHEkcTiUqsWnnKfmcbLppNoQXcPwtQAQzDRKu3NZo98479j6a3fiFnEjo1eDy5FOmmvclNpx62u0EZljkB2FvxFAGz3BLgDOfSdZq1ShLwnMnSrUfHF+4h4z0fhgRmhN3YTEHqkDGWKSXGVRJI217nYasH0UccGEZplxWMZWNFJZiqqCzbsSAAST3k99QSd6AKAKAKAKAKAKAKAKAKAKAKAKAKAKAKAKArfywcJT4OkyqFczIsrLsXjZXGl8eeNRU4NV1m1A3+GQhO5SmsorCO3VRgD8PdXM5mz38KMILCRvKOyfUfqot0K2O6lp0Y/cGeOVE66cQphQQobJ2GVMzDQh7iFzg94q2/4tXinChHXG/X7bnzCjw2nnmm/9iyLQoqIsYCxqoCBdxj19/rrwF5Wq1Z/P+514U4rY6SSVqRRnGOpCelE3WSkDlFFIW+dIo0D1hVYn5619A7LWsoU51X1ORxerhxp5IVAOyvqH1VbPxPB9MoR/pRz5I1kt1bYj/z1UTaE6MJ7ln+RvhqiCWUqCwmZI2IyUQJHlVz5o1ath310qMnKOp4HicIQuZKCwWOKtOeZoAoAoAoAoAoAoAoAoAoAoAoAoAoAoAoAoCIeVSEtw6XHNXhb+GVDWFRZizZspONxB+qX3KW0yfrKPUp+9q5rcfI+gOFb9ePoYeJsH4w8jyCju9RpFxytDCpTrd3L+p0fQfeG2ktvFFLCOtieONniO5GUUkr349W45YO2N694Uq0e8hvjc+bUeJKnOVOfmdeB3UmoraFUJdmwzdkqzaiHg7yM6Q0Z5AZI3FcK8o0XD/UJv2X+TfgqkqmYP5WTC14xq1JInVzBS2jOVcAblHx2h6NiO8bivOyskpKcHmLe/Ve6N/ONJLUjsaf0JpDu0kLTOfF5Iy7H3nA9AFfVLenGnaxjDyPGVZupcvP6iHxxNgYkPIcwp7vUK85KUc7H12lQrckf6nRdDOmT9ZT61P3NUZj5Fnd147Sz9C5vJRGRw5M4yZJjt6ZXx9GK6dNfKjwN9NyuJuW+f4JiKzNQzQBQBQBQBQBQBQBQBQBQBQBQBQBQBQBQBQEV8okoNlLCA7yyo3VRojSMxQqT2UBwBkbnbcVjJNxZbQmoVIy8mn9mVOvA7s8rWf2po+2RXP8AhpHtvxy18wl4DdDzoNIPe00C/XLmslbSKanHqDi0k2P3C+IJFDDHI9srJFGhzd2/NUCkgCQk7g4ruUruEYKOHofObiwqTqyntltrcatD8Rm6uztcOG+MnY4jCjG7YGCTtjPbxyGNxRcunV/LqX2tKrR3llCXja39nNHFdZ0h8pL56nYgsrMNR2JyuoHHNSDvzI2FLO2+50XXlgfLi7jNs0EMlsx6gxJ/S7f+r0KWBcEY2z312viYKnyRWNDkwsanfd5LVZzoMcXAbojswasfqzQN9UtcN2898n0Onx23UUmnogbgd2OdrcexNf2Caj4eZeuOWnmWz5OZgLOOFg6TRqDJG6NGy62cg4cDIOG3GRsa6EVhI8TcS5qspLZtv9yUipKjNAFAFAFAFAFAFAFAFAFAFAFAFAFAFAFAFARvp7ZI9lO7Aa44ZWRuTIdPcRuOQ9wqHszOlrNJlGPbK3nDV845+uuY6kz6DTsLaMFJwiJWWIHCxh2JwAqg5PgPE+gb1ZCnUn6Gnc31lQ0jFN+SJr0Z8mzsDcX5W2iGW05AcLzwzbLCAOZ875uK3YQ5VoeRubnvqjkvovIf+M9K4rWDqLFfg6aW6tgg6xyf044m5KWyTNLgHmA+QaylJR1kVW9CpcS5aay/2NeCdLI7mHqL1RcJpXWSg6xCMZaSJfOUNgiaPlncJpJqIyjPwsyuLepby5aiwxj6TeTZlUXHDytxEcME1AuV54V9xMCPHtek5pOKkiba5dGae6ISoiJIeMIwOCHQAg+BzyPoODWjOlVievtr6xuNJJJ+TFUdso80Y+bkfVVaqTzqzdqWFs4uXIi8PJ3Zoljbuo7ckUZdzuznG2SdzzPvNdJPRHz+skpyS8yTCsiszQBQBQBQBQBQBQBQBQBQBQBQBQBQBQBQGCaAhflJ6TW8FnPGZI2lkUxBNahgZOxkjwGcn0CjJi+VqT6Fd8B6C3t5gti3hPN2UhmH7KHtH1nSPXWvG3inlnXr8br1YckcJEzsksOGK3wdRPMnZed2ASM4xhpj2Y/3cYLbjs75rYSRx3lv1Inx/pZLcNkMWwdmZdKJ6YYWzltvzkuWGNlWqKlzGPhO7Y8Cq1vmrfLH9yNGAkljJIzMcszEFmPiSRk1pyquWrPS0eHKhHlpvC9kY6gghhJIGU5VgQCpHeCBkVEavL4UK/D1XWKks/REk4D0rlt2yWK55uq6lf0zQDGTucyRYY94atyncxektzzd9wKrRzKl8y8upL7z4BxJVNwohmbspOjAo5xjCzY0v+7kAbbzds1sHC1i9dGQzjvQO9s90/pEI5Mqkso/aQdoesavZVEreEnk69vxq4pR5JfMiwvJr0mt5rOCISRrLGoiKF11Ep2dQHMhsZHfvV6OTN5k2TUUMTNAFAFAFAFAFAFAFAFAFAFAFAFAFAJL/iUMC6ppY4l8XYKPeaAiXHfKXaxgJasLudiAsUesgjvbWqMMD0Z50A13FjxbiaabkRWNvnUVAYysAORxJy35Np5bigNuGWXDeHgmBPhMqedMxTRGcnJMraYosY5L2tuRPNgZbf8AgYuP9N5J8qD1inbSuqOAfOO0txy/YQg8jVM68IHVtODXNxq1yrzIvczNIQZG1aRhBgKkY8ERQFQeoZrSqV5TPWWXCbe1XyrMvN7mtU4ydPC2YUGAoQFMroT6m9tM0ZLRtpLbMMBlceDow0uPWPVirqdacPY5l5wuhc6yWH5rck3AOm0kGAT1ajA0kNJbn1c5bfw21oMchW7C4hP0PJ3nBbi3eYrmj6D/AMSs+G8QGZ0+DSv5sylSkhJwCJlzFJnIwr9rfkO6/Bys9GaW/DuK8MUrbdVe2+chSGEqjA83MmMbclzz2WoA58C8pdtJlLsi0nUkNFJrAA2w2tkUAH045UBLuH8ThnGqGWOVfFGDD6DQCugCgCgCgCgCgMZoAzQAWoBuueP2qefc26fOlQfW1ARO+8qlqsjRwxy3JBwGh0OrH9nDZYekA0AmfivGbxs29ubKHAwZtOsnJy2CCy7Y2K+2gE930TTUr8X4k07jISJdMQ3xkKqgu52G6geqp3G24pfpBa2I021vDb6t9U3YkfY79SoaeU/O08+dQ8LcyhTnUfLBZfoRTjPS6SfIOqUeMvxcXstYz2h+9dvVVErqEdI6nateAV6rzWfKiMXty0hzNcFseaDoCp6Ej81B6hVE60pdDq0OHW1s894s+qNAM8pHPqUH6lNVYa6G469H/wDX7M3Fu55C5Pqjf7kpr6FbuKC/PL7m4sJT/srw/wB3J/00z7EfE2365/dmw4XL/VXf8Lj6KN48jH4q2zjmn92B4XN/U3n8Eh+oVGeug+Ktduaf3ZqbCQc47weuKT/pqc+xkri2e0p/dmjQsOfXr60YfWlNfQzVeh+t/c5k45ykevSPrWow/IsVai9qy+52spXjOqGdlz52nSVceDpjS49YNWwrSh0NSvwq3un41nzSJLwbpbJBgDVGPGLtxe21kOFH7p19VXwuoy0kci57P3FLLpvmX7krj6Q2t8ui5t4bnTvqi7cibDtdQ4E8Z7uxr9dbC121OJUhOm8Ti17oTWnROMu0nCeJPbyYAeJsSDbJAdHw6nc7sD6qPJijunE+M2bZuLc3sIBBMOnXnIw2AoY9/ZC+2gFVl5VLVpFjmjmtiTgtNoRVP7WWyoztkgUBLLfpBav5lzbv82VD9TUA4q2dxQBmgM0BAZeM8Wkll+CwW7QrI6Ru+2oIdJO8gJ7QIzju9tAJLzgvG7llaSeC2AGNMMsozk51MAu57udAa3PROREK3vGpgjAqy6xGGBGCp612yCKEHKz6OcGQApDNd+B0yPHt3ZAWH31OA3jcUv0zgtxogitbcActQdwP3NqG9xcVjJpbssp0qlXSEWyP8S6dSyZGqdx4ZW1jPpAjLTH1FxVU7mnHbU6tDgV3V8WIjBJxWYk6XEIPMQjqy3d2pcmVzjvL1ryu5PY7Vv2ct461HzCJUAyQNzzPefWeZrWlOT3Z26VvSpRxTikjS68x/mn6jSO4uF/SaLAhiRIdaRrtHq0oi5bC6sDA5nl7awk258p4/ankbuE8f60xhZYGLHDxhikkeQdgHxqIOARgHnVs6WM5yUwrJ42FPDeIyXAd0ZUjDuiagWZtB0ljgjALA4HgPTgYThGm8SM4SlUWYie94nNG1orlV61nWUBWfdFLAx4OQGx3g4B9FZRpwalhbbGMpzi4567mPy0wuZAW+Jjt+uwYyr5D6SAWxkY9HfTuk4LTXJHfNTeHpg7W81zJAJ8xBmTWI9JKgEatJcHOcfpct+VQ4wU+TGhlGVRw586nKz48bholgUJqhWZ2fLaFY4ChRjUcht842qZUeRNy89CI1+8klHy1O0nFZI3eJypYQvNG4BCsqecrLkkEZG+dxUciaTT64J7xxk4vyyhZwmdpoI5JAup1ViBkgahnG/PFYVflk4pllL54qTW4x9MrdFEJCIGMhBIABxoY88ZxnFTTk3Fm9Yr/AFEUR6pz0PUb6mrIDjI5cj3j0g8x7KmM3HYqrUKdVcs4pi2PiswxlxKF5CZesK7Y7Mm0qHHg1bEbuS31OHc9nbeetPMWP/DenMsWBqmQeGRdRj0kSlZgB4BzWxG5pvfQ41fgN3S1WJL9x/XpnBcDRPFa3CkctQjcj9zdKo9gc1fFqWzOVUo1aek4tHC76OcHfLNDNaeJ0uke/dntQ+6pwVcyOlr0SkZAtlxqYooAVdYkCqBgKOqdcADAqCTa04Lxu2ctHcQXIIxpmllON86gCux7udAKk4zxeOWL4TBbrC0saOyb6Q7BRycnmQOXfQC+forcq7GC9kEbMzdS2yrqJYhXjw2NRPPNANHSbgdzDbTXGuN+rjZyjPcygqu7edOF83J5d1S3oTCClNKTwiuV4+48ySKP9zDGh94Qt9NabuKjeiPUQ4PZLWUpP/vsJru8M28hmm+eXcewOcCqZTqvdm/RtrGl4Kbb9UzRZCBhY2x4dlfvqvHqb8akl4aX7ozrf9VR62/BTRJLqZd7cN+DH1M5k/YHvP4VHyepGLlrdL6GAr/rL7F/FqZiTyXL/NH7MGib+sPsVfvFZKSyYzo1XF80+j2Jxwu6RrSLVIiFoEGdSqVJjG435g71VNS7x6dTyqjHGExBeiOVEW4uLTKsjNIuA5KEMNOWOjJAyd9u4Zq2M3FvCZS6TklnD9lqZt7u3hL9TeQBHcuUbthWbzihVlOCd8HO59lQ+acVzLUzVGUJPkzj2ZrcXluzQt8MGYXZ901a2YFWzjkMEgKOVI5ipLG4dGTawnp6MzJf2jXBmM+QYjCYzE2koWDHfGc5+g1C51DH+TJ0ZOecP7M5R30CxdSt5pjA0gmI9YE/VEh25bZIJ9ZrOSblz419yFRqKPLh49mbJcWiNG0FxFGUjEWGBKtGMaQ2SDkb4bPec5qP6jWJLOSO4a1imsejNZZIH61zeQddJEYVOcJGjc9K6iSScEknuHIUTwkuXQOjJ5b39mLuH3GDEpubbqo00kK3adgNIJLclG5wO8DesJpPLUdWKcZLCctEN3TWQM0ARxylPZKty6v8aU9IvK8jo2FNTuFyvGj2I/1bfrn+FfwqeaLO73FRbS+5gq/cy+1fwNTmPkSo3HSS+wDrP2D7x+NRleQxcLdp/QNcn6q+xvxWpxHzI7ysvyZMGQ8jGSPWrffTH/0ROpOS+an+6N7S7MO8Rmh+YWQe5Dg1bGdRbM0K1rZ1PHSx9BS3H3bz3jk/fwRv/vMgb6asVeps8HPqcIs34XJfT/gsXoxwS5nt4bgPGnWIHVVa5jAVsldlnK+bg8u+txSytUeYqQUZyjF5WR8suik2tWub2eVAyt1IwI8owZcltUjAEA41DlQhEsoBNxK2EsUkZGQ6OhHiGUg/XQHnSEEAA8x2T612P0g1yamkmj6RZOM6EJryN6wNwKkh4WptbxtJ+bR5PSiM496AirI0Zs0avErWm/mmsmLhGj/OJJGPF0dB72AFHSmtyKfE7WbwprJjNVv1N5NNZRgmoEsJainh/AZ594LV5M/pBFRT/bk0g+wmtqNCo9zhV+KWFN7J+yJFZ+Tq+bzhDEPS5Y+5V++rVavrI50+0EF/bpjnD5LJj591GPmxE/aeslaw6tmvLj9f8sUhSPJUv6V5J7I41+vNZfDQ8ip8euvNfY2Pkvg+Wz/8H/t0+Gh5GP47efqX2MHyWxHleTe0RH6AlHbQwSuPXe3Mvsc5PJU36N4T86If5WFY/DQLFx+6W+H9BBceTG6GdM0D+AKun05ao+F8mXR7RS/PTT+v/AzXvQm/TnbdYO8xuj/QxVj7AawlbTW0jbp8ctJeOGPoMclqYm0tE0THuaMoTj1gavZVE6c0vmOvZ3lnVlilhP7MzVOV5HQ2WDe2geVtESPI+M6UGSB4k8lHpYgbVZClKZp3XEKFsvnevl1Fh4NIAS0lomCAymfWyknAB6lXAOSBjNbHwjxucafaSmniMc+5o/CZgCydXOq51m3kEpTBIOqPCyDcHkpxg5rGVrJLQuo9oqE3iawIlbO4rWaxozvQnGcVKLznqZqDI5zZ0kL5xGB6zsPpxWcFmSRr3clCjKT6JnonhNoIYIolGBHGiAeAVQo+qusfNGLKAKAwaA879IQsN3cxb9meTYAnZm6xeQ8HFc6vTfPk9twi8grWMZPVCH4R4K5/s4+1iq+T1Ok7ppZUW0SHozwMzaGdAzOuqOJ86Fjzp6+cL5yEghI8jrMNvgHG9Qtsas8nxXjM6r5Kekf5Jxe8FVeoDvLJmVVI1skeCjgBYYyEUZ08hnbcmtyUEkedhUcnqa9HuEK1pbustwjtDGWImdgWKDJaOQsjHPiKlQTRg6soy3Iv0n6KlT8WqRykEp1S6YrkKCzIsZyIJwoJCglXAPI8tarQjvg7NhxSrTeHJ4e5DDBqX845DD0d49ArnOSUsYPZ9zKrTzGo8NehYEHlFuZB1UUMMJjSPLsTLknI7KgKFHYPMnmK7lhSV1nHQ+b8bb4XJKaznOBLcccvZCdV3KAe6MJGB6iF1fTXXjwyklqzzMuNV5P5YjbNKT+cubhvn3Mh+gvVqs7eO6Rry4jeS2z9jgEhJxqVie4yaifYW3rJULfONCt3d5jOWc76zjCjsL58fd+2M1jVtqUUmoottr2vJvMnsxQ1pEASVVR4+bj291WO2opZaRQr26k8KTyYikUeZPInpS4dfsvVbtreXkWxvryO7f2HC14tdJ+bvbj+04m/xAx+mqpWFB7Mvhxe6jusjtB01vk5mCX0MhjP8SsfqqiXC1+Rm3T46n44jH0t6YNxCOOMwdSY5XLMJA+SupAFOlSMkkknHIDfO3n7qag3Dqj6BwKwqVuW5ziLWV5ketOHPLIkaSFSx85sFUUAs7tkeaqhifVjvrWpLmex3OI1Z2tFzVR56LQs/o/0fiaEZQiBu0sRyDKCNpbnvlZhuI27KDAxkV1oU0keBuLmdSeW8sc+PQgQKigKDPagAAAf6zEeQ9VZzSSKKXi1OHC7COe3Quva1yurjsuhaaQhkcdpDv3H11EYpomU5KWhCumXBGiLyYBkUa5NICC4iJA68KOysiMQsgGx1K+2cVpV6KZ6DhHFJUJKL1i+hFOv8UcezP2Sa0HT9T2XxUt3BoWcDCzXVvF2u3NEN1I2Vg55jwU1bQh86Odxe8h8LKK3eP5PRIrfPEG1SAoDBoCkfKNb6OJTn+sWKT/c6v8A5VaN1nmWD2HZyXNRlH1GXhtkJ5o4WOFdsOfCNQXk5cuwrb+mqqEOaRv8Yue4tpYer0RbPRuD4rrSMNPiQj9VCAIYwO4JHoXAxvk8ya7cEkj5rVk+bBvx44EB/wDtWw/imRfqalTYUdzbo6MWsIHdGo/h2+6phsRU8TN+N2pkgdRs4GpD+rInbjb2OAfo5HFJLKIpvDTZUfG4lWd2QaUlEdwi/qrcIshHscvXGuYYkfROz9ZztsPo8fQ5cH/Oy/Mi+uWu72f0U0vQ8T/5B1qUn7/4Jz0O4DbzQGWaISOZZVy7MwwrkKAhOkbeAq2vKTqPLOLa04KjHCRL+H9HrZdxbwqB4RqPurTqSR0KcfoMflEijFr2I0X46DcKAfzi94FXW0f6kfc176pzUZr0IBfnsr+8T7Qrv1ui9TylrvL2YowC0YO466D/AB46qvv7Dft/Jfwr/wBpP3/gtJ7CI7GKM/2F/CuFyxR6lTkzWTotZYy9rASf/jUH3gZrBSeflM3FcvzLJXPGbNIbueOIFUHVlVLM2C0YY4LknGe6u1w6UnB5Z5rjEIqceVJEUi5v+8l/xGryV9j4mXufZuzevDqTXl/gfei1uHabIzkW0H9m5uAsnvSMj+0ayso7nL7TVHzQj6Z+pbxrrYPGCDjPKH03NsPdKp+6q6mxbSXzHfodb/0K3J74lb+LtffValoW8nzamnS6JOrRyARHIobPIxSkRTKfEaHJx4qtQ4tmSkk+VFKzWpid4jnMbvHk8yEYqCfWADXJrRxPB9I4bV761jN/9wP/AJPLfXxK3/YEsnujMf1yj3Vbar5mcvtFPFCKXVl31vnjTNCQoDBoCo/LAoS7hbB7cLDIBOSjjwHg9atzHKyeg4BXUKk4+hF+jcuq4wAwPwe7wSMb/B39PhmsLaOJM2+P1uejH5WtS5rY9hcfqr9QrrpaHhpCLj6/Fof1bi1b3XMVY1NjOn4jHRts26+h51/hnlX7qQ2IqeIdAM+ms8oxKU6Qx5eDdh/QrTkSP0WHd6q5F1LDR7XgFGNSnLmytejEvBU0yyAZ3SM7knkZPH112eASy5/Q8r28pRhKko+u7z5Fq+TaHVaejrp/8Q0uZYqM0LKOaUc+RKLmb9EVTCOdWbM5dERLygf6p/fQf4q1s0f7sfc0rr+zL2ZX19yX56faFdqt09zzNr+b2YpTz4/30H+PHVV9/Yf0/k2OF/8AtR+v8F0QRY7TV5+UsvB6yEcaieaXUasjHCKpybKx6Vf69P6of8IV1uHbP3OBxjxR9iErbglz2vzknJiP9o3cDXlbyb7+e27PrnZ+1pz4fTcm9ls2uhJehTJH17O2lRLw8lmbYATTHcn1fTWdpJtanK7QUlCpFLO3UtC14xavyuYD/eL+Nb7noeajTyzl0guYz8G0Ojf0lT2WB8yKZ+4/s1U3k2IxwdujMp+BWoHyeH6Y1NWRiimc3kS9K8m2kH62hf4pEH31lJaGEHmRUnSC6zdXJ0MR18u4wR+cYcs5rj145m9T6Bwis6dnFcje+3uSryQKHvJWwcpABuCPPf0/Mq62jjLOZ2guOeUIpY9y3q2jzpmgCgMGgK18ssW1o/7cqE/OQMB/wz7q17nwHb4BPluteqIX0aGbqMeKXC+1raYVRa+I7HaGOaCfkybcHnvHhiOJ8GOMghbVBgoCPOd25HvFdT5sHhP6ZniUVwidZKZniVo2dTPEuyyIQcJbb4IBxqHLnUSUsGUXHJ0ThsknWdUDGgmnGDdTjcTPqOiMKFy2TjJ51MIvAnKKZ2j6PzHAaSIj9o3Uv27kCp5GY96vIrvjSYNt6LO3G3fp6xc+jlXMulsez7OPCmJOGfnX+Yv0M3412OAfn+h5j/yBhypP3/wSjg3Sa5tojDEINOt31OHZu22rGAwG2a6FTh8pzcsnlqXFo06Shys2bpVeH/axj5sI/wAzGslw+PWRhLi8vyx+4hv+JTzDTLOzLqVtOlFBKnUOS55+mradjCMlJN6FFXilWcXFxWvuN98dl+en2hWxWe3ualsvF7M7vnbBKkFWBGMgqwYHcEc1FTWpqpHkfUxt60qNRVI7odl6T3vfcFvnRxn6lFaP4bTWzZ0/xqq1hxX7/wC50TpbeD9KBvnREfSslYvh76MzXF1+aI13l280zyyBAz6BhM47C6f0t+6tq1t3RTyzRvrmNw04rGCOwfpfvJf8Rq8Ze/35+7Pt3AHjh9LXov4RK+gVsJGmRiwDTWYJVijDAum2ZdxyH01baeA4naCSddexY9xwNMYE9wPW4k/xVatxQyeblUwMF1w5baaFwRIWMwPWQwZAW2nfIZIlYbqBz5EjvqZQwITcmc7TotqRHzbKWRSQLUAAlQSB1cqYFSoMwdVdUc+J8JliEJLxlfhVoCFNwuxuYh5pnZDz7wRSUWjOE02V7eH42Y+M85/4z1xq6+dn0fhCxZxRYHkbi3u39MKe4Ox+2K27ZfIea7QS5rle3+Sza2ThBQBQGDQEC8scf9DiffsXCE4GT2kkj5etxVVZZgzocKq93dReMlddE5Cb61GlgDLjJx+kjrjnn9LwrVoRxPc9Fxqq6ls2otbFq9F3zZ237iIfwoB91dmOx4CfiDpSP6HcfunPuGfuqJ7Cn4jpwY/nx4XVx9Mhb/NWNPYzrbjknMesVmyrCKY6TQgm2zn/AFUAbkcpp1wcH0Vy7p4wey7PUo1Oda9Oo28LjCytgYzGPHub0+uupwKTcpHA7d0VDuuX1HbNeleD5yZzUjCNoI3kbRFG8rAaiqDOkdxYnAXPdk74PhWjecRoWq/qywbtrw+tcLNNfUR3jbAEFSsihlYFWUhhsQdweR9opG5pXFOM6bymzONvOhOUZrXDFkEUkmoxRSyBPPKLkKeeM95wQdIydxVd1xe2tp8tWYocMr1480YnOOQMMjf/AM+it+nUjVXNHY06lKdOXLI2zWeSsAaZ8xgjsNupBJG5Zz3jm7eBrwN3N9/P3Z944JbU5WNLK6L+CaeTlQjNjO9zABuTygujzPL/APK2LV5icDj0VCvheRZxNdHY8znJHel7Y6s/qpdv7rSVf81VVC6juSCJcKB4AD3CrFsUyEHGlB6lT33MHvVxJ/krCpsW0vEUhHclhq0N2iWyMfpEnxz31xqkcyep9Isqs6dvFOPTpqW35GU/ok74I13LEZGDhYok+tTW7RjiJ5Pi1XvLqTJ/VpzQoAoDBoCJeVOLVw6T9l4W90q5+iq6usGbnD58lzB+pVXAZNN1bN4TxfS6j760bf8AuI9jxtZs5fT+S1Oi64tY1/U1p/BIy/dXbj4T5tU8Rv0mGbO5/cTfRGxpLYiG5rwE73H/APQT/FDA/wDmrGlsZ1tx1XnVhV1Kf6TrhoB4QuPdd3Ark3fQ9r2a8U/ZDRZ7Tf3Z+0tdPgOk5HG7epOFN+rHPNeoPmIZqBgcuAcea0aQ9UZEk0nskB1ZQR+kQCpBHfkHPPNeQ7R8CrX81OjLDxg9HwjidK3punUGrjd400rTMoQySRYUHOkIFVcsOZ2yfYO6uhwjhr4daxot5eSm8vIXVZyh0ix64B0na1iaIwtIutmQoyr551EPq8DncZ2xtXB432XuLy6dWnNYe6Zv8P4vSp0FCe6GZWJLM2Azu8jAcg0jlyB4gE4zXsrC2dtbQo5zypLJ569rqvWc0bZrcNQyDWL2JS1GOy8we36STXgLl/1ZP1Pv/B3GNnSTf5V/BMegnNdud6gz6rOc/f8ATW3Z+E8v2hf+o+hZtdE8yRvpgMqy9/wS8I/hiX/NVVTcuo7MkYq1bFL3GjpBLpe1/flj6ltrhvrAqupsW0dymbEfFp8xfqFcGW7Pq9ssUo+yLo8lEeOHqf1pZj/xGA+gCunS8CPAcSnz3U5epMKsNEKAKAKAjflFH/pt16Iyf4SD91YyWjLaD5akX6opC1nPWwnSwAmhJJwMASoSeeeQrQopc+cntOJVpStZRcHh9dC1eC8dt1WRXmiDfCLrC6gWx8JlIOASTsRXYhJJHz2pBuWh14hxuKWKWONZ5C0boNMEuO0hHN1Ckb880lNYIjTaYl4TfzIZT8DnIdo2GWhXzbeGNs5kyO1G3dyrGEsIsqU3J5HH8p3B5Wyj58w/yK1T3hj3RX/S/gc+lJpY4eriV1bRIzECS4dw2GjXIHWAH31p3EG1lHd4RXo058tWOebC9iOWcSrKulQMq42GORQ1t8Dlmq0VduLeFO3puCxqO2a9UfMAzQADQCe9Oy/PT7VU1unubNt+b2FGauNYM0AZoDBNYz8LMoL5kMEcCdUGKKcIG5DfbNeCqzk6rWep94tbajGyhJxTfKv4LM6P9ExBHGUuJlOoTEKItAkMRjyoaMnGliME+muhTjypHibmq6s3JofRDcjldE/OhjP2dNWc7NXu4iDiHD7qQ5M1ufipIvzTr2ZChYnEp3+LGPWahtsmMFHYcvh90DvBCw/ZmYH3PGB9NZqoYOj5DVx+/ldR/RZ1KpcctEg1NBJGn5tyd2bmQKxnLJlTjyvUq2J2UaTGwK4BG2QQBsVOCPdXJnTw2fRLW9c6ScY5WN8ovXybj/022PLKav4mJroQWIpHhrh5qyfqyS1kUhQBQBQDL0yj1WF2P/gl+hCadCY7oqXoPZRTXLCVFkAi1KrgMM6wCdJ2JwQM+mtS2jk9N2gqSxDDeGWOiJGMAKg8AAo9w2rdPLsS3PGbeP8AOTwr86RR9ZqCVFvYb5emdiP/AHKN8wM/2QajniWxt6z2i/sJJOntoOXXN6om/wA2KxdSHmXR4fcy1UGMnSXpklxA8EcMg6zSCz6VCgMrZwCST2ce2q51opYRuWnDKyqxlNJJb5IxG462Pcfpj3rn7qu4JlV9fJmXbacJ2cXF5wxzzXrz5QFAFAJ73zR89PtCqa3T3Nm23l7MUZq5PQ1goApkHOdsKx8FY/QarqP5G/QtoLNSK9RqhZSgXII0gHf0AV4CWefm9T77Rq0Xbxg5LwpEhtOmN5GoXMMgUAAspDEDYZKtjOO/FbKucLVHBqdn1KTcJi2PygXA861ib5srL9aGsldRKJdn6/5WmK4/KKP07WUfNZWH04rNXFM1Z8Euo9ELIvKBanzhMnrjJ+yTWarQezNaXDbmP5GLoOmNk/8A7hFP7eY/tgVnzxZryoVY+KL+xBekV6kt3NJGwZCUAYbhtESKSD3jIO9aFw/nWD2PAKUoW7clv/sXJ0Gj08PtB/8ABH9Kg/fW8jxk3mTfqPtSYhQBQBQDf0gTNrcDxhlHvRqMmO6POlrcNhGQSKwUYYP1ZwQM7qc4PhXNT5Hoz3VSnC6pRVSm36mskLv5xz892k+updZ+bMIcLilpCP7gljjvUfNQD681g6mTajYtdceyX+ToLb9p/eB9kCo5/IsVn+qWfojb4Kvfk+tmP31HO/Mz+CpeX7sPgqfqL7gfrqOd+ZmrWmtkGgK0ZAA7WNhjmpFdLhU2rhHmu11uvw9ySWjQ55r2j0PjoVKICoBwvPNHzk+2tU1tkbNr4n7M75q7OhrBmmQZzU5YE/EGxE/zT9WK1rqXLRk/Q3LCHNc016r+RL1S45D3CvBOTPvtOhDlSaRr8ET9RfcKKckYu1pPoY+CL3ZHqZh99T3kjH4Kl/1sz1Hg7j25+sGo515D4drwzaMdU/6+fWoP1YpzR6ojuKy2nn3wamN+8Rt71/GpzHzZi6dbyizEszBTlDsDyII2HrBqYwTeUzGdacYNOm/pjB6I6Mrizth4QRf4a11EfO3uOdAFAFAFAcLxNSOvirD3gioJW55usD8UnzF+oVypvEj6Va/NRg/Q7msdeiLpVILVyRxa6Qc3X3ip5GVyuKSXiRqb1PHPqBP1Csu6ktyn4+i1o2/ZGpv18GP9nHeB347yPfUqjJlc+J0YyUddfRmDe/sP7dI/zU7voJX2Fnl09zhPe+bsAfi3GpwNiFdfeDWzQToVVPyONxCuuJWkqKWPVtdB94TazXGM6YkxqZtyVU7rjIxlh2hzwBk8xnr3PGZQjlLB4a34BBzxJ5wdYYICQOsu3LZwBoGdzjkvf9HfiuO+NXL6nY/A7RaNHccPg+MOu6xGCW+MXcj9EYG++2afjF1+on8Es/0m1zwiAaQTctldeBIuwUg7k7ZBxUPi1y95GUeD2kXlRMtw2DUVL3OA6oW6wY1MMgbb49NPxi5/UYrgtn+kT/BrfGdd3nVp0al1HmNttwCCOean8Yuf1D8Fs/0naLhcTuEWa5XIDKSYyGBHdlcnw9YrJcZuOrMZcDtMbDNxyGaEFJAhGVy4JUFcjDYxgAns89jjxFdOXFHWt+XGpoW/BI0LyMk9E00I4r/UQAoJJwMOD3E/UDXFjQb6n0KtxZUo80o7eTRst9kZ0P7NJ/zVg6eDYjfaZ5dPcyL5fBh/ZJ+rPiKOlLGUIcToyly65W+jNhep449YI+uodOTLFfUfVL1Rulyh5Op9oqOWS0wWxuKMteZHUVi01uWqcZLOUcb0/Fv8xvqNTHGUV3GlKTx0PRnCk0wxDwjQe5QK6yPmb3FVSQZoAoDSVgBknAAyfUOdAU30j8qNw7EWoEUOSFdoyzyDxGeyoPhgnluOVVSm10OhQt6HLzVZ/RbkDitDqWISKfNAPXLoGwwCyHYjlg99Vyp5emDoUL1RpZmpae6RhIocNqbL7aAsbSA+OS+k4x3ge+slBJNZNe5veWUKjjhLze+ToETq1ZWYsWZSoVVACqhzqy3PWO7uNY8kYrLybNKvXrScKaisrJ0muotYYw6VygZfhDHIAVSQQqkMQPVnuqFKMpbEu3r21J4qJehrFxDAYJDDhjpwY3lPnAhQ8rkZyF3GOVZczi8KJozr22OarXfMlkV2xk06RDbxkvnrDEhcKAQV0nbdtJB35HxrJTSODe8aoxk1Sk5e46cJ4fe3hmzmVYUIxiPErY7ES7DAI3IyMDbI1A1lHm1b+hvUbihWoRlGLUnuSmz4bNGmgWd03iSseXJ5k/GY3Pd6sDFaU7apN5ZvU7qlCPKZWzkUgixmBAwDiEYHeB8by51X8HU9DP4yl6nIWpwf6FIM+dtAM/8AF33qfg5k/GUzBgJAHwN8DkPiPq63bf30+DmPjKZs8bFtRtJCRyb4jOe7/a59vdUfBzHxlMPgzfI5c6tQ/M+cebZ63Y1Pwcx8ZTNhw5zgfAJTjzRiE4ycn/a7eNR8JMj4ymceM8KnljIFnda1BKnTHzxgrnrPNYZU+Gc8wDV1GhVpy0xgqrV6VRdckQ4vY3VlddXql6xhqjkz5yHnljsCvmsBt6NxWzPnTymQ7vh9KhmunkSyW0pQAiIsW1NlEDLtyDhdx4jHOo5/M4EOO0o1Xo1DphiSeeQIEMK9kFgNG5B55kiIbGw5nPKo5s6YR26XEbKSc41ZRfl5m8d1GJiwjUqGJWMyv5oJ06mOSe491YtqEscp1YUqlzSSdbV9DmkaaGyWBBQKpCuCGDnduzggRt3UxGSysmTdxSnGjiMtDnJFCq51EPk6h1bBFBwFOuMsRyPd31k4xa3NWpfOhcf1VjPRM3e3JYxdYmDsW69erwefbfHd9NY93rnQ253ylRbpqWv1J10c8pt1EQtygmiGA5SMh4xgDIKZVwMcsZPcTyq1TlnY5VW3o93zxnr5FywyhlDKQQQCCO8HcGrTROlAFAJeJx6opF8Uce9SKA8z2NjIyR5OlMZG+SoIXkp2UkjNa8mVXHaGFGpLuIa7ai1eEqQQzM2+xzjAGNsDY+usM4OTddo7us98LGq8xZDbovmqq8+QHfz+6mdDjVLirU1nJsQ8Qs0JUBV1k7bbcwSzKNiO7fbfFZRempv2d3Wprn5nhev7CmK0RTnSGOMeYgwO/wA1RnJ8c9w5VDlkpueIV6ySlL9xRHGFAAAAHIDkKxNKdSUpZbMj00MdiX9CeFxvaKT1udcoYCaVVLCRgTpVwASMVtw2PZWzTpR5fJD2ej1v3xBvnFm+0xrMvD/R+1+Tw/wA/dUAPyFafJrb+VH/ANNAH5FtPk1r/Ji/6aABwW0+TWv8mL/poA/IVp8mt/5SfhQB/o/a/J4fYgH1UADo/b90Wn5rOv2WFCCMdO7GOPqMGXUXc9qWRwFCdrAdjjJZOXoqursaPE5JW+GRwVqnlGYJzUmUW08nE2aFQukADBGMbY/8+mp5jZhe1oVO8jLUb47LDmIsRETrAwAWcKV2cDOVBY8++s+bKOw+LVfh+aHj6vOw5RW6qCoVQp5jHP1+NV5OJVualR80m2/PJyk4fGzZxg9+DjOfHFTzGxQ4ndUfBJiNuGMEYCQknAK50qwBOAdskjOc+IrNTwdmPaGU6sXVgnFIuTybdIjOhtnjVGto4QCragyEMg5gFW+LO3p9dXRlk2ba5jXi5R8yb1kbIUBAfKb0iZF+CRhg8iqzuG06YteCoPMlgrDbGPGsJywjTvblUafq9it0UAaQAANsDkPRWtueRnKUnzMyDQjUxIcAnwGfCpW5nTjzSUThZbjrCcl1XkMAAZ28e+jL7hpf049BSDUGpsYLUJxpk3it2kdI411SOcKPrJPcoG5P/wCVlGOTatLaVepyx+pZHCuhtvFEqP1kjc3brZUDOfOIRHAAz3egVtJYPXU4KEVFdBaOjNr/AFWfXJI32nNSZG46O2vyeI+tdX2s0wAPRy0PO1tz/dJ+FAY/0bs/ktt/KT8KAP8ARuz+S2/8pPwoDZejtoOVtbj+6T8KA1PRy1+Txj1DT9kigNT0Ytf6oj1Syr9mQUAz9JOhaPHrt9QmTJUPK7q4ONSfGMdOdIwR3gZrGcco17mhGtDke5XqvnuIwSCDsQQcEEdxBGCK1WsHkq1F0pOMtzc1iU+wVIOFxHqHMgqcjG++COWN9ialM2KNTkeOj0Zm1m1Ird5AyBthu8Y7sGjRFemoVGunT2OoqCn2MmgR34VxU2s6XKrnq9WtQ2gtHpYFc4x4HB2yo5VZCWDqcNue6nyy2ZfFvOHVWHJlDD1EZFbB6c6GgKV6cNniNxux0iIdrmvYBKr+zuD6y1UVTz/Gc5j9RmAxVJw28hUg4cQ/NP6vpB29maI2LXKqx9ztjI39uP8AzlR7lc9JtmaFYAUJWpKugkUscfXrAjvKPPabTpjBOEVQhK7gk95PqFbUI4R7Gzt40qaUeu/qSduIXndDa49M8n/YrM2TIvrvvjth/eSH/ligA3V3/wDWH8w/eKA16+8/Wtf5cn/cqQY629/rLX+TIfp6+gAS3v8AWWp/uZB9PXGgM9fefrWp/u5B/wAw0BsLq78LY/zB+NQAa+u+6K2PrlkH/KNAC8Qu++G29k8n3wUGepCum1s4kSfqViMjBJNMocO2klWA0ghgqkHxA35A1VURzOJ0ITpd490MRFayPLpgBUhswSBue6pRlFNvCE/DjlS2/aZjnlqHJTju2A91GbF2/mS8kKag1DAWhluYkAAJbGO/PLFSl5GUObmWFkt3yZSM3DbcsCNpAM75QSuEYegppI9BFbS2Pa088iz5EoqSwjfS7ojFeISNMc4xol05PZOQrYILKdxjOd9qhxyVVaMakeWREY/JhcYObqIHuAiYj2kvn3Vh3aOeuE0dss6SeTCYKCt0hfvDRkJ7CGJHtzTu0JcJoNYWTmvkwuGU67mINjAURlkOeeolgT7KKmhT4VSj1efMRt5MbyIYjlt5MnJB1x6fUcNke6jp5FbhcaiznX16ilfJnd6QTcQAnmNDkL6jnte4VHdox/CKXmzjd+Ti9Rh1UkEoI3LFoyD3jGGyM53+iodIxqcHg/Axw4IBYB7W6miDqesU50KVlyezrO+HDg+zxq6K0OpTpqEUhz/Ltt8og/mL+NSWB+Xbb5RB/MX8aAPy7bfKIP5i/jQB+Xbb5RB/MX8aEB+Xbb5RB/MX8aAPy7bfKIP5i/jQB+Xbb5RB/MX8aAPy7bfKIP5i/jQB+Xbb5RB/MX8aEh+Xbb5RB/MX8akDbPwQcUm7Fxpht1xqj0vrlk3IBJIGlVTOx/OEbVhJZKqtGNRYkcofJfMXxJdqI/GOMiQj0ayVU+nBrBU0aUOFUYvO51fyWNnC3jaP2ogXx6wwU/w1PdoyfC6DedTt/wD5PDne6uSneMRhj6A4TYezPp76d2ixWFFSykaJ5KhnBvJurGw0ogkwOQ1kFf8Ado4IxfDqLm5tZz9jmvkufVg3nY8REBJj1liufTj2U7tGC4VQUubX2O7eStc4F5Po8CsZf+MAA7/s07tGX4bb55sCrgvk1iilWWaVrjRuqMiqmd92G+ojOw2Ge47YlQSLaFnSovMUTlVxWRtm1AYNAgoR1ChJhaEhUmLChDCoA38R84er7zUoyQlqAFAFAFSSFAFAFAFQQFAYagHDh3mn1/hQCygChHUDQkwakh+EwKE/lNqgLYwKlmMdzaoJ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TEhUUExQUFRUXFxcYGBgYGBwXGhcYGBcXGBgaHBgYHCggGB4lGxcXITEhJSsrLi4uGB8zODMsNygtLisBCgoKDg0OGxAQGywkICYsLCwsLCwsLCwsLCwsLCwsLCwsLCwsLCwsLCwsLCwsLCwsLCwsLCwsLCwsLCwsLCwsLP/AABEIAOEA4AMBEQACEQEDEQH/xAAcAAABBAMBAAAAAAAAAAAAAAAABAUGBwECAwj/xABPEAACAQMCAgUGCQgGCQUBAQABAgMABBESIQUxBhMiQVEHMmFxgZEUI1RyobGywdEVM0JSYnOSkyRTgoOzwhY0Q6Kjw9LT8CVEY2ThdBf/xAAbAQEAAgMBAQAAAAAAAAAAAAAAAQMCBAUGB//EADgRAAIBAwIDBgQFAwQDAQAAAAABAgMEESExBRJBBhMyUWFxFCKBkRVCUqGxIzPBJNHh8Ac0YlP/2gAMAwEAAhEDEQA/ALxoAoAoAoAoAoAoAoAoAoAoDBYCgIb0v6fw2mhItFxO7FRGjglTjILBcsc8sAE5oNSL8Re/nTrOI3JsYDnTDAPjpAAT2UUs+cAnLE95KgUBrw830C6+G3LXkIwWguBmaMEAjVGxVjt3oR3YU0em40e5KeiPlBgudSTlLadGCGN3xqOkHIDgEc8YO+1ATJWBGQcg8iKA2oAoAoAoAoAoAoAoAoAoAoAoAoAoAoAoAoAoAoDGaA0lmCjLEKPEnA+mgK6vfKnqcx2lo87hiuC3PBK6gsSuSMjvx66AauM8NuruRZOJXC2iFQq2sReWR8EnIgDspffGrDbAbbbCG0hUrW/D1+LSOxBGBLKBNeyjPKOIfmxy55AyMoMVLwllsmKnUfLBZZFuJ9J3kLrbo0YcFXnkbrLiVTzBc7RLz7C8hjGOVa1S6S0id+y4BKb5qz+hjhvSZ4+rS5RpVTASZGMdxEo7llHnrjYqSMjOc8qUrnOkxe8AnD56D+hKmNvxBcusd9gAa0AgvYh4OhwJRsT+iDg4U5rZSUtmefmpUpctRNMRcG4dc2cjPw2dLkacNazaopVGcgmAsq6tsagF2zimGtyc5Hay8qhVxHd2jQsWVTh8EamC6mSVUKqCd9ztUadAWNBOrjKMrDxUgj3igOlAZoAoAoAoAoAoAoAoAoAoAoAoAoAoAoAoBLxKMtFIqsysUYBl85SVOCvpFAVHwjgMFyivM15xFyBrBYxQpJjtKzyNq2PZYKTjwqVHJjKaiLbrj9vZoY1lihUbG34cgZ875DzsBg8twFORzo3GO7LKdGrV/txIpe9M5tLi0h+Cgg5cDrJm2/Smk3zz8SO41S7jXETp0uETcHKont0MrwWN+23WM7AEs0jkkkZ5k10vhoSS5lueajf16TahLCHPo70OW4JlOsQIxUdtsyuNmwc7IpyNtyQeWN/Lcb4hC1XLRWq6ndsLq5kuapNv0JBP0EtSMYcbcxJJ97GvMx47c51efojpK4ljd/ciPEui4tZV7UhyrNHIHZWUpjUpKkfrKQRzAOeVex4Lf07yDzHEkcTiUqsWnnKfmcbLppNoQXcPwtQAQzDRKu3NZo98479j6a3fiFnEjo1eDy5FOmmvclNpx62u0EZljkB2FvxFAGz3BLgDOfSdZq1ShLwnMnSrUfHF+4h4z0fhgRmhN3YTEHqkDGWKSXGVRJI217nYasH0UccGEZplxWMZWNFJZiqqCzbsSAAST3k99QSd6AKAKAKAKAKAKAKAKAKAKAKAKAKAKAKAKArfywcJT4OkyqFczIsrLsXjZXGl8eeNRU4NV1m1A3+GQhO5SmsorCO3VRgD8PdXM5mz38KMILCRvKOyfUfqot0K2O6lp0Y/cGeOVE66cQphQQobJ2GVMzDQh7iFzg94q2/4tXinChHXG/X7bnzCjw2nnmm/9iyLQoqIsYCxqoCBdxj19/rrwF5Wq1Z/P+514U4rY6SSVqRRnGOpCelE3WSkDlFFIW+dIo0D1hVYn5619A7LWsoU51X1ORxerhxp5IVAOyvqH1VbPxPB9MoR/pRz5I1kt1bYj/z1UTaE6MJ7ln+RvhqiCWUqCwmZI2IyUQJHlVz5o1ath310qMnKOp4HicIQuZKCwWOKtOeZoAoAoAoAoAoAoAoAoAoAoAoAoAoAoAoAoCIeVSEtw6XHNXhb+GVDWFRZizZspONxB+qX3KW0yfrKPUp+9q5rcfI+gOFb9ePoYeJsH4w8jyCju9RpFxytDCpTrd3L+p0fQfeG2ktvFFLCOtieONniO5GUUkr349W45YO2N694Uq0e8hvjc+bUeJKnOVOfmdeB3UmoraFUJdmwzdkqzaiHg7yM6Q0Z5AZI3FcK8o0XD/UJv2X+TfgqkqmYP5WTC14xq1JInVzBS2jOVcAblHx2h6NiO8bivOyskpKcHmLe/Ve6N/ONJLUjsaf0JpDu0kLTOfF5Iy7H3nA9AFfVLenGnaxjDyPGVZupcvP6iHxxNgYkPIcwp7vUK85KUc7H12lQrckf6nRdDOmT9ZT61P3NUZj5Fnd147Sz9C5vJRGRw5M4yZJjt6ZXx9GK6dNfKjwN9NyuJuW+f4JiKzNQzQBQBQBQBQBQBQBQBQBQBQBQBQBQBQBQBQEV8okoNlLCA7yyo3VRojSMxQqT2UBwBkbnbcVjJNxZbQmoVIy8mn9mVOvA7s8rWf2po+2RXP8AhpHtvxy18wl4DdDzoNIPe00C/XLmslbSKanHqDi0k2P3C+IJFDDHI9srJFGhzd2/NUCkgCQk7g4ruUruEYKOHofObiwqTqyntltrcatD8Rm6uztcOG+MnY4jCjG7YGCTtjPbxyGNxRcunV/LqX2tKrR3llCXja39nNHFdZ0h8pL56nYgsrMNR2JyuoHHNSDvzI2FLO2+50XXlgfLi7jNs0EMlsx6gxJ/S7f+r0KWBcEY2z312viYKnyRWNDkwsanfd5LVZzoMcXAbojswasfqzQN9UtcN2898n0Onx23UUmnogbgd2OdrcexNf2Caj4eZeuOWnmWz5OZgLOOFg6TRqDJG6NGy62cg4cDIOG3GRsa6EVhI8TcS5qspLZtv9yUipKjNAFAFAFAFAFAFAFAFAFAFAFAFAFAFAFAFARvp7ZI9lO7Aa44ZWRuTIdPcRuOQ9wqHszOlrNJlGPbK3nDV845+uuY6kz6DTsLaMFJwiJWWIHCxh2JwAqg5PgPE+gb1ZCnUn6Gnc31lQ0jFN+SJr0Z8mzsDcX5W2iGW05AcLzwzbLCAOZ875uK3YQ5VoeRubnvqjkvovIf+M9K4rWDqLFfg6aW6tgg6xyf044m5KWyTNLgHmA+QaylJR1kVW9CpcS5aay/2NeCdLI7mHqL1RcJpXWSg6xCMZaSJfOUNgiaPlncJpJqIyjPwsyuLepby5aiwxj6TeTZlUXHDytxEcME1AuV54V9xMCPHtek5pOKkiba5dGae6ISoiJIeMIwOCHQAg+BzyPoODWjOlVievtr6xuNJJJ+TFUdso80Y+bkfVVaqTzqzdqWFs4uXIi8PJ3Zoljbuo7ckUZdzuznG2SdzzPvNdJPRHz+skpyS8yTCsiszQBQBQBQBQBQBQBQBQBQBQBQBQBQBQBQGCaAhflJ6TW8FnPGZI2lkUxBNahgZOxkjwGcn0CjJi+VqT6Fd8B6C3t5gti3hPN2UhmH7KHtH1nSPXWvG3inlnXr8br1YckcJEzsksOGK3wdRPMnZed2ASM4xhpj2Y/3cYLbjs75rYSRx3lv1Inx/pZLcNkMWwdmZdKJ6YYWzltvzkuWGNlWqKlzGPhO7Y8Cq1vmrfLH9yNGAkljJIzMcszEFmPiSRk1pyquWrPS0eHKhHlpvC9kY6gghhJIGU5VgQCpHeCBkVEavL4UK/D1XWKks/REk4D0rlt2yWK55uq6lf0zQDGTucyRYY94atyncxektzzd9wKrRzKl8y8upL7z4BxJVNwohmbspOjAo5xjCzY0v+7kAbbzds1sHC1i9dGQzjvQO9s90/pEI5Mqkso/aQdoesavZVEreEnk69vxq4pR5JfMiwvJr0mt5rOCISRrLGoiKF11Ep2dQHMhsZHfvV6OTN5k2TUUMTNAFAFAFAFAFAFAFAFAFAFAFAFAFAJL/iUMC6ppY4l8XYKPeaAiXHfKXaxgJasLudiAsUesgjvbWqMMD0Z50A13FjxbiaabkRWNvnUVAYysAORxJy35Np5bigNuGWXDeHgmBPhMqedMxTRGcnJMraYosY5L2tuRPNgZbf8AgYuP9N5J8qD1inbSuqOAfOO0txy/YQg8jVM68IHVtODXNxq1yrzIvczNIQZG1aRhBgKkY8ERQFQeoZrSqV5TPWWXCbe1XyrMvN7mtU4ydPC2YUGAoQFMroT6m9tM0ZLRtpLbMMBlceDow0uPWPVirqdacPY5l5wuhc6yWH5rck3AOm0kGAT1ajA0kNJbn1c5bfw21oMchW7C4hP0PJ3nBbi3eYrmj6D/AMSs+G8QGZ0+DSv5sylSkhJwCJlzFJnIwr9rfkO6/Bys9GaW/DuK8MUrbdVe2+chSGEqjA83MmMbclzz2WoA58C8pdtJlLsi0nUkNFJrAA2w2tkUAH045UBLuH8ThnGqGWOVfFGDD6DQCugCgCgCgCgCgMZoAzQAWoBuueP2qefc26fOlQfW1ARO+8qlqsjRwxy3JBwGh0OrH9nDZYekA0AmfivGbxs29ubKHAwZtOsnJy2CCy7Y2K+2gE930TTUr8X4k07jISJdMQ3xkKqgu52G6geqp3G24pfpBa2I021vDb6t9U3YkfY79SoaeU/O08+dQ8LcyhTnUfLBZfoRTjPS6SfIOqUeMvxcXstYz2h+9dvVVErqEdI6nateAV6rzWfKiMXty0hzNcFseaDoCp6Ej81B6hVE60pdDq0OHW1s894s+qNAM8pHPqUH6lNVYa6G469H/wDX7M3Fu55C5Pqjf7kpr6FbuKC/PL7m4sJT/srw/wB3J/00z7EfE2365/dmw4XL/VXf8Lj6KN48jH4q2zjmn92B4XN/U3n8Eh+oVGeug+Ktduaf3ZqbCQc47weuKT/pqc+xkri2e0p/dmjQsOfXr60YfWlNfQzVeh+t/c5k45ykevSPrWow/IsVai9qy+52spXjOqGdlz52nSVceDpjS49YNWwrSh0NSvwq3un41nzSJLwbpbJBgDVGPGLtxe21kOFH7p19VXwuoy0kci57P3FLLpvmX7krj6Q2t8ui5t4bnTvqi7cibDtdQ4E8Z7uxr9dbC121OJUhOm8Ti17oTWnROMu0nCeJPbyYAeJsSDbJAdHw6nc7sD6qPJijunE+M2bZuLc3sIBBMOnXnIw2AoY9/ZC+2gFVl5VLVpFjmjmtiTgtNoRVP7WWyoztkgUBLLfpBav5lzbv82VD9TUA4q2dxQBmgM0BAZeM8Wkll+CwW7QrI6Ru+2oIdJO8gJ7QIzju9tAJLzgvG7llaSeC2AGNMMsozk51MAu57udAa3PROREK3vGpgjAqy6xGGBGCp612yCKEHKz6OcGQApDNd+B0yPHt3ZAWH31OA3jcUv0zgtxogitbcActQdwP3NqG9xcVjJpbssp0qlXSEWyP8S6dSyZGqdx4ZW1jPpAjLTH1FxVU7mnHbU6tDgV3V8WIjBJxWYk6XEIPMQjqy3d2pcmVzjvL1ryu5PY7Vv2ct461HzCJUAyQNzzPefWeZrWlOT3Z26VvSpRxTikjS68x/mn6jSO4uF/SaLAhiRIdaRrtHq0oi5bC6sDA5nl7awk258p4/ankbuE8f60xhZYGLHDxhikkeQdgHxqIOARgHnVs6WM5yUwrJ42FPDeIyXAd0ZUjDuiagWZtB0ljgjALA4HgPTgYThGm8SM4SlUWYie94nNG1orlV61nWUBWfdFLAx4OQGx3g4B9FZRpwalhbbGMpzi4567mPy0wuZAW+Jjt+uwYyr5D6SAWxkY9HfTuk4LTXJHfNTeHpg7W81zJAJ8xBmTWI9JKgEatJcHOcfpct+VQ4wU+TGhlGVRw586nKz48bholgUJqhWZ2fLaFY4ChRjUcht842qZUeRNy89CI1+8klHy1O0nFZI3eJypYQvNG4BCsqecrLkkEZG+dxUciaTT64J7xxk4vyyhZwmdpoI5JAup1ViBkgahnG/PFYVflk4pllL54qTW4x9MrdFEJCIGMhBIABxoY88ZxnFTTk3Fm9Yr/AFEUR6pz0PUb6mrIDjI5cj3j0g8x7KmM3HYqrUKdVcs4pi2PiswxlxKF5CZesK7Y7Mm0qHHg1bEbuS31OHc9nbeetPMWP/DenMsWBqmQeGRdRj0kSlZgB4BzWxG5pvfQ41fgN3S1WJL9x/XpnBcDRPFa3CkctQjcj9zdKo9gc1fFqWzOVUo1aek4tHC76OcHfLNDNaeJ0uke/dntQ+6pwVcyOlr0SkZAtlxqYooAVdYkCqBgKOqdcADAqCTa04Lxu2ctHcQXIIxpmllON86gCux7udAKk4zxeOWL4TBbrC0saOyb6Q7BRycnmQOXfQC+forcq7GC9kEbMzdS2yrqJYhXjw2NRPPNANHSbgdzDbTXGuN+rjZyjPcygqu7edOF83J5d1S3oTCClNKTwiuV4+48ySKP9zDGh94Qt9NabuKjeiPUQ4PZLWUpP/vsJru8M28hmm+eXcewOcCqZTqvdm/RtrGl4Kbb9UzRZCBhY2x4dlfvqvHqb8akl4aX7ozrf9VR62/BTRJLqZd7cN+DH1M5k/YHvP4VHyepGLlrdL6GAr/rL7F/FqZiTyXL/NH7MGib+sPsVfvFZKSyYzo1XF80+j2Jxwu6RrSLVIiFoEGdSqVJjG435g71VNS7x6dTyqjHGExBeiOVEW4uLTKsjNIuA5KEMNOWOjJAyd9u4Zq2M3FvCZS6TklnD9lqZt7u3hL9TeQBHcuUbthWbzihVlOCd8HO59lQ+acVzLUzVGUJPkzj2ZrcXluzQt8MGYXZ901a2YFWzjkMEgKOVI5ipLG4dGTawnp6MzJf2jXBmM+QYjCYzE2koWDHfGc5+g1C51DH+TJ0ZOecP7M5R30CxdSt5pjA0gmI9YE/VEh25bZIJ9ZrOSblz419yFRqKPLh49mbJcWiNG0FxFGUjEWGBKtGMaQ2SDkb4bPec5qP6jWJLOSO4a1imsejNZZIH61zeQddJEYVOcJGjc9K6iSScEknuHIUTwkuXQOjJ5b39mLuH3GDEpubbqo00kK3adgNIJLclG5wO8DesJpPLUdWKcZLCctEN3TWQM0ARxylPZKty6v8aU9IvK8jo2FNTuFyvGj2I/1bfrn+FfwqeaLO73FRbS+5gq/cy+1fwNTmPkSo3HSS+wDrP2D7x+NRleQxcLdp/QNcn6q+xvxWpxHzI7ysvyZMGQ8jGSPWrffTH/0ROpOS+an+6N7S7MO8Rmh+YWQe5Dg1bGdRbM0K1rZ1PHSx9BS3H3bz3jk/fwRv/vMgb6asVeps8HPqcIs34XJfT/gsXoxwS5nt4bgPGnWIHVVa5jAVsldlnK+bg8u+txSytUeYqQUZyjF5WR8suik2tWub2eVAyt1IwI8owZcltUjAEA41DlQhEsoBNxK2EsUkZGQ6OhHiGUg/XQHnSEEAA8x2T612P0g1yamkmj6RZOM6EJryN6wNwKkh4WptbxtJ+bR5PSiM496AirI0Zs0avErWm/mmsmLhGj/OJJGPF0dB72AFHSmtyKfE7WbwprJjNVv1N5NNZRgmoEsJainh/AZ594LV5M/pBFRT/bk0g+wmtqNCo9zhV+KWFN7J+yJFZ+Tq+bzhDEPS5Y+5V++rVavrI50+0EF/bpjnD5LJj591GPmxE/aeslaw6tmvLj9f8sUhSPJUv6V5J7I41+vNZfDQ8ip8euvNfY2Pkvg+Wz/8H/t0+Gh5GP47efqX2MHyWxHleTe0RH6AlHbQwSuPXe3Mvsc5PJU36N4T86If5WFY/DQLFx+6W+H9BBceTG6GdM0D+AKun05ao+F8mXR7RS/PTT+v/AzXvQm/TnbdYO8xuj/QxVj7AawlbTW0jbp8ctJeOGPoMclqYm0tE0THuaMoTj1gavZVE6c0vmOvZ3lnVlilhP7MzVOV5HQ2WDe2geVtESPI+M6UGSB4k8lHpYgbVZClKZp3XEKFsvnevl1Fh4NIAS0lomCAymfWyknAB6lXAOSBjNbHwjxucafaSmniMc+5o/CZgCydXOq51m3kEpTBIOqPCyDcHkpxg5rGVrJLQuo9oqE3iawIlbO4rWaxozvQnGcVKLznqZqDI5zZ0kL5xGB6zsPpxWcFmSRr3clCjKT6JnonhNoIYIolGBHGiAeAVQo+qusfNGLKAKAwaA879IQsN3cxb9meTYAnZm6xeQ8HFc6vTfPk9twi8grWMZPVCH4R4K5/s4+1iq+T1Ok7ppZUW0SHozwMzaGdAzOuqOJ86Fjzp6+cL5yEghI8jrMNvgHG9Qtsas8nxXjM6r5Kekf5Jxe8FVeoDvLJmVVI1skeCjgBYYyEUZ08hnbcmtyUEkedhUcnqa9HuEK1pbustwjtDGWImdgWKDJaOQsjHPiKlQTRg6soy3Iv0n6KlT8WqRykEp1S6YrkKCzIsZyIJwoJCglXAPI8tarQjvg7NhxSrTeHJ4e5DDBqX845DD0d49ArnOSUsYPZ9zKrTzGo8NehYEHlFuZB1UUMMJjSPLsTLknI7KgKFHYPMnmK7lhSV1nHQ+b8bb4XJKaznOBLcccvZCdV3KAe6MJGB6iF1fTXXjwyklqzzMuNV5P5YjbNKT+cubhvn3Mh+gvVqs7eO6Rry4jeS2z9jgEhJxqVie4yaifYW3rJULfONCt3d5jOWc76zjCjsL58fd+2M1jVtqUUmoottr2vJvMnsxQ1pEASVVR4+bj291WO2opZaRQr26k8KTyYikUeZPInpS4dfsvVbtreXkWxvryO7f2HC14tdJ+bvbj+04m/xAx+mqpWFB7Mvhxe6jusjtB01vk5mCX0MhjP8SsfqqiXC1+Rm3T46n44jH0t6YNxCOOMwdSY5XLMJA+SupAFOlSMkkknHIDfO3n7qag3Dqj6BwKwqVuW5ziLWV5ketOHPLIkaSFSx85sFUUAs7tkeaqhifVjvrWpLmex3OI1Z2tFzVR56LQs/o/0fiaEZQiBu0sRyDKCNpbnvlZhuI27KDAxkV1oU0keBuLmdSeW8sc+PQgQKigKDPagAAAf6zEeQ9VZzSSKKXi1OHC7COe3Quva1yurjsuhaaQhkcdpDv3H11EYpomU5KWhCumXBGiLyYBkUa5NICC4iJA68KOysiMQsgGx1K+2cVpV6KZ6DhHFJUJKL1i+hFOv8UcezP2Sa0HT9T2XxUt3BoWcDCzXVvF2u3NEN1I2Vg55jwU1bQh86Odxe8h8LKK3eP5PRIrfPEG1SAoDBoCkfKNb6OJTn+sWKT/c6v8A5VaN1nmWD2HZyXNRlH1GXhtkJ5o4WOFdsOfCNQXk5cuwrb+mqqEOaRv8Yue4tpYer0RbPRuD4rrSMNPiQj9VCAIYwO4JHoXAxvk8ya7cEkj5rVk+bBvx44EB/wDtWw/imRfqalTYUdzbo6MWsIHdGo/h2+6phsRU8TN+N2pkgdRs4GpD+rInbjb2OAfo5HFJLKIpvDTZUfG4lWd2QaUlEdwi/qrcIshHscvXGuYYkfROz9ZztsPo8fQ5cH/Oy/Mi+uWu72f0U0vQ8T/5B1qUn7/4Jz0O4DbzQGWaISOZZVy7MwwrkKAhOkbeAq2vKTqPLOLa04KjHCRL+H9HrZdxbwqB4RqPurTqSR0KcfoMflEijFr2I0X46DcKAfzi94FXW0f6kfc176pzUZr0IBfnsr+8T7Qrv1ui9TylrvL2YowC0YO466D/AB46qvv7Dft/Jfwr/wBpP3/gtJ7CI7GKM/2F/CuFyxR6lTkzWTotZYy9rASf/jUH3gZrBSeflM3FcvzLJXPGbNIbueOIFUHVlVLM2C0YY4LknGe6u1w6UnB5Z5rjEIqceVJEUi5v+8l/xGryV9j4mXufZuzevDqTXl/gfei1uHabIzkW0H9m5uAsnvSMj+0ayso7nL7TVHzQj6Z+pbxrrYPGCDjPKH03NsPdKp+6q6mxbSXzHfodb/0K3J74lb+LtffValoW8nzamnS6JOrRyARHIobPIxSkRTKfEaHJx4qtQ4tmSkk+VFKzWpid4jnMbvHk8yEYqCfWADXJrRxPB9I4bV761jN/9wP/AJPLfXxK3/YEsnujMf1yj3Vbar5mcvtFPFCKXVl31vnjTNCQoDBoCo/LAoS7hbB7cLDIBOSjjwHg9atzHKyeg4BXUKk4+hF+jcuq4wAwPwe7wSMb/B39PhmsLaOJM2+P1uejH5WtS5rY9hcfqr9QrrpaHhpCLj6/Fof1bi1b3XMVY1NjOn4jHRts26+h51/hnlX7qQ2IqeIdAM+ms8oxKU6Qx5eDdh/QrTkSP0WHd6q5F1LDR7XgFGNSnLmytejEvBU0yyAZ3SM7knkZPH112eASy5/Q8r28pRhKko+u7z5Fq+TaHVaejrp/8Q0uZYqM0LKOaUc+RKLmb9EVTCOdWbM5dERLygf6p/fQf4q1s0f7sfc0rr+zL2ZX19yX56faFdqt09zzNr+b2YpTz4/30H+PHVV9/Yf0/k2OF/8AtR+v8F0QRY7TV5+UsvB6yEcaieaXUasjHCKpybKx6Vf69P6of8IV1uHbP3OBxjxR9iErbglz2vzknJiP9o3cDXlbyb7+e27PrnZ+1pz4fTcm9ls2uhJehTJH17O2lRLw8lmbYATTHcn1fTWdpJtanK7QUlCpFLO3UtC14xavyuYD/eL+Nb7noeajTyzl0guYz8G0Ojf0lT2WB8yKZ+4/s1U3k2IxwdujMp+BWoHyeH6Y1NWRiimc3kS9K8m2kH62hf4pEH31lJaGEHmRUnSC6zdXJ0MR18u4wR+cYcs5rj145m9T6Bwis6dnFcje+3uSryQKHvJWwcpABuCPPf0/Mq62jjLOZ2guOeUIpY9y3q2jzpmgCgMGgK18ssW1o/7cqE/OQMB/wz7q17nwHb4BPluteqIX0aGbqMeKXC+1raYVRa+I7HaGOaCfkybcHnvHhiOJ8GOMghbVBgoCPOd25HvFdT5sHhP6ZniUVwidZKZniVo2dTPEuyyIQcJbb4IBxqHLnUSUsGUXHJ0ThsknWdUDGgmnGDdTjcTPqOiMKFy2TjJ51MIvAnKKZ2j6PzHAaSIj9o3Uv27kCp5GY96vIrvjSYNt6LO3G3fp6xc+jlXMulsez7OPCmJOGfnX+Yv0M3412OAfn+h5j/yBhypP3/wSjg3Sa5tojDEINOt31OHZu22rGAwG2a6FTh8pzcsnlqXFo06Shys2bpVeH/axj5sI/wAzGslw+PWRhLi8vyx+4hv+JTzDTLOzLqVtOlFBKnUOS55+mradjCMlJN6FFXilWcXFxWvuN98dl+en2hWxWe3ualsvF7M7vnbBKkFWBGMgqwYHcEc1FTWpqpHkfUxt60qNRVI7odl6T3vfcFvnRxn6lFaP4bTWzZ0/xqq1hxX7/wC50TpbeD9KBvnREfSslYvh76MzXF1+aI13l280zyyBAz6BhM47C6f0t+6tq1t3RTyzRvrmNw04rGCOwfpfvJf8Rq8Ze/35+7Pt3AHjh9LXov4RK+gVsJGmRiwDTWYJVijDAum2ZdxyH01baeA4naCSddexY9xwNMYE9wPW4k/xVatxQyeblUwMF1w5baaFwRIWMwPWQwZAW2nfIZIlYbqBz5EjvqZQwITcmc7TotqRHzbKWRSQLUAAlQSB1cqYFSoMwdVdUc+J8JliEJLxlfhVoCFNwuxuYh5pnZDz7wRSUWjOE02V7eH42Y+M85/4z1xq6+dn0fhCxZxRYHkbi3u39MKe4Ox+2K27ZfIea7QS5rle3+Sza2ThBQBQGDQEC8scf9DiffsXCE4GT2kkj5etxVVZZgzocKq93dReMlddE5Cb61GlgDLjJx+kjrjnn9LwrVoRxPc9Fxqq6ls2otbFq9F3zZ237iIfwoB91dmOx4CfiDpSP6HcfunPuGfuqJ7Cn4jpwY/nx4XVx9Mhb/NWNPYzrbjknMesVmyrCKY6TQgm2zn/AFUAbkcpp1wcH0Vy7p4wey7PUo1Oda9Oo28LjCytgYzGPHub0+uupwKTcpHA7d0VDuuX1HbNeleD5yZzUjCNoI3kbRFG8rAaiqDOkdxYnAXPdk74PhWjecRoWq/qywbtrw+tcLNNfUR3jbAEFSsihlYFWUhhsQdweR9opG5pXFOM6bymzONvOhOUZrXDFkEUkmoxRSyBPPKLkKeeM95wQdIydxVd1xe2tp8tWYocMr1480YnOOQMMjf/AM+it+nUjVXNHY06lKdOXLI2zWeSsAaZ8xgjsNupBJG5Zz3jm7eBrwN3N9/P3Z944JbU5WNLK6L+CaeTlQjNjO9zABuTygujzPL/APK2LV5icDj0VCvheRZxNdHY8znJHel7Y6s/qpdv7rSVf81VVC6juSCJcKB4AD3CrFsUyEHGlB6lT33MHvVxJ/krCpsW0vEUhHclhq0N2iWyMfpEnxz31xqkcyep9Isqs6dvFOPTpqW35GU/ok74I13LEZGDhYok+tTW7RjiJ5Pi1XvLqTJ/VpzQoAoDBoCJeVOLVw6T9l4W90q5+iq6usGbnD58lzB+pVXAZNN1bN4TxfS6j760bf8AuI9jxtZs5fT+S1Oi64tY1/U1p/BIy/dXbj4T5tU8Rv0mGbO5/cTfRGxpLYiG5rwE73H/APQT/FDA/wDmrGlsZ1tx1XnVhV1Kf6TrhoB4QuPdd3Ark3fQ9r2a8U/ZDRZ7Tf3Z+0tdPgOk5HG7epOFN+rHPNeoPmIZqBgcuAcea0aQ9UZEk0nskB1ZQR+kQCpBHfkHPPNeQ7R8CrX81OjLDxg9HwjidK3punUGrjd400rTMoQySRYUHOkIFVcsOZ2yfYO6uhwjhr4daxot5eSm8vIXVZyh0ix64B0na1iaIwtIutmQoyr551EPq8DncZ2xtXB432XuLy6dWnNYe6Zv8P4vSp0FCe6GZWJLM2Azu8jAcg0jlyB4gE4zXsrC2dtbQo5zypLJ569rqvWc0bZrcNQyDWL2JS1GOy8we36STXgLl/1ZP1Pv/B3GNnSTf5V/BMegnNdud6gz6rOc/f8ATW3Z+E8v2hf+o+hZtdE8yRvpgMqy9/wS8I/hiX/NVVTcuo7MkYq1bFL3GjpBLpe1/flj6ltrhvrAqupsW0dymbEfFp8xfqFcGW7Pq9ssUo+yLo8lEeOHqf1pZj/xGA+gCunS8CPAcSnz3U5epMKsNEKAKAKAjflFH/pt16Iyf4SD91YyWjLaD5akX6opC1nPWwnSwAmhJJwMASoSeeeQrQopc+cntOJVpStZRcHh9dC1eC8dt1WRXmiDfCLrC6gWx8JlIOASTsRXYhJJHz2pBuWh14hxuKWKWONZ5C0boNMEuO0hHN1Ckb880lNYIjTaYl4TfzIZT8DnIdo2GWhXzbeGNs5kyO1G3dyrGEsIsqU3J5HH8p3B5Wyj58w/yK1T3hj3RX/S/gc+lJpY4eriV1bRIzECS4dw2GjXIHWAH31p3EG1lHd4RXo058tWOebC9iOWcSrKulQMq42GORQ1t8Dlmq0VduLeFO3puCxqO2a9UfMAzQADQCe9Oy/PT7VU1unubNt+b2FGauNYM0AZoDBNYz8LMoL5kMEcCdUGKKcIG5DfbNeCqzk6rWep94tbajGyhJxTfKv4LM6P9ExBHGUuJlOoTEKItAkMRjyoaMnGliME+muhTjypHibmq6s3JofRDcjldE/OhjP2dNWc7NXu4iDiHD7qQ5M1ufipIvzTr2ZChYnEp3+LGPWahtsmMFHYcvh90DvBCw/ZmYH3PGB9NZqoYOj5DVx+/ldR/RZ1KpcctEg1NBJGn5tyd2bmQKxnLJlTjyvUq2J2UaTGwK4BG2QQBsVOCPdXJnTw2fRLW9c6ScY5WN8ovXybj/022PLKav4mJroQWIpHhrh5qyfqyS1kUhQBQBQDL0yj1WF2P/gl+hCadCY7oqXoPZRTXLCVFkAi1KrgMM6wCdJ2JwQM+mtS2jk9N2gqSxDDeGWOiJGMAKg8AAo9w2rdPLsS3PGbeP8AOTwr86RR9ZqCVFvYb5emdiP/AHKN8wM/2QajniWxt6z2i/sJJOntoOXXN6om/wA2KxdSHmXR4fcy1UGMnSXpklxA8EcMg6zSCz6VCgMrZwCST2ce2q51opYRuWnDKyqxlNJJb5IxG462Pcfpj3rn7qu4JlV9fJmXbacJ2cXF5wxzzXrz5QFAFAJ73zR89PtCqa3T3Nm23l7MUZq5PQ1goApkHOdsKx8FY/QarqP5G/QtoLNSK9RqhZSgXII0gHf0AV4CWefm9T77Rq0Xbxg5LwpEhtOmN5GoXMMgUAAspDEDYZKtjOO/FbKucLVHBqdn1KTcJi2PygXA861ib5srL9aGsldRKJdn6/5WmK4/KKP07WUfNZWH04rNXFM1Z8Euo9ELIvKBanzhMnrjJ+yTWarQezNaXDbmP5GLoOmNk/8A7hFP7eY/tgVnzxZryoVY+KL+xBekV6kt3NJGwZCUAYbhtESKSD3jIO9aFw/nWD2PAKUoW7clv/sXJ0Gj08PtB/8ABH9Kg/fW8jxk3mTfqPtSYhQBQBQDf0gTNrcDxhlHvRqMmO6POlrcNhGQSKwUYYP1ZwQM7qc4PhXNT5Hoz3VSnC6pRVSm36mskLv5xz892k+updZ+bMIcLilpCP7gljjvUfNQD681g6mTajYtdceyX+ToLb9p/eB9kCo5/IsVn+qWfojb4Kvfk+tmP31HO/Mz+CpeX7sPgqfqL7gfrqOd+ZmrWmtkGgK0ZAA7WNhjmpFdLhU2rhHmu11uvw9ySWjQ55r2j0PjoVKICoBwvPNHzk+2tU1tkbNr4n7M75q7OhrBmmQZzU5YE/EGxE/zT9WK1rqXLRk/Q3LCHNc016r+RL1S45D3CvBOTPvtOhDlSaRr8ET9RfcKKckYu1pPoY+CL3ZHqZh99T3kjH4Kl/1sz1Hg7j25+sGo515D4drwzaMdU/6+fWoP1YpzR6ojuKy2nn3wamN+8Rt71/GpzHzZi6dbyizEszBTlDsDyII2HrBqYwTeUzGdacYNOm/pjB6I6Mrizth4QRf4a11EfO3uOdAFAFAFAcLxNSOvirD3gioJW55usD8UnzF+oVypvEj6Va/NRg/Q7msdeiLpVILVyRxa6Qc3X3ip5GVyuKSXiRqb1PHPqBP1Csu6ktyn4+i1o2/ZGpv18GP9nHeB347yPfUqjJlc+J0YyUddfRmDe/sP7dI/zU7voJX2Fnl09zhPe+bsAfi3GpwNiFdfeDWzQToVVPyONxCuuJWkqKWPVtdB94TazXGM6YkxqZtyVU7rjIxlh2hzwBk8xnr3PGZQjlLB4a34BBzxJ5wdYYICQOsu3LZwBoGdzjkvf9HfiuO+NXL6nY/A7RaNHccPg+MOu6xGCW+MXcj9EYG++2afjF1+on8Es/0m1zwiAaQTctldeBIuwUg7k7ZBxUPi1y95GUeD2kXlRMtw2DUVL3OA6oW6wY1MMgbb49NPxi5/UYrgtn+kT/BrfGdd3nVp0al1HmNttwCCOean8Yuf1D8Fs/0naLhcTuEWa5XIDKSYyGBHdlcnw9YrJcZuOrMZcDtMbDNxyGaEFJAhGVy4JUFcjDYxgAns89jjxFdOXFHWt+XGpoW/BI0LyMk9E00I4r/UQAoJJwMOD3E/UDXFjQb6n0KtxZUo80o7eTRst9kZ0P7NJ/zVg6eDYjfaZ5dPcyL5fBh/ZJ+rPiKOlLGUIcToyly65W+jNhep449YI+uodOTLFfUfVL1Rulyh5Op9oqOWS0wWxuKMteZHUVi01uWqcZLOUcb0/Fv8xvqNTHGUV3GlKTx0PRnCk0wxDwjQe5QK6yPmb3FVSQZoAoDSVgBknAAyfUOdAU30j8qNw7EWoEUOSFdoyzyDxGeyoPhgnluOVVSm10OhQt6HLzVZ/RbkDitDqWISKfNAPXLoGwwCyHYjlg99Vyp5emDoUL1RpZmpae6RhIocNqbL7aAsbSA+OS+k4x3ge+slBJNZNe5veWUKjjhLze+ToETq1ZWYsWZSoVVACqhzqy3PWO7uNY8kYrLybNKvXrScKaisrJ0muotYYw6VygZfhDHIAVSQQqkMQPVnuqFKMpbEu3r21J4qJehrFxDAYJDDhjpwY3lPnAhQ8rkZyF3GOVZczi8KJozr22OarXfMlkV2xk06RDbxkvnrDEhcKAQV0nbdtJB35HxrJTSODe8aoxk1Sk5e46cJ4fe3hmzmVYUIxiPErY7ES7DAI3IyMDbI1A1lHm1b+hvUbihWoRlGLUnuSmz4bNGmgWd03iSseXJ5k/GY3Pd6sDFaU7apN5ZvU7qlCPKZWzkUgixmBAwDiEYHeB8by51X8HU9DP4yl6nIWpwf6FIM+dtAM/8AF33qfg5k/GUzBgJAHwN8DkPiPq63bf30+DmPjKZs8bFtRtJCRyb4jOe7/a59vdUfBzHxlMPgzfI5c6tQ/M+cebZ63Y1Pwcx8ZTNhw5zgfAJTjzRiE4ycn/a7eNR8JMj4ymceM8KnljIFnda1BKnTHzxgrnrPNYZU+Gc8wDV1GhVpy0xgqrV6VRdckQ4vY3VlddXql6xhqjkz5yHnljsCvmsBt6NxWzPnTymQ7vh9KhmunkSyW0pQAiIsW1NlEDLtyDhdx4jHOo5/M4EOO0o1Xo1DphiSeeQIEMK9kFgNG5B55kiIbGw5nPKo5s6YR26XEbKSc41ZRfl5m8d1GJiwjUqGJWMyv5oJ06mOSe491YtqEscp1YUqlzSSdbV9DmkaaGyWBBQKpCuCGDnduzggRt3UxGSysmTdxSnGjiMtDnJFCq51EPk6h1bBFBwFOuMsRyPd31k4xa3NWpfOhcf1VjPRM3e3JYxdYmDsW69erwefbfHd9NY93rnQ253ylRbpqWv1J10c8pt1EQtygmiGA5SMh4xgDIKZVwMcsZPcTyq1TlnY5VW3o93zxnr5FywyhlDKQQQCCO8HcGrTROlAFAJeJx6opF8Uce9SKA8z2NjIyR5OlMZG+SoIXkp2UkjNa8mVXHaGFGpLuIa7ai1eEqQQzM2+xzjAGNsDY+usM4OTddo7us98LGq8xZDbovmqq8+QHfz+6mdDjVLirU1nJsQ8Qs0JUBV1k7bbcwSzKNiO7fbfFZRempv2d3Wprn5nhev7CmK0RTnSGOMeYgwO/wA1RnJ8c9w5VDlkpueIV6ySlL9xRHGFAAAAHIDkKxNKdSUpZbMj00MdiX9CeFxvaKT1udcoYCaVVLCRgTpVwASMVtw2PZWzTpR5fJD2ej1v3xBvnFm+0xrMvD/R+1+Tw/wA/dUAPyFafJrb+VH/ANNAH5FtPk1r/Ji/6aABwW0+TWv8mL/poA/IVp8mt/5SfhQB/o/a/J4fYgH1UADo/b90Wn5rOv2WFCCMdO7GOPqMGXUXc9qWRwFCdrAdjjJZOXoqursaPE5JW+GRwVqnlGYJzUmUW08nE2aFQukADBGMbY/8+mp5jZhe1oVO8jLUb47LDmIsRETrAwAWcKV2cDOVBY8++s+bKOw+LVfh+aHj6vOw5RW6qCoVQp5jHP1+NV5OJVualR80m2/PJyk4fGzZxg9+DjOfHFTzGxQ4ndUfBJiNuGMEYCQknAK50qwBOAdskjOc+IrNTwdmPaGU6sXVgnFIuTybdIjOhtnjVGto4QCragyEMg5gFW+LO3p9dXRlk2ba5jXi5R8yb1kbIUBAfKb0iZF+CRhg8iqzuG06YteCoPMlgrDbGPGsJywjTvblUafq9it0UAaQAANsDkPRWtueRnKUnzMyDQjUxIcAnwGfCpW5nTjzSUThZbjrCcl1XkMAAZ28e+jL7hpf049BSDUGpsYLUJxpk3it2kdI411SOcKPrJPcoG5P/wCVlGOTatLaVepyx+pZHCuhtvFEqP1kjc3brZUDOfOIRHAAz3egVtJYPXU4KEVFdBaOjNr/AFWfXJI32nNSZG46O2vyeI+tdX2s0wAPRy0PO1tz/dJ+FAY/0bs/ktt/KT8KAP8ARuz+S2/8pPwoDZejtoOVtbj+6T8KA1PRy1+Txj1DT9kigNT0Ytf6oj1Syr9mQUAz9JOhaPHrt9QmTJUPK7q4ONSfGMdOdIwR3gZrGcco17mhGtDke5XqvnuIwSCDsQQcEEdxBGCK1WsHkq1F0pOMtzc1iU+wVIOFxHqHMgqcjG++COWN9ialM2KNTkeOj0Zm1m1Ird5AyBthu8Y7sGjRFemoVGunT2OoqCn2MmgR34VxU2s6XKrnq9WtQ2gtHpYFc4x4HB2yo5VZCWDqcNue6nyy2ZfFvOHVWHJlDD1EZFbB6c6GgKV6cNniNxux0iIdrmvYBKr+zuD6y1UVTz/Gc5j9RmAxVJw28hUg4cQ/NP6vpB29maI2LXKqx9ztjI39uP8AzlR7lc9JtmaFYAUJWpKugkUscfXrAjvKPPabTpjBOEVQhK7gk95PqFbUI4R7Gzt40qaUeu/qSduIXndDa49M8n/YrM2TIvrvvjth/eSH/ligA3V3/wDWH8w/eKA16+8/Wtf5cn/cqQY629/rLX+TIfp6+gAS3v8AWWp/uZB9PXGgM9fefrWp/u5B/wAw0BsLq78LY/zB+NQAa+u+6K2PrlkH/KNAC8Qu++G29k8n3wUGepCum1s4kSfqViMjBJNMocO2klWA0ghgqkHxA35A1VURzOJ0ITpd490MRFayPLpgBUhswSBue6pRlFNvCE/DjlS2/aZjnlqHJTju2A91GbF2/mS8kKag1DAWhluYkAAJbGO/PLFSl5GUObmWFkt3yZSM3DbcsCNpAM75QSuEYegppI9BFbS2Pa088iz5EoqSwjfS7ojFeISNMc4xol05PZOQrYILKdxjOd9qhxyVVaMakeWREY/JhcYObqIHuAiYj2kvn3Vh3aOeuE0dss6SeTCYKCt0hfvDRkJ7CGJHtzTu0JcJoNYWTmvkwuGU67mINjAURlkOeeolgT7KKmhT4VSj1efMRt5MbyIYjlt5MnJB1x6fUcNke6jp5FbhcaiznX16ilfJnd6QTcQAnmNDkL6jnte4VHdox/CKXmzjd+Ti9Rh1UkEoI3LFoyD3jGGyM53+iodIxqcHg/Axw4IBYB7W6miDqesU50KVlyezrO+HDg+zxq6K0OpTpqEUhz/Ltt8og/mL+NSWB+Xbb5RB/MX8aAPy7bfKIP5i/jQB+Xbb5RB/MX8aEB+Xbb5RB/MX8aAPy7bfKIP5i/jQB+Xbb5RB/MX8aAPy7bfKIP5i/jQB+Xbb5RB/MX8aEh+Xbb5RB/MX8akDbPwQcUm7Fxpht1xqj0vrlk3IBJIGlVTOx/OEbVhJZKqtGNRYkcofJfMXxJdqI/GOMiQj0ayVU+nBrBU0aUOFUYvO51fyWNnC3jaP2ogXx6wwU/w1PdoyfC6DedTt/wD5PDne6uSneMRhj6A4TYezPp76d2ixWFFSykaJ5KhnBvJurGw0ogkwOQ1kFf8Ado4IxfDqLm5tZz9jmvkufVg3nY8REBJj1liufTj2U7tGC4VQUubX2O7eStc4F5Po8CsZf+MAA7/s07tGX4bb55sCrgvk1iilWWaVrjRuqMiqmd92G+ojOw2Ge47YlQSLaFnSovMUTlVxWRtm1AYNAgoR1ChJhaEhUmLChDCoA38R84er7zUoyQlqAFAFAFSSFAFAFAFQQFAYagHDh3mn1/hQCygChHUDQkwakh+EwKE/lNqgLYwKlmMdzaoJP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14313"/>
            <a:ext cx="21336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42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Stakeholders Need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800" dirty="0" smtClean="0"/>
              <a:t>Completing Stakeholder Analysis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800" dirty="0" smtClean="0"/>
              <a:t>Managing Stakeholder Objectives</a:t>
            </a:r>
            <a:br>
              <a:rPr lang="en-US" sz="2800" dirty="0" smtClean="0"/>
            </a:br>
            <a:r>
              <a:rPr lang="en-US" sz="1600" dirty="0" smtClean="0"/>
              <a:t>(Stakeholder Management)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6934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Stakeholders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Stakeholder analysis is the process of determining who your stakeholders are and what their interests and concerns for their project are.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Persons or organizations, who are actively involved in a project or whose interests may be positively or negatively affected by the performance or completion of a project.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Those who perceive themselves affected by a decision, activity or the outcome of a project</a:t>
            </a:r>
          </a:p>
        </p:txBody>
      </p:sp>
    </p:spTree>
    <p:extLst>
      <p:ext uri="{BB962C8B-B14F-4D97-AF65-F5344CB8AC3E}">
        <p14:creationId xmlns:p14="http://schemas.microsoft.com/office/powerpoint/2010/main" val="24488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Stakeholders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Stakeholder analysis isn’t just examining who the stakeholders are - but also their </a:t>
            </a:r>
            <a:r>
              <a:rPr lang="en-US" sz="2400" b="1" dirty="0" smtClean="0"/>
              <a:t>demands and wishes for the project deliverables</a:t>
            </a:r>
            <a:r>
              <a:rPr lang="en-US" sz="2400" dirty="0" smtClean="0"/>
              <a:t>. You’ve got to ask lots of questions</a:t>
            </a:r>
          </a:p>
        </p:txBody>
      </p:sp>
    </p:spTree>
    <p:extLst>
      <p:ext uri="{BB962C8B-B14F-4D97-AF65-F5344CB8AC3E}">
        <p14:creationId xmlns:p14="http://schemas.microsoft.com/office/powerpoint/2010/main" val="362008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Stakeholders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/>
              <a:t>Can you describe the conditions this deliverable will operate in?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/>
              <a:t>What’s the opportunity this project will grasp?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/>
              <a:t>What’s the main problem this software will solve?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/>
              <a:t>How do you see the deliverable solving your problem?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/>
              <a:t>What other software will this deliverable interact with?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/>
              <a:t>What are the primary and secondary features of the software?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/>
              <a:t>How will this software make the end-users’ jobs better or easier?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/>
              <a:t>Are there other stakeholders that we should consider?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/>
              <a:t>How do you see this deliverable benefiting your customer?</a:t>
            </a:r>
          </a:p>
        </p:txBody>
      </p:sp>
    </p:spTree>
    <p:extLst>
      <p:ext uri="{BB962C8B-B14F-4D97-AF65-F5344CB8AC3E}">
        <p14:creationId xmlns:p14="http://schemas.microsoft.com/office/powerpoint/2010/main" val="6572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Managing Stakeholder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>
                <a:solidFill>
                  <a:srgbClr val="3333FF"/>
                </a:solidFill>
              </a:rPr>
              <a:t>Don’t expect stakeholders to play nicely with each other. </a:t>
            </a:r>
            <a:r>
              <a:rPr lang="en-US" sz="2400" dirty="0" smtClean="0"/>
              <a:t>Like all people, stakeholders have individual personalities, and competing stakeholder objectives </a:t>
            </a:r>
            <a:r>
              <a:rPr lang="en-US" sz="2400" dirty="0" smtClean="0">
                <a:solidFill>
                  <a:srgbClr val="3333FF"/>
                </a:solidFill>
              </a:rPr>
              <a:t>can haunt a project</a:t>
            </a:r>
            <a:r>
              <a:rPr lang="en-US" sz="2400" dirty="0" smtClean="0"/>
              <a:t> through its duration.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Sometimes, stakeholders </a:t>
            </a:r>
            <a:r>
              <a:rPr lang="en-US" sz="2400" dirty="0" smtClean="0">
                <a:solidFill>
                  <a:srgbClr val="3333FF"/>
                </a:solidFill>
              </a:rPr>
              <a:t>don’t know exactly what they want </a:t>
            </a:r>
            <a:r>
              <a:rPr lang="en-US" sz="2400" dirty="0" smtClean="0"/>
              <a:t>and they’re counting on you to show them.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Stress to the stakeholder that </a:t>
            </a:r>
            <a:r>
              <a:rPr lang="en-US" sz="2400" dirty="0" smtClean="0">
                <a:solidFill>
                  <a:srgbClr val="3333FF"/>
                </a:solidFill>
              </a:rPr>
              <a:t>you both must have a clear vision of what the project will create</a:t>
            </a:r>
            <a:r>
              <a:rPr lang="en-US" sz="2400" dirty="0" smtClean="0"/>
              <a:t>. Without a real grasp on the deliverables, writing an effective project scope - let alone creating an effective application - is impossible.</a:t>
            </a:r>
          </a:p>
        </p:txBody>
      </p:sp>
    </p:spTree>
    <p:extLst>
      <p:ext uri="{BB962C8B-B14F-4D97-AF65-F5344CB8AC3E}">
        <p14:creationId xmlns:p14="http://schemas.microsoft.com/office/powerpoint/2010/main" val="254242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Managing Stakeholder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/>
              <a:t>Knowing the sources of common conflicts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b="1" dirty="0" smtClean="0"/>
              <a:t>Schedules</a:t>
            </a:r>
            <a:r>
              <a:rPr lang="en-US" sz="2400" dirty="0" smtClean="0"/>
              <a:t> - know how their schedule is affected  by your project.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b="1" dirty="0" smtClean="0"/>
              <a:t>Priorities</a:t>
            </a:r>
            <a:r>
              <a:rPr lang="en-US" sz="2400" dirty="0" smtClean="0"/>
              <a:t> - different priorities for different features.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b="1" dirty="0" smtClean="0"/>
              <a:t>Resources</a:t>
            </a:r>
            <a:r>
              <a:rPr lang="en-US" sz="2400" dirty="0" smtClean="0"/>
              <a:t> - people/things required for project.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b="1" dirty="0" smtClean="0"/>
              <a:t>Technical beliefs </a:t>
            </a:r>
            <a:r>
              <a:rPr lang="en-US" sz="2400" dirty="0" smtClean="0"/>
              <a:t>- arguments on technical possibilities.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b="1" dirty="0" smtClean="0"/>
              <a:t>Policies and procedures </a:t>
            </a:r>
            <a:r>
              <a:rPr lang="en-US" sz="2400" dirty="0" smtClean="0"/>
              <a:t>- Policies and procedures, both good and bad, exist for some reason — even if no one can explain what that reason is.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b="1" dirty="0" smtClean="0"/>
              <a:t>Costs</a:t>
            </a:r>
            <a:r>
              <a:rPr lang="en-US" sz="2400" dirty="0" smtClean="0"/>
              <a:t> - Unable to calculate or see the costs. “time is money”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b="1" dirty="0" smtClean="0"/>
              <a:t>Personalities</a:t>
            </a:r>
            <a:r>
              <a:rPr lang="en-US" sz="2400" dirty="0" smtClean="0"/>
              <a:t> - only become a problem when they prevent the project from moving forward.</a:t>
            </a:r>
          </a:p>
        </p:txBody>
      </p:sp>
    </p:spTree>
    <p:extLst>
      <p:ext uri="{BB962C8B-B14F-4D97-AF65-F5344CB8AC3E}">
        <p14:creationId xmlns:p14="http://schemas.microsoft.com/office/powerpoint/2010/main" val="89704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the Software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2800" dirty="0" smtClean="0"/>
              <a:t>When you and the stakeholders have clear vision of where the project is going, you need a </a:t>
            </a:r>
            <a:r>
              <a:rPr lang="en-US" sz="2800" dirty="0" smtClean="0">
                <a:solidFill>
                  <a:srgbClr val="3333FF"/>
                </a:solidFill>
              </a:rPr>
              <a:t>clearly defined set of requirements</a:t>
            </a:r>
            <a:r>
              <a:rPr lang="en-US" sz="2800" dirty="0" smtClean="0"/>
              <a:t>.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2800" dirty="0" smtClean="0"/>
              <a:t>Not everything is really a requirement. </a:t>
            </a:r>
            <a:r>
              <a:rPr lang="en-US" sz="2800" dirty="0" smtClean="0">
                <a:solidFill>
                  <a:srgbClr val="3333FF"/>
                </a:solidFill>
              </a:rPr>
              <a:t>Some facets of your software may be optional</a:t>
            </a:r>
            <a:r>
              <a:rPr lang="en-US" sz="2800" dirty="0" smtClean="0"/>
              <a:t>. You should try to identify, or at least prioritize, the things your project will create.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027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 descr="http://www.pmexamsmartnotes.com/wp-content/uploads/47-process-names-per-pg-and-k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8024733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006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Regulation &amp;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305800" cy="4953000"/>
          </a:xfrm>
        </p:spPr>
        <p:txBody>
          <a:bodyPr>
            <a:normAutofit fontScale="77500" lnSpcReduction="20000"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800" dirty="0" smtClean="0"/>
              <a:t>You also need to know if your project is going to adhere to any </a:t>
            </a:r>
            <a:r>
              <a:rPr lang="en-US" sz="2800" dirty="0" smtClean="0">
                <a:solidFill>
                  <a:srgbClr val="3333FF"/>
                </a:solidFill>
              </a:rPr>
              <a:t>Regulation(s) </a:t>
            </a:r>
            <a:r>
              <a:rPr lang="en-US" sz="2800" dirty="0" smtClean="0"/>
              <a:t>and/or </a:t>
            </a:r>
            <a:r>
              <a:rPr lang="en-US" sz="2800" dirty="0" smtClean="0">
                <a:solidFill>
                  <a:srgbClr val="3333FF"/>
                </a:solidFill>
              </a:rPr>
              <a:t>Standard(s)</a:t>
            </a:r>
          </a:p>
          <a:p>
            <a:pPr marL="347472" indent="-347472">
              <a:spcAft>
                <a:spcPts val="1800"/>
              </a:spcAft>
            </a:pPr>
            <a:r>
              <a:rPr lang="en-US" sz="2800" dirty="0" smtClean="0">
                <a:solidFill>
                  <a:srgbClr val="3333FF"/>
                </a:solidFill>
              </a:rPr>
              <a:t>Regulation</a:t>
            </a:r>
            <a:r>
              <a:rPr lang="en-US" sz="2800" dirty="0" smtClean="0"/>
              <a:t>: A </a:t>
            </a:r>
            <a:r>
              <a:rPr lang="en-US" sz="2800" dirty="0"/>
              <a:t>government imposed requirement, which specifies product, process or service characteristics, including the applicable administrative provision, with which compliance is </a:t>
            </a:r>
            <a:r>
              <a:rPr lang="en-US" sz="2800" dirty="0" smtClean="0"/>
              <a:t>mandatory</a:t>
            </a:r>
          </a:p>
          <a:p>
            <a:pPr marL="347472" indent="-347472">
              <a:spcAft>
                <a:spcPts val="1800"/>
              </a:spcAft>
            </a:pPr>
            <a:r>
              <a:rPr lang="en-US" sz="2800" dirty="0" smtClean="0">
                <a:solidFill>
                  <a:srgbClr val="3333FF"/>
                </a:solidFill>
              </a:rPr>
              <a:t>Standard</a:t>
            </a:r>
            <a:r>
              <a:rPr lang="en-US" sz="2800" dirty="0" smtClean="0"/>
              <a:t>: </a:t>
            </a:r>
            <a:r>
              <a:rPr lang="en-US" sz="2800" dirty="0"/>
              <a:t>document established by consensus and approved by a recognized body that provides, for common and repeated use, rules, guidelines or characteristics for activities or their results, aimed at achievement of the optimum degree of order in a given </a:t>
            </a:r>
            <a:r>
              <a:rPr lang="en-US" sz="2800" dirty="0" smtClean="0"/>
              <a:t>context</a:t>
            </a:r>
          </a:p>
          <a:p>
            <a:pPr marL="347472" indent="-347472">
              <a:spcAft>
                <a:spcPts val="1800"/>
              </a:spcAft>
            </a:pPr>
            <a:r>
              <a:rPr lang="en-US" sz="2800" dirty="0" smtClean="0"/>
              <a:t>E.g. </a:t>
            </a:r>
            <a:r>
              <a:rPr lang="en-US" sz="2400" dirty="0"/>
              <a:t>size of a computer disk, or a QWERTY keyboard, and the ISO standards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2626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 “Iron Triangle” to help stakeholders discover </a:t>
            </a:r>
            <a:r>
              <a:rPr lang="en-US" dirty="0" smtClean="0">
                <a:solidFill>
                  <a:srgbClr val="3333FF"/>
                </a:solidFill>
              </a:rPr>
              <a:t>optional</a:t>
            </a:r>
            <a:r>
              <a:rPr lang="en-US" dirty="0" smtClean="0"/>
              <a:t> features.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cope-Creep-Iron-Triang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5057" y="3429000"/>
            <a:ext cx="4653887" cy="3352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19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800" dirty="0" smtClean="0"/>
              <a:t>Requirement document identifies everything the project promises to create.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dirty="0" smtClean="0">
                <a:solidFill>
                  <a:srgbClr val="3333FF"/>
                </a:solidFill>
              </a:rPr>
              <a:t>NOTE: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/>
              <a:t>A very detailed and well documented product scope can actually work as your requirement document.</a:t>
            </a:r>
          </a:p>
        </p:txBody>
      </p:sp>
    </p:spTree>
    <p:extLst>
      <p:ext uri="{BB962C8B-B14F-4D97-AF65-F5344CB8AC3E}">
        <p14:creationId xmlns:p14="http://schemas.microsoft.com/office/powerpoint/2010/main" val="94912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Signing Requirements Document: </a:t>
            </a:r>
            <a:br>
              <a:rPr lang="en-US" sz="2800" b="1" dirty="0" smtClean="0"/>
            </a:br>
            <a:r>
              <a:rPr lang="en-US" sz="2400" dirty="0" smtClean="0"/>
              <a:t>You and the customer </a:t>
            </a:r>
            <a:r>
              <a:rPr lang="en-US" sz="2400" dirty="0" smtClean="0">
                <a:solidFill>
                  <a:srgbClr val="3333FF"/>
                </a:solidFill>
              </a:rPr>
              <a:t>should sign off </a:t>
            </a:r>
            <a:r>
              <a:rPr lang="en-US" sz="2400" dirty="0" smtClean="0"/>
              <a:t>on this document so that everyone involved agrees that the project manager and the customer </a:t>
            </a:r>
            <a:r>
              <a:rPr lang="en-US" sz="2400" dirty="0" smtClean="0">
                <a:solidFill>
                  <a:srgbClr val="3333FF"/>
                </a:solidFill>
              </a:rPr>
              <a:t>agree on their roles and expectations </a:t>
            </a:r>
            <a:r>
              <a:rPr lang="en-US" sz="2400" dirty="0" smtClean="0"/>
              <a:t>for the project deliverable. 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31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Creating Project 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 descr="project-scop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81000" y="1718625"/>
            <a:ext cx="8347262" cy="3615375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Straight Connector 7"/>
          <p:cNvCxnSpPr/>
          <p:nvPr/>
        </p:nvCxnSpPr>
        <p:spPr>
          <a:xfrm>
            <a:off x="7848600" y="4876800"/>
            <a:ext cx="685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69216" y="4874568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Validation</a:t>
            </a:r>
            <a:endParaRPr lang="en-US" sz="9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5562601"/>
            <a:ext cx="822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Validation</a:t>
            </a:r>
            <a:r>
              <a:rPr lang="en-US" sz="1100" dirty="0" smtClean="0"/>
              <a:t> is concerned with checking that the system will meet the customer’s actual needs, while </a:t>
            </a:r>
            <a:r>
              <a:rPr lang="en-US" sz="1100" b="1" dirty="0" smtClean="0"/>
              <a:t>verification</a:t>
            </a:r>
            <a:r>
              <a:rPr lang="en-US" sz="1100" dirty="0" smtClean="0"/>
              <a:t> is concerned with whether the system is well-engineered, error-free, and so on.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5254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3333FF"/>
                </a:solidFill>
              </a:rPr>
              <a:t>Deliverables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e.g., defines what the project will create for the customer</a:t>
            </a:r>
          </a:p>
          <a:p>
            <a:r>
              <a:rPr lang="en-US" sz="2400" dirty="0" smtClean="0">
                <a:solidFill>
                  <a:srgbClr val="3333FF"/>
                </a:solidFill>
              </a:rPr>
              <a:t>Assumptions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e.g., you’ll have access to test the software on customer’s  network</a:t>
            </a:r>
          </a:p>
          <a:p>
            <a:r>
              <a:rPr lang="en-US" sz="2400" dirty="0" smtClean="0">
                <a:solidFill>
                  <a:srgbClr val="3333FF"/>
                </a:solidFill>
              </a:rPr>
              <a:t>Exclusions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e.g., you are not responsible for initial data entry</a:t>
            </a:r>
          </a:p>
          <a:p>
            <a:r>
              <a:rPr lang="en-US" sz="2400" dirty="0" smtClean="0">
                <a:solidFill>
                  <a:srgbClr val="3333FF"/>
                </a:solidFill>
              </a:rPr>
              <a:t>Influences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e.g., business processes, other applications, departments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9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linc.ucy.ac.cy/isocial/images/stories/mee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733800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Work Breakdown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511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2800" dirty="0" smtClean="0"/>
              <a:t>A Work Breakdown Structure (WBS) is visual representation of everything the project will create.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2800" dirty="0" smtClean="0"/>
              <a:t>Typically WBS includes things (deliverables, components, etc) and not activities.</a:t>
            </a:r>
          </a:p>
        </p:txBody>
      </p:sp>
    </p:spTree>
    <p:extLst>
      <p:ext uri="{BB962C8B-B14F-4D97-AF65-F5344CB8AC3E}">
        <p14:creationId xmlns:p14="http://schemas.microsoft.com/office/powerpoint/2010/main" val="140622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WBS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Break down the scope into major bucket of things the project will create.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b="1" dirty="0" smtClean="0">
                <a:solidFill>
                  <a:srgbClr val="3333FF"/>
                </a:solidFill>
              </a:rPr>
              <a:t>For Example:</a:t>
            </a:r>
          </a:p>
          <a:p>
            <a:pPr lvl="1"/>
            <a:r>
              <a:rPr lang="en-US" sz="1600" dirty="0" smtClean="0"/>
              <a:t>Web Deliverables</a:t>
            </a:r>
          </a:p>
          <a:p>
            <a:pPr lvl="1"/>
            <a:r>
              <a:rPr lang="en-US" sz="1600" dirty="0" smtClean="0"/>
              <a:t>Database Deliverables</a:t>
            </a:r>
          </a:p>
          <a:p>
            <a:pPr lvl="1"/>
            <a:r>
              <a:rPr lang="en-US" sz="1600" dirty="0" smtClean="0"/>
              <a:t>Documentation Deliverables</a:t>
            </a:r>
          </a:p>
          <a:p>
            <a:pPr lvl="1"/>
            <a:r>
              <a:rPr lang="en-US" sz="1600" dirty="0" smtClean="0"/>
              <a:t>Project Management Deliverables</a:t>
            </a:r>
          </a:p>
          <a:p>
            <a:r>
              <a:rPr lang="en-US" sz="2800" dirty="0" smtClean="0"/>
              <a:t>Decompose these deliverables into smaller units or work packages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1752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Create WBS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 Definition</a:t>
            </a:r>
          </a:p>
          <a:p>
            <a:r>
              <a:rPr lang="en-US" dirty="0" smtClean="0"/>
              <a:t>Cost Estimating</a:t>
            </a:r>
          </a:p>
          <a:p>
            <a:r>
              <a:rPr lang="en-US" dirty="0" smtClean="0"/>
              <a:t>Cost Budgeting</a:t>
            </a:r>
          </a:p>
          <a:p>
            <a:r>
              <a:rPr lang="en-US" dirty="0" smtClean="0"/>
              <a:t>Resource Planning</a:t>
            </a:r>
          </a:p>
          <a:p>
            <a:r>
              <a:rPr lang="en-US" dirty="0" smtClean="0"/>
              <a:t>Risk Management Planning</a:t>
            </a:r>
          </a:p>
        </p:txBody>
      </p:sp>
    </p:spTree>
    <p:extLst>
      <p:ext uri="{BB962C8B-B14F-4D97-AF65-F5344CB8AC3E}">
        <p14:creationId xmlns:p14="http://schemas.microsoft.com/office/powerpoint/2010/main" val="37863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WBS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Develop a work breakdown structure to determine the hierarchy of a projec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8206339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75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The planning process, determines </a:t>
            </a:r>
            <a:r>
              <a:rPr lang="en-US" sz="2400" dirty="0" smtClean="0">
                <a:solidFill>
                  <a:srgbClr val="3333FF"/>
                </a:solidFill>
              </a:rPr>
              <a:t>how the project will move forward</a:t>
            </a:r>
            <a:r>
              <a:rPr lang="en-US" sz="2400" dirty="0" smtClean="0"/>
              <a:t> after the project feasibility, description, and charter are complete.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Planning isn’t a one-time deal. Planning is an </a:t>
            </a:r>
            <a:r>
              <a:rPr lang="en-US" sz="2400" dirty="0" smtClean="0">
                <a:solidFill>
                  <a:srgbClr val="3333FF"/>
                </a:solidFill>
              </a:rPr>
              <a:t>iterative process </a:t>
            </a:r>
            <a:r>
              <a:rPr lang="en-US" sz="2400" dirty="0" smtClean="0"/>
              <a:t>that happens as many times as it must throughout the project life cycle.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The point of planning is to </a:t>
            </a:r>
            <a:r>
              <a:rPr lang="en-US" sz="2400" dirty="0" smtClean="0">
                <a:solidFill>
                  <a:srgbClr val="3333FF"/>
                </a:solidFill>
              </a:rPr>
              <a:t>communicate exactly what you’ll be doing in the project</a:t>
            </a:r>
            <a:r>
              <a:rPr lang="en-US" sz="2400" dirty="0" smtClean="0"/>
              <a:t>. It’s a guide for all future project decisions.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861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WBS: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Deliverable-oriented </a:t>
            </a:r>
            <a:r>
              <a:rPr lang="en-US" dirty="0" smtClean="0"/>
              <a:t>WBS</a:t>
            </a:r>
          </a:p>
          <a:p>
            <a:pPr lvl="1"/>
            <a:r>
              <a:rPr lang="en-US" dirty="0"/>
              <a:t>built around the project’s desired </a:t>
            </a:r>
            <a:r>
              <a:rPr lang="en-US" dirty="0" smtClean="0"/>
              <a:t>outcomes/ deliverables</a:t>
            </a:r>
            <a:endParaRPr lang="en-US" dirty="0"/>
          </a:p>
          <a:p>
            <a:pPr lvl="0"/>
            <a:r>
              <a:rPr lang="en-US" dirty="0"/>
              <a:t>Process-centered </a:t>
            </a:r>
            <a:r>
              <a:rPr lang="en-US" dirty="0" smtClean="0"/>
              <a:t>WBS</a:t>
            </a:r>
          </a:p>
          <a:p>
            <a:pPr lvl="1"/>
            <a:r>
              <a:rPr lang="en-US" dirty="0" smtClean="0"/>
              <a:t>Organized in phases </a:t>
            </a:r>
            <a:r>
              <a:rPr lang="en-US" dirty="0"/>
              <a:t>or steps in a process rather than by </a:t>
            </a:r>
            <a:r>
              <a:rPr lang="en-US" dirty="0" smtClean="0"/>
              <a:t>deliverables</a:t>
            </a:r>
          </a:p>
          <a:p>
            <a:pPr lvl="1"/>
            <a:r>
              <a:rPr lang="en-US" dirty="0" smtClean="0"/>
              <a:t>E.g. </a:t>
            </a:r>
            <a:r>
              <a:rPr lang="en-GB" dirty="0"/>
              <a:t>design, development, testing, user-acceptance and so on for a software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935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Types of WBS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52578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Hybrid </a:t>
            </a:r>
            <a:r>
              <a:rPr lang="en-GB" dirty="0" smtClean="0"/>
              <a:t>WBS</a:t>
            </a:r>
          </a:p>
          <a:p>
            <a:pPr marL="457200" lvl="1" indent="0">
              <a:buNone/>
            </a:pPr>
            <a:r>
              <a:rPr lang="en-GB" dirty="0" smtClean="0"/>
              <a:t>– It mixes process and product</a:t>
            </a:r>
          </a:p>
          <a:p>
            <a:pPr marL="457200" lvl="1" indent="0">
              <a:buNone/>
            </a:pPr>
            <a:r>
              <a:rPr lang="en-GB" dirty="0" smtClean="0"/>
              <a:t>– </a:t>
            </a:r>
            <a:r>
              <a:rPr lang="en-GB" dirty="0"/>
              <a:t>For instance: life-cycle phases at higher </a:t>
            </a:r>
            <a:r>
              <a:rPr lang="en-GB" dirty="0" smtClean="0"/>
              <a:t>levels</a:t>
            </a:r>
          </a:p>
          <a:p>
            <a:r>
              <a:rPr lang="en-GB" dirty="0" smtClean="0"/>
              <a:t> </a:t>
            </a:r>
            <a:r>
              <a:rPr lang="en-GB" dirty="0"/>
              <a:t>Organizational </a:t>
            </a:r>
            <a:r>
              <a:rPr lang="en-GB" dirty="0" smtClean="0"/>
              <a:t>WBS </a:t>
            </a:r>
          </a:p>
          <a:p>
            <a:pPr marL="457200" lvl="1" indent="0">
              <a:buNone/>
            </a:pPr>
            <a:r>
              <a:rPr lang="en-GB" dirty="0" smtClean="0"/>
              <a:t>– Higher levels are organizational units</a:t>
            </a:r>
          </a:p>
          <a:p>
            <a:pPr marL="457200" lvl="1" indent="0">
              <a:buNone/>
            </a:pPr>
            <a:r>
              <a:rPr lang="en-GB" dirty="0" smtClean="0"/>
              <a:t>– </a:t>
            </a:r>
            <a:r>
              <a:rPr lang="en-GB" dirty="0"/>
              <a:t>Lower levels collect the work which is under the </a:t>
            </a:r>
            <a:r>
              <a:rPr lang="en-GB" dirty="0" smtClean="0"/>
              <a:t>responsibility </a:t>
            </a:r>
            <a:r>
              <a:rPr lang="en-US" dirty="0" smtClean="0"/>
              <a:t>of </a:t>
            </a:r>
            <a:r>
              <a:rPr lang="en-US" dirty="0"/>
              <a:t>a </a:t>
            </a:r>
            <a:r>
              <a:rPr lang="en-US" dirty="0" smtClean="0"/>
              <a:t>Unit</a:t>
            </a:r>
            <a:endParaRPr lang="en-US" dirty="0"/>
          </a:p>
          <a:p>
            <a:r>
              <a:rPr lang="en-US" dirty="0"/>
              <a:t>Geographical WBS</a:t>
            </a:r>
          </a:p>
          <a:p>
            <a:pPr marL="457200" lvl="1" indent="0">
              <a:buNone/>
            </a:pPr>
            <a:r>
              <a:rPr lang="en-GB" dirty="0"/>
              <a:t>– Higher levels are geographically distributed teams (e.g. </a:t>
            </a:r>
            <a:r>
              <a:rPr lang="en-GB" dirty="0" smtClean="0"/>
              <a:t>NY </a:t>
            </a:r>
            <a:r>
              <a:rPr lang="en-US" dirty="0" smtClean="0"/>
              <a:t>team</a:t>
            </a:r>
            <a:r>
              <a:rPr lang="en-US" dirty="0"/>
              <a:t>, Trento Team)</a:t>
            </a:r>
          </a:p>
          <a:p>
            <a:pPr marL="457200" lvl="1" indent="0">
              <a:buNone/>
            </a:pPr>
            <a:r>
              <a:rPr lang="en-GB" dirty="0"/>
              <a:t>– Lower levels collect the work under the responsibility of a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7189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‘100% rule’?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important WBS design principles is called the 100% Rule </a:t>
            </a:r>
            <a:endParaRPr lang="en-GB" dirty="0" smtClean="0"/>
          </a:p>
          <a:p>
            <a:pPr lvl="0"/>
            <a:r>
              <a:rPr lang="en-GB" dirty="0" smtClean="0"/>
              <a:t>Complete WBS </a:t>
            </a:r>
            <a:r>
              <a:rPr lang="en-GB" dirty="0"/>
              <a:t>represents all the deliverables of the project </a:t>
            </a:r>
            <a:r>
              <a:rPr lang="en-GB" dirty="0" smtClean="0"/>
              <a:t>e.g. PM Plans as well</a:t>
            </a:r>
          </a:p>
          <a:p>
            <a:pPr lvl="0"/>
            <a:r>
              <a:rPr lang="en-GB" dirty="0" smtClean="0"/>
              <a:t>Rolling up would </a:t>
            </a:r>
            <a:r>
              <a:rPr lang="en-GB" dirty="0"/>
              <a:t>cover ALL of the work that project team ever </a:t>
            </a:r>
            <a:r>
              <a:rPr lang="en-GB" dirty="0" smtClean="0"/>
              <a:t>does</a:t>
            </a:r>
          </a:p>
          <a:p>
            <a:pPr lvl="0"/>
            <a:r>
              <a:rPr lang="en-GB" dirty="0"/>
              <a:t>technique ensures that team does only requirements related work, nothing more, nothing 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921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lower level decomposition must represent all of the work of the higher-level  element</a:t>
            </a:r>
          </a:p>
          <a:p>
            <a:r>
              <a:rPr lang="en-US" dirty="0" smtClean="0"/>
              <a:t>Conversely, all higher-level scope must be reflected in one of the lower-level elements </a:t>
            </a:r>
          </a:p>
          <a:p>
            <a:r>
              <a:rPr lang="en-US" dirty="0" smtClean="0"/>
              <a:t>Ensures: All of the scope has been captured and nothing unnecessary is included</a:t>
            </a:r>
          </a:p>
        </p:txBody>
      </p:sp>
    </p:spTree>
    <p:extLst>
      <p:ext uri="{BB962C8B-B14F-4D97-AF65-F5344CB8AC3E}">
        <p14:creationId xmlns:p14="http://schemas.microsoft.com/office/powerpoint/2010/main" val="26866702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5013"/>
            <a:ext cx="91440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39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84" y="1719263"/>
            <a:ext cx="83248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07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97943" y="388145"/>
            <a:ext cx="3871916" cy="73914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47822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324143"/>
              </p:ext>
            </p:extLst>
          </p:nvPr>
        </p:nvGraphicFramePr>
        <p:xfrm>
          <a:off x="914400" y="1676400"/>
          <a:ext cx="7020535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7247763" imgH="4638675" progId="Visio.Drawing.11">
                  <p:embed/>
                </p:oleObj>
              </mc:Choice>
              <mc:Fallback>
                <p:oleObj r:id="rId3" imgW="7247763" imgH="46386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76400"/>
                        <a:ext cx="7020535" cy="449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1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Process-Based WBS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514600"/>
            <a:ext cx="84582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69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676400"/>
            <a:ext cx="725805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65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Process Groups</a:t>
            </a:r>
            <a:endParaRPr lang="en-US" dirty="0"/>
          </a:p>
        </p:txBody>
      </p:sp>
      <p:pic>
        <p:nvPicPr>
          <p:cNvPr id="6" name="Content Placeholder 5" descr="PMBOK5-Level-of-Process-Interact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30703" y="2249488"/>
            <a:ext cx="7882593" cy="4324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320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9124950" cy="97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3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800" dirty="0" smtClean="0"/>
              <a:t>Planning and Defining the </a:t>
            </a:r>
            <a:r>
              <a:rPr lang="en-US" sz="2800" dirty="0" smtClean="0">
                <a:solidFill>
                  <a:srgbClr val="3333FF"/>
                </a:solidFill>
              </a:rPr>
              <a:t>Project Scope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800" dirty="0" smtClean="0"/>
              <a:t>Creating the </a:t>
            </a:r>
            <a:r>
              <a:rPr lang="en-US" sz="2800" dirty="0" smtClean="0">
                <a:solidFill>
                  <a:srgbClr val="3333FF"/>
                </a:solidFill>
              </a:rPr>
              <a:t>WBS</a:t>
            </a:r>
            <a:r>
              <a:rPr lang="en-US" sz="2800" dirty="0" smtClean="0"/>
              <a:t> (Work Breakdown Structure)</a:t>
            </a:r>
          </a:p>
        </p:txBody>
      </p:sp>
    </p:spTree>
    <p:extLst>
      <p:ext uri="{BB962C8B-B14F-4D97-AF65-F5344CB8AC3E}">
        <p14:creationId xmlns:p14="http://schemas.microsoft.com/office/powerpoint/2010/main" val="358900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Management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Planning Process Group</a:t>
            </a:r>
          </a:p>
          <a:p>
            <a:pPr lvl="1"/>
            <a:r>
              <a:rPr lang="en-US" sz="2400" dirty="0" smtClean="0"/>
              <a:t>Plan Scope Management</a:t>
            </a:r>
          </a:p>
          <a:p>
            <a:pPr lvl="1"/>
            <a:r>
              <a:rPr lang="en-US" sz="2400" dirty="0" smtClean="0"/>
              <a:t>Collect Requirements</a:t>
            </a:r>
          </a:p>
          <a:p>
            <a:pPr lvl="1"/>
            <a:r>
              <a:rPr lang="en-US" sz="2400" dirty="0" smtClean="0"/>
              <a:t>Define Scope</a:t>
            </a:r>
          </a:p>
          <a:p>
            <a:pPr lvl="1"/>
            <a:r>
              <a:rPr lang="en-US" sz="2400" dirty="0" smtClean="0"/>
              <a:t>Create WBS</a:t>
            </a:r>
          </a:p>
          <a:p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Monitoring &amp; Controlling Process Group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Validate Scope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Control Scope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5867400"/>
            <a:ext cx="769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Reference: </a:t>
            </a:r>
            <a:r>
              <a:rPr lang="en-US" sz="1600" dirty="0" smtClean="0">
                <a:latin typeface="+mn-lt"/>
              </a:rPr>
              <a:t>PMBOK 5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89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Project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 Groups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Knowledge Areas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3333FF"/>
                </a:solidFill>
              </a:rPr>
              <a:t>Initiating</a:t>
            </a:r>
          </a:p>
          <a:p>
            <a:r>
              <a:rPr lang="en-US" sz="2000" dirty="0" smtClean="0">
                <a:solidFill>
                  <a:srgbClr val="3333FF"/>
                </a:solidFill>
              </a:rPr>
              <a:t>Planning</a:t>
            </a:r>
          </a:p>
          <a:p>
            <a:r>
              <a:rPr lang="en-US" sz="2000" dirty="0" smtClean="0"/>
              <a:t>Executing</a:t>
            </a:r>
          </a:p>
          <a:p>
            <a:r>
              <a:rPr lang="en-US" sz="2000" dirty="0" smtClean="0"/>
              <a:t>Controlling</a:t>
            </a:r>
          </a:p>
          <a:p>
            <a:r>
              <a:rPr lang="en-US" sz="2000" dirty="0" smtClean="0"/>
              <a:t>Closing</a:t>
            </a:r>
          </a:p>
          <a:p>
            <a:endParaRPr lang="en-US" sz="2000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3333FF"/>
                </a:solidFill>
              </a:rPr>
              <a:t>Scope Management</a:t>
            </a:r>
          </a:p>
          <a:p>
            <a:r>
              <a:rPr lang="en-US" sz="2000" dirty="0" smtClean="0"/>
              <a:t>Time Management</a:t>
            </a:r>
          </a:p>
          <a:p>
            <a:r>
              <a:rPr lang="en-US" sz="2000" dirty="0" smtClean="0"/>
              <a:t>Cost Management</a:t>
            </a:r>
          </a:p>
          <a:p>
            <a:r>
              <a:rPr lang="en-US" sz="2000" dirty="0" smtClean="0"/>
              <a:t>Quality Management</a:t>
            </a:r>
          </a:p>
          <a:p>
            <a:r>
              <a:rPr lang="en-US" sz="2000" dirty="0" smtClean="0"/>
              <a:t>Human Resources Management</a:t>
            </a:r>
          </a:p>
          <a:p>
            <a:r>
              <a:rPr lang="en-US" sz="2000" dirty="0" smtClean="0"/>
              <a:t>Communications Management</a:t>
            </a:r>
          </a:p>
          <a:p>
            <a:r>
              <a:rPr lang="en-US" sz="2000" dirty="0" smtClean="0"/>
              <a:t>Risk Management</a:t>
            </a:r>
          </a:p>
          <a:p>
            <a:r>
              <a:rPr lang="en-US" sz="2000" dirty="0" smtClean="0"/>
              <a:t>Procurement Management</a:t>
            </a:r>
          </a:p>
          <a:p>
            <a:r>
              <a:rPr lang="en-US" sz="2000" dirty="0" smtClean="0">
                <a:solidFill>
                  <a:srgbClr val="3333FF"/>
                </a:solidFill>
              </a:rPr>
              <a:t>Integration Management</a:t>
            </a:r>
          </a:p>
          <a:p>
            <a:r>
              <a:rPr lang="en-US" sz="2000" dirty="0" smtClean="0">
                <a:solidFill>
                  <a:srgbClr val="3333FF"/>
                </a:solidFill>
              </a:rPr>
              <a:t>Stakeholder Management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127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 smtClean="0"/>
              <a:t>Chapter 5: Software Project Planning</a:t>
            </a:r>
          </a:p>
          <a:p>
            <a:pPr marL="50800" indent="0">
              <a:buNone/>
            </a:pPr>
            <a:endParaRPr lang="en-US" dirty="0" smtClean="0"/>
          </a:p>
          <a:p>
            <a:pPr marL="50800" indent="0">
              <a:buNone/>
            </a:pPr>
            <a:r>
              <a:rPr lang="en-US" sz="2400" i="1" dirty="0" err="1"/>
              <a:t>Chemuturi</a:t>
            </a:r>
            <a:r>
              <a:rPr lang="en-US" sz="2400" i="1" dirty="0"/>
              <a:t>, M., &amp; </a:t>
            </a:r>
            <a:r>
              <a:rPr lang="en-US" sz="2400" i="1" dirty="0" err="1"/>
              <a:t>Cagley</a:t>
            </a:r>
            <a:r>
              <a:rPr lang="en-US" sz="2400" i="1" dirty="0"/>
              <a:t>, T. M. (2010). Mastering software project management: Best practices, tools and techniques. J. Ross Publishing.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58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4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endParaRPr sz="4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8" name="Google Shape;378;p54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6416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r>
              <a:rPr lang="en-US" sz="16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&amp; A</a:t>
            </a:r>
            <a:endParaRPr sz="16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54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55</a:t>
            </a:fld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Plan?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 smtClean="0"/>
              <a:t>Planning </a:t>
            </a:r>
          </a:p>
          <a:p>
            <a:pPr lvl="1"/>
            <a:r>
              <a:rPr lang="en-US" dirty="0" smtClean="0"/>
              <a:t>reduces </a:t>
            </a:r>
            <a:r>
              <a:rPr lang="en-US" dirty="0"/>
              <a:t>the risk of failure </a:t>
            </a:r>
            <a:endParaRPr lang="en-US" dirty="0" smtClean="0"/>
          </a:p>
          <a:p>
            <a:pPr lvl="1"/>
            <a:r>
              <a:rPr lang="en-US" dirty="0"/>
              <a:t>increases the chances of </a:t>
            </a:r>
            <a:r>
              <a:rPr lang="en-US" dirty="0" smtClean="0"/>
              <a:t>success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63500" indent="0" algn="ctr">
              <a:buNone/>
            </a:pPr>
            <a:r>
              <a:rPr lang="en-US" dirty="0" smtClean="0"/>
              <a:t>planning </a:t>
            </a:r>
            <a:r>
              <a:rPr lang="en-US" dirty="0"/>
              <a:t>coupled with control </a:t>
            </a:r>
            <a:r>
              <a:rPr lang="en-US" dirty="0" smtClean="0"/>
              <a:t>brings </a:t>
            </a:r>
            <a:r>
              <a:rPr lang="en-US" dirty="0"/>
              <a:t>more predictability to the probable outcome of an endeavor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3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Plan?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“Can I plan in my head or should planning be documented on paper</a:t>
            </a:r>
            <a:r>
              <a:rPr lang="en-US" dirty="0" smtClean="0"/>
              <a:t>?”</a:t>
            </a:r>
          </a:p>
          <a:p>
            <a:pPr lvl="1"/>
            <a:r>
              <a:rPr lang="en-US" dirty="0"/>
              <a:t>Although planning is a necessity, documenting the plan (or planning on paper) is not always a </a:t>
            </a:r>
            <a:r>
              <a:rPr lang="en-US" dirty="0" smtClean="0"/>
              <a:t>necessity</a:t>
            </a:r>
          </a:p>
          <a:p>
            <a:pPr lvl="1"/>
            <a:endParaRPr lang="en-US" dirty="0"/>
          </a:p>
          <a:p>
            <a:pPr marL="63500" indent="0" algn="ctr">
              <a:buNone/>
            </a:pPr>
            <a:r>
              <a:rPr lang="en-US" dirty="0"/>
              <a:t> it’s just the degree of rigor with which we plan (including documenting the planning activities) that is open to discussion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19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Documented Plan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reviewed by others to see if any important aspect has been </a:t>
            </a:r>
            <a:r>
              <a:rPr lang="en-US" dirty="0" smtClean="0"/>
              <a:t>overlooked</a:t>
            </a:r>
          </a:p>
          <a:p>
            <a:r>
              <a:rPr lang="en-US" dirty="0" smtClean="0"/>
              <a:t>Act</a:t>
            </a:r>
            <a:r>
              <a:rPr lang="en-US" dirty="0"/>
              <a:t>	as	a	point of reference for stakeholders </a:t>
            </a:r>
            <a:endParaRPr lang="en-US" dirty="0" smtClean="0"/>
          </a:p>
          <a:p>
            <a:r>
              <a:rPr lang="en-US" dirty="0" smtClean="0"/>
              <a:t>Facilitate </a:t>
            </a:r>
            <a:r>
              <a:rPr lang="en-US" dirty="0"/>
              <a:t>control and performance </a:t>
            </a:r>
            <a:r>
              <a:rPr lang="en-US" dirty="0" smtClean="0"/>
              <a:t>evaluation</a:t>
            </a:r>
          </a:p>
          <a:p>
            <a:r>
              <a:rPr lang="en-US" dirty="0" smtClean="0"/>
              <a:t>Facilitate </a:t>
            </a:r>
            <a:r>
              <a:rPr lang="en-US" dirty="0"/>
              <a:t>validation of the planning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1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granularity </a:t>
            </a:r>
            <a:r>
              <a:rPr lang="en-US" dirty="0"/>
              <a:t>of planning </a:t>
            </a:r>
            <a:r>
              <a:rPr lang="en-US" dirty="0" smtClean="0"/>
              <a:t>depends on</a:t>
            </a:r>
          </a:p>
          <a:p>
            <a:pPr lvl="1"/>
            <a:r>
              <a:rPr lang="en-US" dirty="0"/>
              <a:t>Duration of the endeavor </a:t>
            </a:r>
            <a:endParaRPr lang="en-US" dirty="0" smtClean="0"/>
          </a:p>
          <a:p>
            <a:pPr lvl="1"/>
            <a:r>
              <a:rPr lang="en-US" dirty="0" smtClean="0"/>
              <a:t>Number </a:t>
            </a:r>
            <a:r>
              <a:rPr lang="en-US" dirty="0"/>
              <a:t>of resources </a:t>
            </a:r>
            <a:r>
              <a:rPr lang="en-US" dirty="0" smtClean="0"/>
              <a:t>employed</a:t>
            </a:r>
          </a:p>
          <a:p>
            <a:pPr lvl="1"/>
            <a:r>
              <a:rPr lang="en-US" dirty="0" smtClean="0"/>
              <a:t>Complexity </a:t>
            </a:r>
            <a:r>
              <a:rPr lang="en-US" dirty="0"/>
              <a:t>involved </a:t>
            </a:r>
            <a:endParaRPr lang="en-US" dirty="0" smtClean="0"/>
          </a:p>
          <a:p>
            <a:pPr lvl="1"/>
            <a:r>
              <a:rPr lang="en-US" dirty="0" smtClean="0"/>
              <a:t>Relationship </a:t>
            </a:r>
            <a:r>
              <a:rPr lang="en-US" dirty="0"/>
              <a:t>between the duration, number of resources, and complexity </a:t>
            </a:r>
            <a:endParaRPr lang="en-US" dirty="0" smtClean="0"/>
          </a:p>
          <a:p>
            <a:pPr lvl="1"/>
            <a:r>
              <a:rPr lang="en-US" dirty="0" smtClean="0"/>
              <a:t>Geography </a:t>
            </a:r>
            <a:r>
              <a:rPr lang="en-US" dirty="0"/>
              <a:t>of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85222"/>
      </p:ext>
    </p:extLst>
  </p:cSld>
  <p:clrMapOvr>
    <a:masterClrMapping/>
  </p:clrMapOvr>
</p:sld>
</file>

<file path=ppt/theme/theme1.xml><?xml version="1.0" encoding="utf-8"?>
<a:theme xmlns:a="http://schemas.openxmlformats.org/drawingml/2006/main" name="Urban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owerpointTemplate">
  <a:themeElements>
    <a:clrScheme name="Blue">
      <a:dk1>
        <a:srgbClr val="1F497D"/>
      </a:dk1>
      <a:lt1>
        <a:srgbClr val="C6D9F0"/>
      </a:lt1>
      <a:dk2>
        <a:srgbClr val="4F81BD"/>
      </a:dk2>
      <a:lt2>
        <a:srgbClr val="DBE5F1"/>
      </a:lt2>
      <a:accent1>
        <a:srgbClr val="17365D"/>
      </a:accent1>
      <a:accent2>
        <a:srgbClr val="366092"/>
      </a:accent2>
      <a:accent3>
        <a:srgbClr val="953734"/>
      </a:accent3>
      <a:accent4>
        <a:srgbClr val="E36C09"/>
      </a:accent4>
      <a:accent5>
        <a:srgbClr val="262626"/>
      </a:accent5>
      <a:accent6>
        <a:srgbClr val="5F497A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1800</Words>
  <Application>Microsoft Office PowerPoint</Application>
  <PresentationFormat>On-screen Show (4:3)</PresentationFormat>
  <Paragraphs>266</Paragraphs>
  <Slides>55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Tahoma</vt:lpstr>
      <vt:lpstr>Calibri</vt:lpstr>
      <vt:lpstr>Noto Sans Symbols</vt:lpstr>
      <vt:lpstr>Trebuchet MS</vt:lpstr>
      <vt:lpstr>Georgia</vt:lpstr>
      <vt:lpstr>Times New Roman</vt:lpstr>
      <vt:lpstr>Urban</vt:lpstr>
      <vt:lpstr>PowerpointTemplate</vt:lpstr>
      <vt:lpstr>Visio.Drawing.11</vt:lpstr>
      <vt:lpstr>Software Project Management</vt:lpstr>
      <vt:lpstr>PMI Process Groups</vt:lpstr>
      <vt:lpstr>PowerPoint Presentation</vt:lpstr>
      <vt:lpstr>Project Planning</vt:lpstr>
      <vt:lpstr>Project Process Groups</vt:lpstr>
      <vt:lpstr>Why Plan?</vt:lpstr>
      <vt:lpstr>Why Plan?</vt:lpstr>
      <vt:lpstr>Documented Plan</vt:lpstr>
      <vt:lpstr>Planning</vt:lpstr>
      <vt:lpstr>PowerPoint Presentation</vt:lpstr>
      <vt:lpstr>Planning Key Terms</vt:lpstr>
      <vt:lpstr>Attributes that make software development projects unique</vt:lpstr>
      <vt:lpstr> General attributes of a software project</vt:lpstr>
      <vt:lpstr>Plans Prepared In Software Project Management </vt:lpstr>
      <vt:lpstr>Project Scope Management</vt:lpstr>
      <vt:lpstr>Project Scope Management</vt:lpstr>
      <vt:lpstr>Project Scope Management</vt:lpstr>
      <vt:lpstr>Product Scope</vt:lpstr>
      <vt:lpstr>Project Scope</vt:lpstr>
      <vt:lpstr>Project Scope vs Product Scope</vt:lpstr>
      <vt:lpstr>Complete Product Scope First</vt:lpstr>
      <vt:lpstr>Example-1:</vt:lpstr>
      <vt:lpstr>Stakeholders Need Assessment</vt:lpstr>
      <vt:lpstr>Stakeholders Analysis</vt:lpstr>
      <vt:lpstr>Stakeholders Analysis</vt:lpstr>
      <vt:lpstr>Stakeholders Analysis</vt:lpstr>
      <vt:lpstr>Managing Stakeholder Objectives</vt:lpstr>
      <vt:lpstr>Managing Stakeholder Objectives</vt:lpstr>
      <vt:lpstr>Building the Software Scope</vt:lpstr>
      <vt:lpstr>Regulation &amp; Standards</vt:lpstr>
      <vt:lpstr>Optional Features</vt:lpstr>
      <vt:lpstr>Requirement Document</vt:lpstr>
      <vt:lpstr>Product Scope</vt:lpstr>
      <vt:lpstr>Creating Project Scope</vt:lpstr>
      <vt:lpstr>Project Scope Statement</vt:lpstr>
      <vt:lpstr>Work Breakdown Structure</vt:lpstr>
      <vt:lpstr>Creating Your WBS</vt:lpstr>
      <vt:lpstr>Why Create WBS</vt:lpstr>
      <vt:lpstr>WBS Construction</vt:lpstr>
      <vt:lpstr>Types of WBS:</vt:lpstr>
      <vt:lpstr>Types of WBS (cont..)</vt:lpstr>
      <vt:lpstr>What is ‘100% rule’?</vt:lpstr>
      <vt:lpstr>PowerPoint Presentation</vt:lpstr>
      <vt:lpstr>Example:</vt:lpstr>
      <vt:lpstr>Example:</vt:lpstr>
      <vt:lpstr>Example:</vt:lpstr>
      <vt:lpstr>Example</vt:lpstr>
      <vt:lpstr>Example: Process-Based WBS</vt:lpstr>
      <vt:lpstr>Example:</vt:lpstr>
      <vt:lpstr>Example:</vt:lpstr>
      <vt:lpstr>Summary</vt:lpstr>
      <vt:lpstr>Scope Management</vt:lpstr>
      <vt:lpstr>Software Project Management</vt:lpstr>
      <vt:lpstr>Reference: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</dc:title>
  <cp:lastModifiedBy>Windows User</cp:lastModifiedBy>
  <cp:revision>48</cp:revision>
  <dcterms:modified xsi:type="dcterms:W3CDTF">2019-09-24T04:18:26Z</dcterms:modified>
</cp:coreProperties>
</file>