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7" r:id="rId1"/>
    <p:sldMasterId id="2147483789" r:id="rId2"/>
  </p:sldMasterIdLst>
  <p:notesMasterIdLst>
    <p:notesMasterId r:id="rId35"/>
  </p:notesMasterIdLst>
  <p:handoutMasterIdLst>
    <p:handoutMasterId r:id="rId36"/>
  </p:handoutMasterIdLst>
  <p:sldIdLst>
    <p:sldId id="668" r:id="rId3"/>
    <p:sldId id="611" r:id="rId4"/>
    <p:sldId id="612" r:id="rId5"/>
    <p:sldId id="646" r:id="rId6"/>
    <p:sldId id="613" r:id="rId7"/>
    <p:sldId id="647" r:id="rId8"/>
    <p:sldId id="616" r:id="rId9"/>
    <p:sldId id="617" r:id="rId10"/>
    <p:sldId id="618" r:id="rId11"/>
    <p:sldId id="619" r:id="rId12"/>
    <p:sldId id="620" r:id="rId13"/>
    <p:sldId id="644" r:id="rId14"/>
    <p:sldId id="623" r:id="rId15"/>
    <p:sldId id="625" r:id="rId16"/>
    <p:sldId id="664" r:id="rId17"/>
    <p:sldId id="665" r:id="rId18"/>
    <p:sldId id="666" r:id="rId19"/>
    <p:sldId id="667" r:id="rId20"/>
    <p:sldId id="626" r:id="rId21"/>
    <p:sldId id="643" r:id="rId22"/>
    <p:sldId id="639" r:id="rId23"/>
    <p:sldId id="641" r:id="rId24"/>
    <p:sldId id="640" r:id="rId25"/>
    <p:sldId id="638" r:id="rId26"/>
    <p:sldId id="632" r:id="rId27"/>
    <p:sldId id="633" r:id="rId28"/>
    <p:sldId id="634" r:id="rId29"/>
    <p:sldId id="663" r:id="rId30"/>
    <p:sldId id="657" r:id="rId31"/>
    <p:sldId id="656" r:id="rId32"/>
    <p:sldId id="658" r:id="rId33"/>
    <p:sldId id="576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EAEA"/>
    <a:srgbClr val="FFFF99"/>
    <a:srgbClr val="660066"/>
    <a:srgbClr val="006600"/>
    <a:srgbClr val="DDDDDD"/>
    <a:srgbClr val="FFCC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9701" autoAdjust="0"/>
  </p:normalViewPr>
  <p:slideViewPr>
    <p:cSldViewPr>
      <p:cViewPr>
        <p:scale>
          <a:sx n="60" d="100"/>
          <a:sy n="60" d="100"/>
        </p:scale>
        <p:origin x="-1170" y="1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48"/>
    </p:cViewPr>
  </p:sorterViewPr>
  <p:notesViewPr>
    <p:cSldViewPr>
      <p:cViewPr varScale="1">
        <p:scale>
          <a:sx n="28" d="100"/>
          <a:sy n="28" d="100"/>
        </p:scale>
        <p:origin x="-1278" y="-90"/>
      </p:cViewPr>
      <p:guideLst>
        <p:guide orient="horz" pos="2268"/>
        <p:guide pos="30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677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127E749-29DD-4107-8399-A3375D3701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7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69831-653B-46A4-A7FB-68B45F9E4946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0E801C1-1A93-485F-A101-6F81615FD6C1}" type="datetime1">
              <a:rPr lang="en-US" smtClean="0"/>
              <a:t>11/19/2019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B53-4093-473E-BCE0-0E83AB190987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9402-BEB8-41A9-8FD3-CA8333B2AD35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3EBA-CA2E-471D-A68F-352524E8FF19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8817A7-89C7-48FA-AD99-6586D15EE175}" type="datetime1">
              <a:rPr lang="en-US" smtClean="0"/>
              <a:t>11/19/2019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EF4B82F-82A5-4024-8956-AC83F2DCAB2A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B8D-AD86-4554-9F61-48CC0AB6DF77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28EE-266D-466D-BED7-730D385EBE25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13D4-2ED5-4835-A599-F76E9EB3839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F445-F203-490F-B4E6-92D9331F28C5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7B80-BA5C-415E-8A9B-9B10B3066AEF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6262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11/19/2019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976312"/>
          </a:xfrm>
        </p:spPr>
        <p:txBody>
          <a:bodyPr/>
          <a:lstStyle/>
          <a:p>
            <a:pPr lvl="0"/>
            <a:r>
              <a:rPr lang="en-US" b="1" dirty="0" smtClean="0"/>
              <a:t>Software Project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5638800" cy="1815062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Lecture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06908" indent="-342900">
              <a:buFont typeface="Arial" pitchFamily="34" charset="0"/>
              <a:buChar char="•"/>
            </a:pPr>
            <a:r>
              <a:rPr lang="en-US" sz="2200" b="1" dirty="0" smtClean="0"/>
              <a:t>Quality Management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16468"/>
            <a:ext cx="601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bg1">
                    <a:lumMod val="95000"/>
                  </a:schemeClr>
                </a:solidFill>
              </a:rPr>
              <a:t>In the name of Allah, the Beneficent, the Merciful</a:t>
            </a:r>
            <a:endParaRPr lang="en-US" sz="18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The project scope describes the work (and only the required work) that must be completed in order to complete the project.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The project scope defines what will and won’t be included in the project deliverable.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 Statement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FF"/>
                </a:solidFill>
              </a:rPr>
              <a:t>Deliverables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defines what the project will create for the customer</a:t>
            </a:r>
          </a:p>
          <a:p>
            <a:r>
              <a:rPr lang="en-US" sz="2400" dirty="0" smtClean="0">
                <a:solidFill>
                  <a:srgbClr val="3333FF"/>
                </a:solidFill>
              </a:rPr>
              <a:t>Assumptions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you’ll have access to test the software on customer’s  network</a:t>
            </a:r>
          </a:p>
          <a:p>
            <a:r>
              <a:rPr lang="en-US" sz="2400" dirty="0" smtClean="0">
                <a:solidFill>
                  <a:srgbClr val="3333FF"/>
                </a:solidFill>
              </a:rPr>
              <a:t>Exclusions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you are not responsible for initial data entry</a:t>
            </a:r>
          </a:p>
          <a:p>
            <a:r>
              <a:rPr lang="en-US" sz="2400" dirty="0" smtClean="0">
                <a:solidFill>
                  <a:srgbClr val="3333FF"/>
                </a:solidFill>
              </a:rPr>
              <a:t>Influences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e.g., business processes, other applications, departments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Gold 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Gold plating is the process of adding extra features that may drive up costs and alter schedule.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800" dirty="0" smtClean="0"/>
              <a:t>The project team should strive to deliver what was expected.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Grade is the ranking or classification we assign to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 err="1" smtClean="0"/>
              <a:t>vs</a:t>
            </a:r>
            <a:r>
              <a:rPr lang="en-US" dirty="0" smtClean="0"/>
              <a:t>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>
                <a:solidFill>
                  <a:srgbClr val="3333FF"/>
                </a:solidFill>
              </a:rPr>
              <a:t>Example: </a:t>
            </a:r>
            <a:r>
              <a:rPr lang="en-US" dirty="0" smtClean="0"/>
              <a:t>Windows OS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Grade is different versions of “Windows OS” (i.e., Personal, Business, Enterprise)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Quality, is the ability of “Windows OS” to deliver on its promises.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Quality </a:t>
            </a:r>
            <a:r>
              <a:rPr lang="en-US" dirty="0" err="1" smtClean="0"/>
              <a:t>vs</a:t>
            </a:r>
            <a:r>
              <a:rPr lang="en-US" dirty="0" smtClean="0"/>
              <a:t>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93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these two television would you like - </a:t>
            </a:r>
            <a:r>
              <a:rPr lang="en-US" dirty="0" smtClean="0"/>
              <a:t>LCD TV </a:t>
            </a:r>
            <a:r>
              <a:rPr lang="en-US" dirty="0"/>
              <a:t>or the good old CRT television of </a:t>
            </a:r>
            <a:r>
              <a:rPr lang="en-US" dirty="0" smtClean="0"/>
              <a:t>the 80's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15</a:t>
            </a:fld>
            <a:endParaRPr kumimoji="0"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67" y="2909217"/>
            <a:ext cx="37433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1" y="3136676"/>
            <a:ext cx="25431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6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Quality </a:t>
            </a:r>
            <a:r>
              <a:rPr lang="en-US" dirty="0" err="1" smtClean="0"/>
              <a:t>vs</a:t>
            </a:r>
            <a:r>
              <a:rPr lang="en-US" dirty="0" smtClean="0"/>
              <a:t>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821"/>
            <a:ext cx="8229600" cy="4753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If </a:t>
            </a:r>
            <a:r>
              <a:rPr lang="en-US" sz="4400" dirty="0"/>
              <a:t>you opted for </a:t>
            </a:r>
            <a:r>
              <a:rPr lang="en-US" sz="4400" dirty="0" smtClean="0"/>
              <a:t>LCD </a:t>
            </a:r>
            <a:r>
              <a:rPr lang="en-US" sz="4400" dirty="0"/>
              <a:t>TV, you probably chose it over the CRT TV because of its </a:t>
            </a:r>
            <a:r>
              <a:rPr lang="en-US" sz="4400" b="1" dirty="0"/>
              <a:t>superior grade</a:t>
            </a:r>
            <a:r>
              <a:rPr lang="en-US" sz="4400" dirty="0"/>
              <a:t>. 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that </a:t>
            </a:r>
            <a:r>
              <a:rPr lang="en-US" sz="4400" dirty="0"/>
              <a:t>makes </a:t>
            </a:r>
            <a:r>
              <a:rPr lang="en-US" sz="4400" dirty="0" smtClean="0"/>
              <a:t>the CRT </a:t>
            </a:r>
            <a:r>
              <a:rPr lang="en-US" sz="4400" dirty="0"/>
              <a:t>TV </a:t>
            </a:r>
            <a:r>
              <a:rPr lang="en-US" sz="4400" dirty="0" smtClean="0"/>
              <a:t>to be of </a:t>
            </a:r>
            <a:r>
              <a:rPr lang="en-US" sz="4400" b="1" dirty="0" smtClean="0"/>
              <a:t>low </a:t>
            </a:r>
            <a:r>
              <a:rPr lang="en-US" sz="4400" b="1" dirty="0"/>
              <a:t>grade</a:t>
            </a:r>
            <a:r>
              <a:rPr lang="en-US" sz="4400" dirty="0"/>
              <a:t>. </a:t>
            </a:r>
            <a:r>
              <a:rPr lang="en-US" sz="4400" dirty="0" smtClean="0"/>
              <a:t>Right?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60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Quality </a:t>
            </a:r>
            <a:r>
              <a:rPr lang="en-US" dirty="0" err="1" smtClean="0"/>
              <a:t>vs</a:t>
            </a:r>
            <a:r>
              <a:rPr lang="en-US" dirty="0" smtClean="0"/>
              <a:t>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109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you are given a choice between this LCD TV and an ultra slim LED 3D TV</a:t>
            </a:r>
            <a:r>
              <a:rPr lang="en-US" dirty="0" smtClean="0"/>
              <a:t>. What would you choose?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17</a:t>
            </a:fld>
            <a:endParaRPr kumimoji="0"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13373"/>
            <a:ext cx="432048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" y="3060476"/>
            <a:ext cx="25431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5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/>
          <a:lstStyle/>
          <a:p>
            <a:r>
              <a:rPr lang="en-US" dirty="0" smtClean="0"/>
              <a:t>Quality </a:t>
            </a:r>
            <a:r>
              <a:rPr lang="en-US" dirty="0" err="1" smtClean="0"/>
              <a:t>vs</a:t>
            </a:r>
            <a:r>
              <a:rPr lang="en-US" dirty="0" smtClean="0"/>
              <a:t>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549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The same LCD TV now feels low grade when compared to the brand new LED 3D TV!</a:t>
            </a:r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400" b="1" dirty="0" smtClean="0"/>
              <a:t>Grade </a:t>
            </a:r>
            <a:r>
              <a:rPr lang="en-US" sz="4400" b="1" dirty="0"/>
              <a:t>is a measure of </a:t>
            </a:r>
            <a:r>
              <a:rPr lang="en-US" sz="4400" b="1" dirty="0" smtClean="0"/>
              <a:t>the value </a:t>
            </a:r>
            <a:r>
              <a:rPr lang="en-US" sz="4400" b="1" dirty="0"/>
              <a:t>people place on the product.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83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</a:t>
            </a:r>
            <a:r>
              <a:rPr lang="en-US" dirty="0" err="1" smtClean="0"/>
              <a:t>vs</a:t>
            </a:r>
            <a:r>
              <a:rPr lang="en-US" dirty="0" smtClean="0"/>
              <a:t>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>
                <a:solidFill>
                  <a:srgbClr val="3333FF"/>
                </a:solidFill>
              </a:rPr>
              <a:t>Know that low quality is always a problem, but low grade may not be.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Depending on the requirements of the customer, low grade may be completely acceptable, but low quality never is.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Quality </a:t>
            </a:r>
            <a:r>
              <a:rPr lang="en-US" dirty="0" smtClean="0">
                <a:solidFill>
                  <a:srgbClr val="3333FF"/>
                </a:solidFill>
              </a:rPr>
              <a:t>?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</a:t>
            </a:fld>
            <a:endParaRPr kumimoji="0" lang="en-US"/>
          </a:p>
        </p:txBody>
      </p:sp>
      <p:pic>
        <p:nvPicPr>
          <p:cNvPr id="5122" name="Picture 2" descr="Image result for Quality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648200" cy="34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Balancing Iron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Doesn’t mean creating 100% bug free or creating an ultimate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20</a:t>
            </a:fld>
            <a:endParaRPr kumimoji="0" lang="en-US"/>
          </a:p>
        </p:txBody>
      </p:sp>
      <p:pic>
        <p:nvPicPr>
          <p:cNvPr id="4" name="Picture 3" descr="Universal-Constraints-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8906" y="1524000"/>
            <a:ext cx="3786188" cy="3393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know an error exists?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800" dirty="0" smtClean="0">
                <a:ea typeface="新細明體" charset="-120"/>
              </a:rPr>
              <a:t>Testing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800" dirty="0" smtClean="0">
                <a:ea typeface="新細明體" charset="-120"/>
              </a:rPr>
              <a:t>Complete peer reviews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800" dirty="0" smtClean="0">
                <a:ea typeface="新細明體" charset="-120"/>
              </a:rPr>
              <a:t>Hire third parties to examine your code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800" b="1" dirty="0" smtClean="0">
                <a:ea typeface="新細明體" charset="-120"/>
              </a:rPr>
              <a:t>Unit testing</a:t>
            </a:r>
            <a:r>
              <a:rPr lang="en-US" altLang="zh-TW" sz="2800" dirty="0" smtClean="0">
                <a:ea typeface="新細明體" charset="-120"/>
              </a:rPr>
              <a:t> tests each individual component to ensure it is as defect-free as possible.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800" b="1" dirty="0" smtClean="0">
                <a:ea typeface="新細明體" charset="-120"/>
              </a:rPr>
              <a:t>Integration testing</a:t>
            </a:r>
            <a:r>
              <a:rPr lang="en-US" altLang="zh-TW" sz="2800" dirty="0" smtClean="0">
                <a:ea typeface="新細明體" charset="-120"/>
              </a:rPr>
              <a:t> occurs between unit and system testing to test functionally grouped components.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800" b="1" dirty="0" smtClean="0">
                <a:ea typeface="新細明體" charset="-120"/>
              </a:rPr>
              <a:t>System testing</a:t>
            </a:r>
            <a:r>
              <a:rPr lang="en-US" altLang="zh-TW" sz="2800" dirty="0" smtClean="0">
                <a:ea typeface="新細明體" charset="-120"/>
              </a:rPr>
              <a:t> tests the entire system as one entity.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altLang="zh-TW" sz="2800" b="1" dirty="0" smtClean="0">
                <a:ea typeface="新細明體" charset="-120"/>
              </a:rPr>
              <a:t>User acceptance testing</a:t>
            </a:r>
            <a:r>
              <a:rPr lang="en-US" altLang="zh-TW" sz="2800" dirty="0" smtClean="0">
                <a:ea typeface="新細明體" charset="-120"/>
              </a:rPr>
              <a:t> is an independent test performed by end users prior to accepting the delivered system.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quality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organization spends months or years examining, inspecting, and testing code, the market window can easily open and shut for your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quality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For example,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you rank the bugs you’ve identified from 1 to100, with 100 being the most severe.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Any bugs below a score of 20 may be accepted for now, while everything over 20 needs to be fixed.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Optimal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Optimal Quality describes </a:t>
            </a:r>
            <a:r>
              <a:rPr lang="en-US" sz="2800" dirty="0" smtClean="0">
                <a:solidFill>
                  <a:srgbClr val="3333FF"/>
                </a:solidFill>
              </a:rPr>
              <a:t>how much quality is expected in return for the cost </a:t>
            </a:r>
            <a:r>
              <a:rPr lang="en-US" sz="2800" dirty="0" smtClean="0"/>
              <a:t>to achieve that level of quality.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25</a:t>
            </a:fld>
            <a:endParaRPr kumimoji="0" lang="en-US"/>
          </a:p>
        </p:txBody>
      </p:sp>
      <p:pic>
        <p:nvPicPr>
          <p:cNvPr id="4" name="Picture 3" descr="Universal-Constraints-Tria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893816"/>
            <a:ext cx="3657600" cy="3278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Optimal Quality describes </a:t>
            </a:r>
            <a:r>
              <a:rPr lang="en-US" sz="2800" dirty="0" smtClean="0">
                <a:solidFill>
                  <a:srgbClr val="3333FF"/>
                </a:solidFill>
              </a:rPr>
              <a:t>how much quality is expected in return for the cost</a:t>
            </a:r>
            <a:r>
              <a:rPr lang="en-US" sz="2800" dirty="0" smtClean="0"/>
              <a:t> to achieve that level of quality.</a:t>
            </a:r>
          </a:p>
          <a:p>
            <a:endParaRPr lang="en-US" sz="1900" dirty="0" smtClean="0"/>
          </a:p>
          <a:p>
            <a:r>
              <a:rPr lang="en-US" sz="2400" dirty="0" smtClean="0"/>
              <a:t>Cost</a:t>
            </a:r>
          </a:p>
          <a:p>
            <a:r>
              <a:rPr lang="en-US" sz="2400" dirty="0" smtClean="0"/>
              <a:t>Price / Copy of Software</a:t>
            </a:r>
          </a:p>
          <a:p>
            <a:r>
              <a:rPr lang="en-US" sz="2400" dirty="0" smtClean="0"/>
              <a:t>Number of Buyers</a:t>
            </a:r>
          </a:p>
          <a:p>
            <a:r>
              <a:rPr lang="en-US" sz="2400" dirty="0" smtClean="0"/>
              <a:t>Gross Profit = Price x Buyers</a:t>
            </a:r>
          </a:p>
          <a:p>
            <a:r>
              <a:rPr lang="en-US" sz="2400" dirty="0" smtClean="0"/>
              <a:t>Net Profit = Gross Profit –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800" dirty="0" smtClean="0"/>
              <a:t>Optimal quality has two related costs for you to consider: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rgbClr val="3333FF"/>
                </a:solidFill>
              </a:rPr>
              <a:t>Cost of Quality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(e.g., planning, testing, quality assurance, etc)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rgbClr val="3333FF"/>
                </a:solidFill>
              </a:rPr>
              <a:t>Cost of Nonconformance To Quality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(e.g., rework, unhappy customers, low sales, etc)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28637"/>
            <a:ext cx="8382000" cy="995363"/>
          </a:xfrm>
        </p:spPr>
        <p:txBody>
          <a:bodyPr/>
          <a:lstStyle/>
          <a:p>
            <a:r>
              <a:rPr lang="en-US" altLang="zh-TW" sz="4000" dirty="0" smtClean="0">
                <a:ea typeface="新細明體" charset="-120"/>
              </a:rPr>
              <a:t>Cost </a:t>
            </a:r>
            <a:r>
              <a:rPr lang="en-US" altLang="zh-TW" sz="4000" dirty="0">
                <a:ea typeface="新細明體" charset="-120"/>
              </a:rPr>
              <a:t>Categories Related to Quality</a:t>
            </a:r>
            <a:endParaRPr lang="en-US" altLang="zh-TW" sz="4800" dirty="0">
              <a:ea typeface="新細明體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solidFill>
                  <a:srgbClr val="3333FF"/>
                </a:solidFill>
                <a:ea typeface="新細明體" charset="-120"/>
              </a:rPr>
              <a:t>Prevention cost: </a:t>
            </a:r>
            <a:r>
              <a:rPr lang="en-US" altLang="zh-TW" sz="2400" dirty="0">
                <a:ea typeface="新細明體" charset="-120"/>
              </a:rPr>
              <a:t>Cost of planning and executing a project so it is error-free or within an acceptable error range.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solidFill>
                  <a:srgbClr val="3333FF"/>
                </a:solidFill>
                <a:ea typeface="新細明體" charset="-120"/>
              </a:rPr>
              <a:t>Appraisal cost: </a:t>
            </a:r>
            <a:r>
              <a:rPr lang="en-US" altLang="zh-TW" sz="2400" dirty="0">
                <a:ea typeface="新細明體" charset="-120"/>
              </a:rPr>
              <a:t>Cost of evaluating processes and their outputs to ensure quality.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solidFill>
                  <a:srgbClr val="3333FF"/>
                </a:solidFill>
                <a:ea typeface="新細明體" charset="-120"/>
              </a:rPr>
              <a:t>Internal failure cost: </a:t>
            </a:r>
            <a:r>
              <a:rPr lang="en-US" altLang="zh-TW" sz="2400" dirty="0">
                <a:ea typeface="新細明體" charset="-120"/>
              </a:rPr>
              <a:t>Cost incurred to correct an identified defect before the customer receives the product.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solidFill>
                  <a:srgbClr val="3333FF"/>
                </a:solidFill>
                <a:ea typeface="新細明體" charset="-120"/>
              </a:rPr>
              <a:t>External failure cost: </a:t>
            </a:r>
            <a:r>
              <a:rPr lang="en-US" altLang="zh-TW" sz="2400" dirty="0">
                <a:ea typeface="新細明體" charset="-120"/>
              </a:rPr>
              <a:t>Cost that relates to all errors not </a:t>
            </a:r>
            <a:r>
              <a:rPr lang="en-US" altLang="zh-TW" sz="2400" dirty="0" smtClean="0">
                <a:ea typeface="新細明體" charset="-120"/>
              </a:rPr>
              <a:t>detected/corrected </a:t>
            </a:r>
            <a:r>
              <a:rPr lang="en-US" altLang="zh-TW" sz="2400" dirty="0">
                <a:ea typeface="新細明體" charset="-120"/>
              </a:rPr>
              <a:t>before delivery to the customer.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solidFill>
                  <a:srgbClr val="3333FF"/>
                </a:solidFill>
                <a:ea typeface="新細明體" charset="-120"/>
              </a:rPr>
              <a:t>Measurement and test equipment costs: </a:t>
            </a:r>
            <a:r>
              <a:rPr lang="en-US" altLang="zh-TW" sz="2400" dirty="0">
                <a:ea typeface="新細明體" charset="-120"/>
              </a:rPr>
              <a:t>Capital cost of equipment used to perform prevention and appraisal activities.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quality policy is an organization-wide policy that </a:t>
            </a:r>
            <a:r>
              <a:rPr lang="en-US" dirty="0" smtClean="0">
                <a:solidFill>
                  <a:srgbClr val="3333FF"/>
                </a:solidFill>
              </a:rPr>
              <a:t>dictates how your organization will plan, manage, and then control quality </a:t>
            </a:r>
            <a:r>
              <a:rPr lang="en-US" dirty="0" smtClean="0"/>
              <a:t>in all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3333FF"/>
                </a:solidFill>
              </a:rPr>
              <a:t>Customer</a:t>
            </a:r>
          </a:p>
          <a:p>
            <a:pPr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The software you create </a:t>
            </a:r>
            <a:r>
              <a:rPr lang="en-US" sz="2800" dirty="0" smtClean="0">
                <a:solidFill>
                  <a:srgbClr val="3333FF"/>
                </a:solidFill>
              </a:rPr>
              <a:t>lives up to expectations</a:t>
            </a:r>
            <a:r>
              <a:rPr lang="en-US" sz="2800" dirty="0" smtClean="0"/>
              <a:t>, is reliable, and does some incredible things the customer doesn’t expect (or even think of).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5" name="AutoShape 2" descr="Image result for custom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custome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457200"/>
            <a:ext cx="289559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Decides Project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guess and say the customer, which to some extent is true, but generally the </a:t>
            </a:r>
            <a:r>
              <a:rPr lang="en-US" dirty="0" smtClean="0">
                <a:solidFill>
                  <a:srgbClr val="3333FF"/>
                </a:solidFill>
              </a:rPr>
              <a:t>quality policy</a:t>
            </a:r>
            <a:r>
              <a:rPr lang="en-US" dirty="0" smtClean="0"/>
              <a:t> is set by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Quality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 smtClean="0"/>
              <a:t>Formal Approaches: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ISO 9000, ISO 15504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CMMI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Total Quality Management (TQM)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Six Sigma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US" dirty="0" smtClean="0"/>
              <a:t>In-House Quality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Q &amp; A</a:t>
            </a:r>
            <a:endParaRPr lang="en-US" sz="1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3333FF"/>
                </a:solidFill>
              </a:rPr>
              <a:t>Project Team</a:t>
            </a:r>
          </a:p>
          <a:p>
            <a:pPr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The </a:t>
            </a:r>
            <a:r>
              <a:rPr lang="en-US" sz="2800" dirty="0" smtClean="0">
                <a:solidFill>
                  <a:srgbClr val="3333FF"/>
                </a:solidFill>
              </a:rPr>
              <a:t>work is completed as planned </a:t>
            </a:r>
            <a:r>
              <a:rPr lang="en-US" sz="2800" dirty="0" smtClean="0"/>
              <a:t>and as expected,      with few errors - and fewer surprises.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4</a:t>
            </a:fld>
            <a:endParaRPr kumimoji="0" lang="en-US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60" y="533400"/>
            <a:ext cx="456224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3333FF"/>
                </a:solidFill>
              </a:rPr>
              <a:t>Managers</a:t>
            </a:r>
          </a:p>
          <a:p>
            <a:pPr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The customer is happy and the </a:t>
            </a:r>
            <a:r>
              <a:rPr lang="en-US" sz="2800" dirty="0" smtClean="0">
                <a:solidFill>
                  <a:srgbClr val="3333FF"/>
                </a:solidFill>
              </a:rPr>
              <a:t>project delivers on time and on budget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5</a:t>
            </a:fld>
            <a:endParaRPr kumimoji="0" lang="en-US"/>
          </a:p>
        </p:txBody>
      </p:sp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96227"/>
            <a:ext cx="3200400" cy="238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3333FF"/>
                </a:solidFill>
              </a:rPr>
              <a:t>Project Manager</a:t>
            </a:r>
          </a:p>
          <a:p>
            <a:pPr>
              <a:buNone/>
            </a:pPr>
            <a:endParaRPr lang="en-US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3333FF"/>
                </a:solidFill>
              </a:rPr>
              <a:t>project team </a:t>
            </a:r>
            <a:r>
              <a:rPr lang="en-US" sz="2800" dirty="0" smtClean="0"/>
              <a:t>completes its work according to its estimates, the </a:t>
            </a:r>
            <a:r>
              <a:rPr lang="en-US" sz="2800" dirty="0" smtClean="0">
                <a:solidFill>
                  <a:srgbClr val="3333FF"/>
                </a:solidFill>
              </a:rPr>
              <a:t>customer</a:t>
            </a:r>
            <a:r>
              <a:rPr lang="en-US" sz="2800" dirty="0" smtClean="0"/>
              <a:t> is happy, and </a:t>
            </a:r>
            <a:r>
              <a:rPr lang="en-US" sz="2800" dirty="0" smtClean="0">
                <a:solidFill>
                  <a:srgbClr val="3333FF"/>
                </a:solidFill>
              </a:rPr>
              <a:t>management</a:t>
            </a:r>
            <a:r>
              <a:rPr lang="en-US" sz="2800" dirty="0" smtClean="0"/>
              <a:t> is happy with the final costs and schedule.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6</a:t>
            </a:fld>
            <a:endParaRPr kumimoji="0" lang="en-US"/>
          </a:p>
        </p:txBody>
      </p:sp>
      <p:pic>
        <p:nvPicPr>
          <p:cNvPr id="3076" name="Picture 4" descr="Image result for project manager 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19124"/>
            <a:ext cx="28575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Quality, for everyone concerned, is the ability of the project and the project’s deliverable to </a:t>
            </a:r>
            <a:r>
              <a:rPr lang="en-US" dirty="0" smtClean="0">
                <a:solidFill>
                  <a:srgbClr val="3333FF"/>
                </a:solidFill>
              </a:rPr>
              <a:t>satisfy the stated and implied requirements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 smtClean="0"/>
              <a:t>For this, you can refer to: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Product Scope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Project Scope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product scope describes, lists, and categorizes all the features and components of the finished deliverable.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Scope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order to satisfy the product scope, you will need following documents: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3333FF"/>
                </a:solidFill>
              </a:rPr>
              <a:t>Product Scope Description – </a:t>
            </a:r>
            <a:r>
              <a:rPr lang="en-US" sz="2400" dirty="0" smtClean="0"/>
              <a:t>What Customer Expects</a:t>
            </a:r>
          </a:p>
          <a:p>
            <a:pPr lvl="1"/>
            <a:r>
              <a:rPr lang="en-US" sz="2400" dirty="0" smtClean="0">
                <a:solidFill>
                  <a:srgbClr val="3333FF"/>
                </a:solidFill>
              </a:rPr>
              <a:t>Requirement Document – </a:t>
            </a:r>
            <a:r>
              <a:rPr lang="en-US" sz="2400" dirty="0" smtClean="0"/>
              <a:t>Defines Exactly What Project Must Create</a:t>
            </a:r>
          </a:p>
          <a:p>
            <a:pPr lvl="1"/>
            <a:r>
              <a:rPr lang="en-US" sz="2400" dirty="0" smtClean="0">
                <a:solidFill>
                  <a:srgbClr val="3333FF"/>
                </a:solidFill>
              </a:rPr>
              <a:t>Detailed Design Document – </a:t>
            </a:r>
            <a:r>
              <a:rPr lang="en-US" sz="2400" dirty="0" smtClean="0"/>
              <a:t>Specifies How Project Team Will Create Units</a:t>
            </a:r>
          </a:p>
          <a:p>
            <a:pPr lvl="1"/>
            <a:r>
              <a:rPr lang="en-US" sz="2400" dirty="0" smtClean="0">
                <a:solidFill>
                  <a:srgbClr val="3333FF"/>
                </a:solidFill>
              </a:rPr>
              <a:t>Metrics For Acceptability – </a:t>
            </a:r>
            <a:r>
              <a:rPr lang="en-US" sz="2400" dirty="0" smtClean="0"/>
              <a:t>Speeds, Data Accuracy, User Acceptability, etc</a:t>
            </a:r>
          </a:p>
          <a:p>
            <a:pPr>
              <a:buNone/>
            </a:pPr>
            <a:endParaRPr lang="en-US" sz="1600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werpointTemplate">
  <a:themeElements>
    <a:clrScheme name="Blue">
      <a:dk1>
        <a:srgbClr val="1F497D"/>
      </a:dk1>
      <a:lt1>
        <a:srgbClr val="C6D9F0"/>
      </a:lt1>
      <a:dk2>
        <a:srgbClr val="4F81BD"/>
      </a:dk2>
      <a:lt2>
        <a:srgbClr val="DBE5F1"/>
      </a:lt2>
      <a:accent1>
        <a:srgbClr val="17365D"/>
      </a:accent1>
      <a:accent2>
        <a:srgbClr val="366092"/>
      </a:accent2>
      <a:accent3>
        <a:srgbClr val="953734"/>
      </a:accent3>
      <a:accent4>
        <a:srgbClr val="E36C09"/>
      </a:accent4>
      <a:accent5>
        <a:srgbClr val="262626"/>
      </a:accent5>
      <a:accent6>
        <a:srgbClr val="5F49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2917</TotalTime>
  <Words>1009</Words>
  <Application>Microsoft Office PowerPoint</Application>
  <PresentationFormat>On-screen Show (4:3)</PresentationFormat>
  <Paragraphs>155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PowerpointTemplate</vt:lpstr>
      <vt:lpstr>Urban</vt:lpstr>
      <vt:lpstr>Software Project Management</vt:lpstr>
      <vt:lpstr>What is Quality ?</vt:lpstr>
      <vt:lpstr>What is Quality?</vt:lpstr>
      <vt:lpstr>What is Quality?</vt:lpstr>
      <vt:lpstr>What is Quality?</vt:lpstr>
      <vt:lpstr>What is Quality?</vt:lpstr>
      <vt:lpstr>What is Quality?</vt:lpstr>
      <vt:lpstr>Product Scope</vt:lpstr>
      <vt:lpstr>Product Scope</vt:lpstr>
      <vt:lpstr>Project Scope</vt:lpstr>
      <vt:lpstr>Project Scope Statement</vt:lpstr>
      <vt:lpstr>Avoid Gold Plating</vt:lpstr>
      <vt:lpstr>What is Grade?</vt:lpstr>
      <vt:lpstr>Quality vs Grade</vt:lpstr>
      <vt:lpstr>Quality vs Grade</vt:lpstr>
      <vt:lpstr>Quality vs Grade</vt:lpstr>
      <vt:lpstr>Quality vs Grade</vt:lpstr>
      <vt:lpstr>Quality vs Grade</vt:lpstr>
      <vt:lpstr>Quality vs Grade</vt:lpstr>
      <vt:lpstr>Balancing Iron Triangle</vt:lpstr>
      <vt:lpstr>How do you know an error exists?</vt:lpstr>
      <vt:lpstr>Testing</vt:lpstr>
      <vt:lpstr>How much quality is enough?</vt:lpstr>
      <vt:lpstr>How much quality is enough?</vt:lpstr>
      <vt:lpstr>Optimal Quality</vt:lpstr>
      <vt:lpstr>Optimal Quality</vt:lpstr>
      <vt:lpstr>Optimal Quality</vt:lpstr>
      <vt:lpstr>Cost Categories Related to Quality</vt:lpstr>
      <vt:lpstr>Quality Policy</vt:lpstr>
      <vt:lpstr>Who Decides Project Quality?</vt:lpstr>
      <vt:lpstr>Determining Quality Policy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dc:creator>Khan</dc:creator>
  <cp:lastModifiedBy>Windows User</cp:lastModifiedBy>
  <cp:revision>241</cp:revision>
  <dcterms:created xsi:type="dcterms:W3CDTF">2011-09-09T05:53:28Z</dcterms:created>
  <dcterms:modified xsi:type="dcterms:W3CDTF">2019-11-19T03:06:18Z</dcterms:modified>
</cp:coreProperties>
</file>