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7" r:id="rId1"/>
    <p:sldMasterId id="2147483789" r:id="rId2"/>
  </p:sldMasterIdLst>
  <p:notesMasterIdLst>
    <p:notesMasterId r:id="rId33"/>
  </p:notesMasterIdLst>
  <p:handoutMasterIdLst>
    <p:handoutMasterId r:id="rId34"/>
  </p:handoutMasterIdLst>
  <p:sldIdLst>
    <p:sldId id="681" r:id="rId3"/>
    <p:sldId id="677" r:id="rId4"/>
    <p:sldId id="637" r:id="rId5"/>
    <p:sldId id="675" r:id="rId6"/>
    <p:sldId id="676" r:id="rId7"/>
    <p:sldId id="641" r:id="rId8"/>
    <p:sldId id="642" r:id="rId9"/>
    <p:sldId id="643" r:id="rId10"/>
    <p:sldId id="670" r:id="rId11"/>
    <p:sldId id="680" r:id="rId12"/>
    <p:sldId id="644" r:id="rId13"/>
    <p:sldId id="645" r:id="rId14"/>
    <p:sldId id="648" r:id="rId15"/>
    <p:sldId id="650" r:id="rId16"/>
    <p:sldId id="674" r:id="rId17"/>
    <p:sldId id="651" r:id="rId18"/>
    <p:sldId id="652" r:id="rId19"/>
    <p:sldId id="653" r:id="rId20"/>
    <p:sldId id="654" r:id="rId21"/>
    <p:sldId id="671" r:id="rId22"/>
    <p:sldId id="657" r:id="rId23"/>
    <p:sldId id="658" r:id="rId24"/>
    <p:sldId id="659" r:id="rId25"/>
    <p:sldId id="660" r:id="rId26"/>
    <p:sldId id="672" r:id="rId27"/>
    <p:sldId id="669" r:id="rId28"/>
    <p:sldId id="662" r:id="rId29"/>
    <p:sldId id="673" r:id="rId30"/>
    <p:sldId id="663" r:id="rId31"/>
    <p:sldId id="576" r:id="rId32"/>
  </p:sldIdLst>
  <p:sldSz cx="9144000" cy="6858000" type="screen4x3"/>
  <p:notesSz cx="7315200" cy="9601200"/>
  <p:custDataLst>
    <p:tags r:id="rId35"/>
  </p:custDataLst>
  <p:defaultTextStyle>
    <a:defPPr>
      <a:defRPr lang="en-US"/>
    </a:defPPr>
    <a:lvl1pPr algn="l" rtl="0" fontAlgn="base">
      <a:spcBef>
        <a:spcPct val="0"/>
      </a:spcBef>
      <a:spcAft>
        <a:spcPct val="0"/>
      </a:spcAft>
      <a:defRPr sz="3600" kern="1200">
        <a:solidFill>
          <a:schemeClr val="tx1"/>
        </a:solidFill>
        <a:latin typeface="Tahoma" charset="0"/>
        <a:ea typeface="ＭＳ Ｐゴシック" charset="-128"/>
        <a:cs typeface="+mn-cs"/>
      </a:defRPr>
    </a:lvl1pPr>
    <a:lvl2pPr marL="457200" algn="l" rtl="0" fontAlgn="base">
      <a:spcBef>
        <a:spcPct val="0"/>
      </a:spcBef>
      <a:spcAft>
        <a:spcPct val="0"/>
      </a:spcAft>
      <a:defRPr sz="3600" kern="1200">
        <a:solidFill>
          <a:schemeClr val="tx1"/>
        </a:solidFill>
        <a:latin typeface="Tahoma" charset="0"/>
        <a:ea typeface="ＭＳ Ｐゴシック" charset="-128"/>
        <a:cs typeface="+mn-cs"/>
      </a:defRPr>
    </a:lvl2pPr>
    <a:lvl3pPr marL="914400" algn="l" rtl="0" fontAlgn="base">
      <a:spcBef>
        <a:spcPct val="0"/>
      </a:spcBef>
      <a:spcAft>
        <a:spcPct val="0"/>
      </a:spcAft>
      <a:defRPr sz="3600" kern="1200">
        <a:solidFill>
          <a:schemeClr val="tx1"/>
        </a:solidFill>
        <a:latin typeface="Tahoma" charset="0"/>
        <a:ea typeface="ＭＳ Ｐゴシック" charset="-128"/>
        <a:cs typeface="+mn-cs"/>
      </a:defRPr>
    </a:lvl3pPr>
    <a:lvl4pPr marL="1371600" algn="l" rtl="0" fontAlgn="base">
      <a:spcBef>
        <a:spcPct val="0"/>
      </a:spcBef>
      <a:spcAft>
        <a:spcPct val="0"/>
      </a:spcAft>
      <a:defRPr sz="3600" kern="1200">
        <a:solidFill>
          <a:schemeClr val="tx1"/>
        </a:solidFill>
        <a:latin typeface="Tahoma" charset="0"/>
        <a:ea typeface="ＭＳ Ｐゴシック" charset="-128"/>
        <a:cs typeface="+mn-cs"/>
      </a:defRPr>
    </a:lvl4pPr>
    <a:lvl5pPr marL="1828800" algn="l" rtl="0" fontAlgn="base">
      <a:spcBef>
        <a:spcPct val="0"/>
      </a:spcBef>
      <a:spcAft>
        <a:spcPct val="0"/>
      </a:spcAft>
      <a:defRPr sz="3600" kern="1200">
        <a:solidFill>
          <a:schemeClr val="tx1"/>
        </a:solidFill>
        <a:latin typeface="Tahoma" charset="0"/>
        <a:ea typeface="ＭＳ Ｐゴシック" charset="-128"/>
        <a:cs typeface="+mn-cs"/>
      </a:defRPr>
    </a:lvl5pPr>
    <a:lvl6pPr marL="2286000" algn="l" defTabSz="914400" rtl="0" eaLnBrk="1" latinLnBrk="0" hangingPunct="1">
      <a:defRPr sz="3600" kern="1200">
        <a:solidFill>
          <a:schemeClr val="tx1"/>
        </a:solidFill>
        <a:latin typeface="Tahoma" charset="0"/>
        <a:ea typeface="ＭＳ Ｐゴシック" charset="-128"/>
        <a:cs typeface="+mn-cs"/>
      </a:defRPr>
    </a:lvl6pPr>
    <a:lvl7pPr marL="2743200" algn="l" defTabSz="914400" rtl="0" eaLnBrk="1" latinLnBrk="0" hangingPunct="1">
      <a:defRPr sz="3600" kern="1200">
        <a:solidFill>
          <a:schemeClr val="tx1"/>
        </a:solidFill>
        <a:latin typeface="Tahoma" charset="0"/>
        <a:ea typeface="ＭＳ Ｐゴシック" charset="-128"/>
        <a:cs typeface="+mn-cs"/>
      </a:defRPr>
    </a:lvl7pPr>
    <a:lvl8pPr marL="3200400" algn="l" defTabSz="914400" rtl="0" eaLnBrk="1" latinLnBrk="0" hangingPunct="1">
      <a:defRPr sz="3600" kern="1200">
        <a:solidFill>
          <a:schemeClr val="tx1"/>
        </a:solidFill>
        <a:latin typeface="Tahoma" charset="0"/>
        <a:ea typeface="ＭＳ Ｐゴシック" charset="-128"/>
        <a:cs typeface="+mn-cs"/>
      </a:defRPr>
    </a:lvl8pPr>
    <a:lvl9pPr marL="3657600" algn="l" defTabSz="914400" rtl="0" eaLnBrk="1" latinLnBrk="0" hangingPunct="1">
      <a:defRPr sz="3600"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68">
          <p15:clr>
            <a:srgbClr val="A4A3A4"/>
          </p15:clr>
        </p15:guide>
        <p15:guide id="2" pos="30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EAEAEA"/>
    <a:srgbClr val="FFFF99"/>
    <a:srgbClr val="660066"/>
    <a:srgbClr val="006600"/>
    <a:srgbClr val="DDDDDD"/>
    <a:srgbClr val="FFCC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9110" autoAdjust="0"/>
  </p:normalViewPr>
  <p:slideViewPr>
    <p:cSldViewPr>
      <p:cViewPr varScale="1">
        <p:scale>
          <a:sx n="74" d="100"/>
          <a:sy n="74" d="100"/>
        </p:scale>
        <p:origin x="12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8" d="100"/>
          <a:sy n="28" d="100"/>
        </p:scale>
        <p:origin x="-1278" y="-90"/>
      </p:cViewPr>
      <p:guideLst>
        <p:guide orient="horz" pos="2268"/>
        <p:guide pos="30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480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169920" cy="48006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lvl1pPr>
              <a:defRPr sz="1300"/>
            </a:lvl1pPr>
          </a:lstStyle>
          <a:p>
            <a:endParaRPr lang="en-US"/>
          </a:p>
        </p:txBody>
      </p:sp>
      <p:sp>
        <p:nvSpPr>
          <p:cNvPr id="94211" name="Rectangle 3"/>
          <p:cNvSpPr>
            <a:spLocks noGrp="1" noChangeArrowheads="1"/>
          </p:cNvSpPr>
          <p:nvPr>
            <p:ph type="dt" idx="1"/>
          </p:nvPr>
        </p:nvSpPr>
        <p:spPr bwMode="auto">
          <a:xfrm>
            <a:off x="4145280" y="0"/>
            <a:ext cx="3169920" cy="48006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lvl1pPr algn="r">
              <a:defRPr sz="1300"/>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75360" y="4560570"/>
            <a:ext cx="5364480" cy="432054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4" name="Rectangle 6"/>
          <p:cNvSpPr>
            <a:spLocks noGrp="1" noChangeArrowheads="1"/>
          </p:cNvSpPr>
          <p:nvPr>
            <p:ph type="ftr" sz="quarter" idx="4"/>
          </p:nvPr>
        </p:nvSpPr>
        <p:spPr bwMode="auto">
          <a:xfrm>
            <a:off x="0" y="9121140"/>
            <a:ext cx="3169920" cy="480060"/>
          </a:xfrm>
          <a:prstGeom prst="rect">
            <a:avLst/>
          </a:prstGeom>
          <a:noFill/>
          <a:ln w="12700">
            <a:noFill/>
            <a:miter lim="800000"/>
            <a:headEnd type="none" w="sm" len="sm"/>
            <a:tailEnd/>
          </a:ln>
          <a:effectLst/>
        </p:spPr>
        <p:txBody>
          <a:bodyPr vert="horz" wrap="none" lIns="96661" tIns="48331" rIns="96661" bIns="48331" numCol="1" anchor="b" anchorCtr="0" compatLnSpc="1">
            <a:prstTxWarp prst="textNoShape">
              <a:avLst/>
            </a:prstTxWarp>
          </a:bodyPr>
          <a:lstStyle>
            <a:lvl1pPr>
              <a:defRPr sz="1300"/>
            </a:lvl1pPr>
          </a:lstStyle>
          <a:p>
            <a:endParaRPr lang="en-US"/>
          </a:p>
        </p:txBody>
      </p:sp>
      <p:sp>
        <p:nvSpPr>
          <p:cNvPr id="94215" name="Rectangle 7"/>
          <p:cNvSpPr>
            <a:spLocks noGrp="1" noChangeArrowheads="1"/>
          </p:cNvSpPr>
          <p:nvPr>
            <p:ph type="sldNum" sz="quarter" idx="5"/>
          </p:nvPr>
        </p:nvSpPr>
        <p:spPr bwMode="auto">
          <a:xfrm>
            <a:off x="4145280" y="9121140"/>
            <a:ext cx="3169920" cy="480060"/>
          </a:xfrm>
          <a:prstGeom prst="rect">
            <a:avLst/>
          </a:prstGeom>
          <a:noFill/>
          <a:ln w="12700">
            <a:noFill/>
            <a:miter lim="800000"/>
            <a:headEnd type="none" w="sm" len="sm"/>
            <a:tailEnd/>
          </a:ln>
          <a:effectLst/>
        </p:spPr>
        <p:txBody>
          <a:bodyPr vert="horz" wrap="none" lIns="96661" tIns="48331" rIns="96661" bIns="48331" numCol="1" anchor="b" anchorCtr="0" compatLnSpc="1">
            <a:prstTxWarp prst="textNoShape">
              <a:avLst/>
            </a:prstTxWarp>
          </a:bodyPr>
          <a:lstStyle>
            <a:lvl1pPr algn="r">
              <a:defRPr sz="1300"/>
            </a:lvl1pPr>
          </a:lstStyle>
          <a:p>
            <a:fld id="{A127E749-29DD-4107-8399-A3375D3701F9}" type="slidenum">
              <a:rPr lang="en-US"/>
              <a:pPr/>
              <a:t>‹#›</a:t>
            </a:fld>
            <a:endParaRPr lang="en-US"/>
          </a:p>
        </p:txBody>
      </p:sp>
    </p:spTree>
    <p:extLst>
      <p:ext uri="{BB962C8B-B14F-4D97-AF65-F5344CB8AC3E}">
        <p14:creationId xmlns:p14="http://schemas.microsoft.com/office/powerpoint/2010/main" val="30727391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5"/>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25FC6EE-EC37-4B28-A183-9B4A73C4A5D1}" type="datetime1">
              <a:rPr lang="en-US" smtClean="0"/>
              <a:t>11/3/2022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648F39E-9C37-485F-AC97-16BB4BDF9F49}" type="slidenum">
              <a:rPr kumimoji="0" lang="en-US" smtClean="0"/>
              <a:t>‹#›</a:t>
            </a:fld>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23DF86-8849-4DC2-BCB0-C36C365D8778}" type="datetime1">
              <a:rPr lang="en-US" smtClean="0"/>
              <a:t>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FFC414-EB8E-47F6-86DA-71A305725F73}" type="datetime1">
              <a:rPr lang="en-US" smtClean="0"/>
              <a:t>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B7EB87-77E1-4F55-956A-5B338471FCD5}" type="datetime1">
              <a:rPr lang="en-US" smtClean="0"/>
              <a:t>11/3/2022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F3B81FD-76DA-4E22-B433-DC8B4E6AED37}" type="datetime1">
              <a:rPr lang="en-US" smtClean="0"/>
              <a:t>11/3/2022</a:t>
            </a:fld>
            <a:endParaRPr lang="en-US"/>
          </a:p>
        </p:txBody>
      </p:sp>
      <p:sp>
        <p:nvSpPr>
          <p:cNvPr id="27" name="Slide Number Placeholder 26"/>
          <p:cNvSpPr>
            <a:spLocks noGrp="1"/>
          </p:cNvSpPr>
          <p:nvPr>
            <p:ph type="sldNum" sz="quarter" idx="11"/>
          </p:nvPr>
        </p:nvSpPr>
        <p:spPr/>
        <p:txBody>
          <a:bodyPr rtlCol="0"/>
          <a:lstStyle/>
          <a:p>
            <a:fld id="{9648F39E-9C37-485F-AC97-16BB4BDF9F49}" type="slidenum">
              <a:rPr kumimoji="0" lang="en-US" smtClean="0"/>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0C366F2-A3AA-46A0-BE90-C302EBF1F333}" type="datetime1">
              <a:rPr lang="en-US" smtClean="0"/>
              <a:t>11/3/2022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D2D69-CC35-4110-BCE1-498F3CB0E974}" type="datetime1">
              <a:rPr lang="en-US" smtClean="0"/>
              <a:t>11/3/2022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D79D95-346E-4F48-B6A3-E9D6F22F9806}" type="datetime1">
              <a:rPr lang="en-US" smtClean="0"/>
              <a:t>11/3/2022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E0758E-E55F-47A7-A2E0-6A54376F5C17}" type="datetime1">
              <a:rPr lang="en-US" smtClean="0"/>
              <a:t>11/3/2022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6AF4F2-2AE5-4014-9C2F-74FF4166BA60}" type="datetime1">
              <a:rPr lang="en-US" smtClean="0"/>
              <a:t>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67A194-6923-4800-9CFE-F935E916C821}" type="datetime1">
              <a:rPr lang="en-US" smtClean="0"/>
              <a:t>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ctr" rtl="0" eaLnBrk="1" fontAlgn="base" hangingPunct="1">
        <a:spcBef>
          <a:spcPct val="0"/>
        </a:spcBef>
        <a:spcAft>
          <a:spcPct val="0"/>
        </a:spcAft>
        <a:defRPr sz="4400" kern="1200">
          <a:solidFill>
            <a:srgbClr val="262626"/>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2pPr>
      <a:lvl3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3pPr>
      <a:lvl4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4pPr>
      <a:lvl5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5pPr>
      <a:lvl6pPr marL="457200" algn="ctr" rtl="0" eaLnBrk="1" fontAlgn="base" hangingPunct="1">
        <a:spcBef>
          <a:spcPct val="0"/>
        </a:spcBef>
        <a:spcAft>
          <a:spcPct val="0"/>
        </a:spcAft>
        <a:defRPr sz="4400">
          <a:solidFill>
            <a:srgbClr val="262626"/>
          </a:solidFill>
          <a:latin typeface="Calibri" charset="0"/>
        </a:defRPr>
      </a:lvl6pPr>
      <a:lvl7pPr marL="914400" algn="ctr" rtl="0" eaLnBrk="1" fontAlgn="base" hangingPunct="1">
        <a:spcBef>
          <a:spcPct val="0"/>
        </a:spcBef>
        <a:spcAft>
          <a:spcPct val="0"/>
        </a:spcAft>
        <a:defRPr sz="4400">
          <a:solidFill>
            <a:srgbClr val="262626"/>
          </a:solidFill>
          <a:latin typeface="Calibri" charset="0"/>
        </a:defRPr>
      </a:lvl7pPr>
      <a:lvl8pPr marL="1371600" algn="ctr" rtl="0" eaLnBrk="1" fontAlgn="base" hangingPunct="1">
        <a:spcBef>
          <a:spcPct val="0"/>
        </a:spcBef>
        <a:spcAft>
          <a:spcPct val="0"/>
        </a:spcAft>
        <a:defRPr sz="4400">
          <a:solidFill>
            <a:srgbClr val="262626"/>
          </a:solidFill>
          <a:latin typeface="Calibri" charset="0"/>
        </a:defRPr>
      </a:lvl8pPr>
      <a:lvl9pPr marL="1828800" algn="ctr" rtl="0" eaLnBrk="1" fontAlgn="base" hangingPunct="1">
        <a:spcBef>
          <a:spcPct val="0"/>
        </a:spcBef>
        <a:spcAft>
          <a:spcPct val="0"/>
        </a:spcAft>
        <a:defRPr sz="4400">
          <a:solidFill>
            <a:srgbClr val="262626"/>
          </a:solidFill>
          <a:latin typeface="Calibri"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11/3/2022</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a:xfrm>
            <a:off x="0" y="2133600"/>
            <a:ext cx="8458200" cy="976312"/>
          </a:xfrm>
        </p:spPr>
        <p:txBody>
          <a:bodyPr/>
          <a:lstStyle/>
          <a:p>
            <a:pPr lvl="0"/>
            <a:r>
              <a:rPr lang="en-US" b="1" dirty="0" smtClean="0"/>
              <a:t>Software Project Management</a:t>
            </a:r>
          </a:p>
        </p:txBody>
      </p:sp>
      <p:sp>
        <p:nvSpPr>
          <p:cNvPr id="4" name="Subtitle 3"/>
          <p:cNvSpPr>
            <a:spLocks noGrp="1"/>
          </p:cNvSpPr>
          <p:nvPr>
            <p:ph type="subTitle" idx="1"/>
          </p:nvPr>
        </p:nvSpPr>
        <p:spPr>
          <a:xfrm>
            <a:off x="0" y="3886200"/>
            <a:ext cx="5638800" cy="1815062"/>
          </a:xfrm>
        </p:spPr>
        <p:txBody>
          <a:bodyPr/>
          <a:lstStyle/>
          <a:p>
            <a:r>
              <a:rPr lang="en-US" sz="2200" b="1" dirty="0" smtClean="0"/>
              <a:t>Risk Management</a:t>
            </a:r>
          </a:p>
          <a:p>
            <a:endParaRPr lang="en-US" dirty="0"/>
          </a:p>
        </p:txBody>
      </p:sp>
      <p:pic>
        <p:nvPicPr>
          <p:cNvPr id="7" name="Picture 2" descr="http://www.managementprotectionservices.com/images/riskmanag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048124"/>
            <a:ext cx="2316079" cy="22002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82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066800"/>
          </a:xfrm>
        </p:spPr>
        <p:txBody>
          <a:bodyPr/>
          <a:lstStyle/>
          <a:p>
            <a:r>
              <a:rPr lang="en-US" dirty="0" smtClean="0"/>
              <a:t>Risk Management Process:</a:t>
            </a:r>
            <a:endParaRPr lang="en-US" dirty="0"/>
          </a:p>
        </p:txBody>
      </p:sp>
      <p:pic>
        <p:nvPicPr>
          <p:cNvPr id="4" name="Picture 2" descr="C:\Users\Aleem\Desktop\Risk Process.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756" t="1872" r="2774" b="2581"/>
          <a:stretch/>
        </p:blipFill>
        <p:spPr bwMode="auto">
          <a:xfrm>
            <a:off x="2514600" y="1219200"/>
            <a:ext cx="3696351"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648F39E-9C37-485F-AC97-16BB4BDF9F49}" type="slidenum">
              <a:rPr kumimoji="0" lang="en-US" smtClean="0"/>
              <a:t>10</a:t>
            </a:fld>
            <a:endParaRPr kumimoji="0" lang="en-US"/>
          </a:p>
        </p:txBody>
      </p:sp>
    </p:spTree>
    <p:extLst>
      <p:ext uri="{BB962C8B-B14F-4D97-AF65-F5344CB8AC3E}">
        <p14:creationId xmlns:p14="http://schemas.microsoft.com/office/powerpoint/2010/main" val="1045779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Risk Tolerance</a:t>
            </a:r>
            <a:endParaRPr lang="en-US" dirty="0"/>
          </a:p>
        </p:txBody>
      </p:sp>
      <p:sp>
        <p:nvSpPr>
          <p:cNvPr id="3" name="Content Placeholder 2"/>
          <p:cNvSpPr>
            <a:spLocks noGrp="1"/>
          </p:cNvSpPr>
          <p:nvPr>
            <p:ph idx="1"/>
          </p:nvPr>
        </p:nvSpPr>
        <p:spPr>
          <a:xfrm>
            <a:off x="457200" y="1600201"/>
            <a:ext cx="8229600" cy="5257800"/>
          </a:xfrm>
        </p:spPr>
        <p:txBody>
          <a:bodyPr>
            <a:normAutofit fontScale="85000" lnSpcReduction="20000"/>
          </a:bodyPr>
          <a:lstStyle/>
          <a:p>
            <a:pPr>
              <a:spcBef>
                <a:spcPts val="0"/>
              </a:spcBef>
              <a:spcAft>
                <a:spcPts val="2400"/>
              </a:spcAft>
            </a:pPr>
            <a:r>
              <a:rPr lang="en-US" sz="2800" dirty="0" smtClean="0"/>
              <a:t>Depending on the project, conditions and the potential for loss or reward, </a:t>
            </a:r>
            <a:r>
              <a:rPr lang="en-US" sz="2800" dirty="0" smtClean="0">
                <a:solidFill>
                  <a:srgbClr val="3333FF"/>
                </a:solidFill>
              </a:rPr>
              <a:t>stakeholders will have different tolerance for risks.</a:t>
            </a:r>
          </a:p>
          <a:p>
            <a:pPr>
              <a:spcBef>
                <a:spcPts val="0"/>
              </a:spcBef>
              <a:spcAft>
                <a:spcPts val="2400"/>
              </a:spcAft>
            </a:pPr>
            <a:r>
              <a:rPr lang="en-GB" sz="2800" dirty="0" smtClean="0"/>
              <a:t>Your </a:t>
            </a:r>
            <a:r>
              <a:rPr lang="en-GB" sz="2800" dirty="0"/>
              <a:t>willingness to invest in a riskier venture, and the amount you’re </a:t>
            </a:r>
            <a:r>
              <a:rPr lang="en-GB" sz="2800" dirty="0" smtClean="0"/>
              <a:t>comfortable investing</a:t>
            </a:r>
            <a:r>
              <a:rPr lang="en-GB" sz="2800" dirty="0"/>
              <a:t>, describe your utility </a:t>
            </a:r>
            <a:r>
              <a:rPr lang="en-GB" sz="2800" dirty="0" smtClean="0"/>
              <a:t>function</a:t>
            </a:r>
            <a:endParaRPr lang="en-US" sz="2800" dirty="0" smtClean="0">
              <a:solidFill>
                <a:srgbClr val="3333FF"/>
              </a:solidFill>
            </a:endParaRPr>
          </a:p>
          <a:p>
            <a:pPr>
              <a:spcBef>
                <a:spcPts val="0"/>
              </a:spcBef>
              <a:spcAft>
                <a:spcPts val="2400"/>
              </a:spcAft>
            </a:pPr>
            <a:r>
              <a:rPr lang="en-US" sz="2800" dirty="0" smtClean="0"/>
              <a:t>A person’s willingness to accept risks is called his or her “</a:t>
            </a:r>
            <a:r>
              <a:rPr lang="en-US" sz="2800" dirty="0" smtClean="0">
                <a:solidFill>
                  <a:srgbClr val="3333FF"/>
                </a:solidFill>
              </a:rPr>
              <a:t>Utility Function</a:t>
            </a:r>
            <a:r>
              <a:rPr lang="en-US" sz="2800" dirty="0" smtClean="0"/>
              <a:t>”</a:t>
            </a:r>
          </a:p>
          <a:p>
            <a:pPr>
              <a:spcBef>
                <a:spcPts val="0"/>
              </a:spcBef>
              <a:spcAft>
                <a:spcPts val="2400"/>
              </a:spcAft>
            </a:pPr>
            <a:r>
              <a:rPr lang="en-GB" sz="2800" dirty="0" smtClean="0"/>
              <a:t>You</a:t>
            </a:r>
            <a:r>
              <a:rPr lang="en-GB" sz="2800" dirty="0"/>
              <a:t>, your project team, and the key stakeholders will </a:t>
            </a:r>
            <a:r>
              <a:rPr lang="en-GB" sz="2800" dirty="0" smtClean="0"/>
              <a:t>be happy </a:t>
            </a:r>
            <a:r>
              <a:rPr lang="en-GB" sz="2800" dirty="0"/>
              <a:t>to accept some risks and will refuse to accept others</a:t>
            </a:r>
            <a:endParaRPr lang="en-US" sz="2800" dirty="0" smtClean="0"/>
          </a:p>
          <a:p>
            <a:pPr>
              <a:spcBef>
                <a:spcPts val="0"/>
              </a:spcBef>
              <a:spcAft>
                <a:spcPts val="2400"/>
              </a:spcAft>
            </a:pPr>
            <a:r>
              <a:rPr lang="en-US" sz="2800" dirty="0" smtClean="0"/>
              <a:t>With higher project priority, stakeholders have lower utility function.</a:t>
            </a:r>
            <a:endParaRPr lang="en-US" sz="28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11</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Identifying Risks</a:t>
            </a:r>
            <a:endParaRPr lang="en-US" dirty="0"/>
          </a:p>
        </p:txBody>
      </p:sp>
      <p:sp>
        <p:nvSpPr>
          <p:cNvPr id="3" name="Content Placeholder 2"/>
          <p:cNvSpPr>
            <a:spLocks noGrp="1"/>
          </p:cNvSpPr>
          <p:nvPr>
            <p:ph idx="1"/>
          </p:nvPr>
        </p:nvSpPr>
        <p:spPr>
          <a:xfrm>
            <a:off x="457200" y="1600201"/>
            <a:ext cx="8229600" cy="4800600"/>
          </a:xfrm>
        </p:spPr>
        <p:txBody>
          <a:bodyPr>
            <a:normAutofit fontScale="85000" lnSpcReduction="20000"/>
          </a:bodyPr>
          <a:lstStyle/>
          <a:p>
            <a:pPr marL="0" indent="0">
              <a:spcBef>
                <a:spcPts val="0"/>
              </a:spcBef>
              <a:spcAft>
                <a:spcPts val="2400"/>
              </a:spcAft>
              <a:buNone/>
            </a:pPr>
            <a:r>
              <a:rPr lang="en-US" sz="2800" dirty="0" smtClean="0"/>
              <a:t>The method you use to gather information and identify risks is not as important as the fact that you are obtaining as much information as possible.</a:t>
            </a:r>
          </a:p>
          <a:p>
            <a:pPr>
              <a:spcBef>
                <a:spcPts val="0"/>
              </a:spcBef>
              <a:spcAft>
                <a:spcPts val="2400"/>
              </a:spcAft>
            </a:pPr>
            <a:r>
              <a:rPr lang="en-US" sz="2800" b="1" dirty="0" smtClean="0"/>
              <a:t>Brainstorming</a:t>
            </a:r>
          </a:p>
          <a:p>
            <a:pPr lvl="1">
              <a:spcBef>
                <a:spcPts val="0"/>
              </a:spcBef>
              <a:spcAft>
                <a:spcPts val="2400"/>
              </a:spcAft>
            </a:pPr>
            <a:r>
              <a:rPr lang="en-US" sz="2400" dirty="0" smtClean="0"/>
              <a:t>Arrange </a:t>
            </a:r>
            <a:r>
              <a:rPr lang="en-US" sz="2400" dirty="0"/>
              <a:t>meeting(s) of all stakeholders and create a list of all possible risks</a:t>
            </a:r>
          </a:p>
          <a:p>
            <a:pPr>
              <a:spcBef>
                <a:spcPts val="0"/>
              </a:spcBef>
              <a:spcAft>
                <a:spcPts val="2400"/>
              </a:spcAft>
            </a:pPr>
            <a:r>
              <a:rPr lang="en-US" sz="2800" b="1" dirty="0" smtClean="0"/>
              <a:t>Delphi Method</a:t>
            </a:r>
          </a:p>
          <a:p>
            <a:pPr lvl="1">
              <a:spcAft>
                <a:spcPts val="2400"/>
              </a:spcAft>
            </a:pPr>
            <a:r>
              <a:rPr lang="en-US" sz="2400" dirty="0" smtClean="0"/>
              <a:t>This </a:t>
            </a:r>
            <a:r>
              <a:rPr lang="en-US" sz="2400" dirty="0"/>
              <a:t>allows stakeholders to anonymously offer their input into identifying </a:t>
            </a:r>
            <a:r>
              <a:rPr lang="en-US" sz="2400" dirty="0" smtClean="0"/>
              <a:t>risks. They </a:t>
            </a:r>
            <a:r>
              <a:rPr lang="en-US" sz="2400" dirty="0"/>
              <a:t>can send their suggestions via e-mail to one person who will then consolidate the information into one document – without naming the </a:t>
            </a:r>
            <a:r>
              <a:rPr lang="en-US" sz="2400" dirty="0" smtClean="0"/>
              <a:t>source</a:t>
            </a:r>
          </a:p>
          <a:p>
            <a:pPr marL="0" indent="0">
              <a:buNone/>
            </a:pPr>
            <a:endParaRPr lang="en-US" dirty="0" smtClean="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Risks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3333FF"/>
                </a:solidFill>
              </a:rPr>
              <a:t>Note:</a:t>
            </a:r>
          </a:p>
          <a:p>
            <a:r>
              <a:rPr lang="en-US" sz="2400" dirty="0" smtClean="0"/>
              <a:t>Emphasize on quantity - More is better</a:t>
            </a:r>
          </a:p>
          <a:p>
            <a:r>
              <a:rPr lang="en-US" sz="2400" dirty="0" smtClean="0">
                <a:solidFill>
                  <a:srgbClr val="FF0000"/>
                </a:solidFill>
              </a:rPr>
              <a:t>If a risk is not identified, it is accepted by default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Risk Analysis</a:t>
            </a:r>
            <a:endParaRPr lang="en-US" dirty="0"/>
          </a:p>
        </p:txBody>
      </p:sp>
      <p:sp>
        <p:nvSpPr>
          <p:cNvPr id="3" name="Content Placeholder 2"/>
          <p:cNvSpPr>
            <a:spLocks noGrp="1"/>
          </p:cNvSpPr>
          <p:nvPr>
            <p:ph idx="1"/>
          </p:nvPr>
        </p:nvSpPr>
        <p:spPr/>
        <p:txBody>
          <a:bodyPr>
            <a:normAutofit/>
          </a:bodyPr>
          <a:lstStyle/>
          <a:p>
            <a:pPr>
              <a:spcBef>
                <a:spcPts val="0"/>
              </a:spcBef>
              <a:spcAft>
                <a:spcPts val="2400"/>
              </a:spcAft>
            </a:pPr>
            <a:r>
              <a:rPr lang="en-US" sz="2800" dirty="0" smtClean="0">
                <a:solidFill>
                  <a:srgbClr val="3333FF"/>
                </a:solidFill>
              </a:rPr>
              <a:t>Qualitative Analysis</a:t>
            </a:r>
            <a:r>
              <a:rPr lang="en-US" sz="2800" dirty="0" smtClean="0"/>
              <a:t/>
            </a:r>
            <a:br>
              <a:rPr lang="en-US" sz="2800" dirty="0" smtClean="0"/>
            </a:br>
            <a:r>
              <a:rPr lang="en-US" sz="2800" dirty="0" smtClean="0"/>
              <a:t>Process of creating a risk </a:t>
            </a:r>
            <a:r>
              <a:rPr lang="en-US" sz="2800" u="sng" dirty="0" smtClean="0"/>
              <a:t>ranking</a:t>
            </a:r>
            <a:r>
              <a:rPr lang="en-US" sz="2800" dirty="0" smtClean="0"/>
              <a:t> based on all the identified risks within the project.</a:t>
            </a:r>
            <a:r>
              <a:rPr lang="en-US" dirty="0" smtClean="0"/>
              <a:t/>
            </a:r>
            <a:br>
              <a:rPr lang="en-US" dirty="0" smtClean="0"/>
            </a:br>
            <a:r>
              <a:rPr lang="en-US" sz="1700" dirty="0" smtClean="0"/>
              <a:t>(you’re describing the </a:t>
            </a:r>
            <a:r>
              <a:rPr lang="en-US" sz="1700" u="sng" dirty="0" smtClean="0"/>
              <a:t>qualities of the risks</a:t>
            </a:r>
            <a:r>
              <a:rPr lang="en-US" sz="1700" dirty="0" smtClean="0"/>
              <a:t>)</a:t>
            </a:r>
            <a:endParaRPr lang="en-US" dirty="0" smtClean="0"/>
          </a:p>
          <a:p>
            <a:pPr>
              <a:spcBef>
                <a:spcPts val="0"/>
              </a:spcBef>
              <a:spcAft>
                <a:spcPts val="2400"/>
              </a:spcAft>
            </a:pPr>
            <a:r>
              <a:rPr lang="en-US" sz="2800" dirty="0" smtClean="0">
                <a:solidFill>
                  <a:srgbClr val="3333FF"/>
                </a:solidFill>
              </a:rPr>
              <a:t>Quantitative Analysis</a:t>
            </a:r>
            <a:r>
              <a:rPr lang="en-US" sz="2800" dirty="0" smtClean="0"/>
              <a:t/>
            </a:r>
            <a:br>
              <a:rPr lang="en-US" sz="2800" dirty="0" smtClean="0"/>
            </a:br>
            <a:r>
              <a:rPr lang="en-US" sz="2800" dirty="0" smtClean="0"/>
              <a:t>Process of </a:t>
            </a:r>
            <a:r>
              <a:rPr lang="en-US" sz="2800" u="sng" dirty="0" smtClean="0"/>
              <a:t>measuring</a:t>
            </a:r>
            <a:r>
              <a:rPr lang="en-US" sz="2800" dirty="0" smtClean="0"/>
              <a:t> your risk exposure.</a:t>
            </a:r>
            <a:r>
              <a:rPr lang="en-US" dirty="0" smtClean="0"/>
              <a:t/>
            </a:r>
            <a:br>
              <a:rPr lang="en-US" dirty="0" smtClean="0"/>
            </a:br>
            <a:r>
              <a:rPr lang="en-US" sz="1900" dirty="0" smtClean="0"/>
              <a:t>(gives a </a:t>
            </a:r>
            <a:r>
              <a:rPr lang="en-US" sz="1900" u="sng" dirty="0" smtClean="0"/>
              <a:t>quantity</a:t>
            </a:r>
            <a:r>
              <a:rPr lang="en-US" sz="1900" dirty="0" smtClean="0"/>
              <a:t>, usually a number, and often cost of the impacts of those risks)</a:t>
            </a:r>
            <a:endParaRPr lang="en-US" sz="19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GB" dirty="0"/>
              <a:t>Qualitative risk analysis is more subjective in nature, based on facts and figures from previous experience. </a:t>
            </a:r>
            <a:endParaRPr lang="en-GB" dirty="0" smtClean="0"/>
          </a:p>
          <a:p>
            <a:r>
              <a:rPr lang="en-GB" dirty="0" smtClean="0"/>
              <a:t>However</a:t>
            </a:r>
            <a:r>
              <a:rPr lang="en-GB" dirty="0"/>
              <a:t>, quantitative risk analysis produces statistical numbers for each of the risks, thus making it easier to prioritize them.</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15</a:t>
            </a:fld>
            <a:endParaRPr kumimoji="0" lang="en-US"/>
          </a:p>
        </p:txBody>
      </p:sp>
    </p:spTree>
    <p:extLst>
      <p:ext uri="{BB962C8B-B14F-4D97-AF65-F5344CB8AC3E}">
        <p14:creationId xmlns:p14="http://schemas.microsoft.com/office/powerpoint/2010/main" val="436738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Risk Analysis</a:t>
            </a:r>
            <a:endParaRPr lang="en-US"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800" dirty="0" smtClean="0">
                <a:solidFill>
                  <a:schemeClr val="accent2"/>
                </a:solidFill>
              </a:rPr>
              <a:t>Process of creating a risk ranking based on all the identified risks within the project.</a:t>
            </a:r>
            <a:endParaRPr lang="en-US" sz="2800" dirty="0" smtClean="0"/>
          </a:p>
          <a:p>
            <a:pPr>
              <a:spcBef>
                <a:spcPts val="0"/>
              </a:spcBef>
              <a:spcAft>
                <a:spcPts val="2400"/>
              </a:spcAft>
              <a:buNone/>
            </a:pPr>
            <a:r>
              <a:rPr lang="en-US" sz="2800" dirty="0" smtClean="0"/>
              <a:t>Ranking Risks:</a:t>
            </a:r>
          </a:p>
          <a:p>
            <a:pPr>
              <a:spcBef>
                <a:spcPts val="0"/>
              </a:spcBef>
              <a:spcAft>
                <a:spcPts val="2400"/>
              </a:spcAft>
            </a:pPr>
            <a:r>
              <a:rPr lang="en-US" sz="2800" dirty="0" smtClean="0">
                <a:solidFill>
                  <a:srgbClr val="3333FF"/>
                </a:solidFill>
              </a:rPr>
              <a:t>Ordinal: </a:t>
            </a:r>
            <a:r>
              <a:rPr lang="en-US" sz="2800" dirty="0" smtClean="0"/>
              <a:t>This assessment simply ranks risks as high, medium, or low.</a:t>
            </a:r>
          </a:p>
          <a:p>
            <a:pPr>
              <a:spcBef>
                <a:spcPts val="0"/>
              </a:spcBef>
              <a:spcAft>
                <a:spcPts val="2400"/>
              </a:spcAft>
            </a:pPr>
            <a:r>
              <a:rPr lang="en-US" sz="2800" dirty="0" smtClean="0">
                <a:solidFill>
                  <a:srgbClr val="3333FF"/>
                </a:solidFill>
              </a:rPr>
              <a:t>Cardinal: </a:t>
            </a:r>
            <a:r>
              <a:rPr lang="en-US" sz="2800" dirty="0" smtClean="0"/>
              <a:t>When you use this ranking system, you assign scores with hard numbers, like 1,2,3,...</a:t>
            </a:r>
            <a:endParaRPr lang="en-US" sz="28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83618"/>
            <a:ext cx="8229600" cy="1066800"/>
          </a:xfrm>
        </p:spPr>
        <p:txBody>
          <a:bodyPr/>
          <a:lstStyle/>
          <a:p>
            <a:r>
              <a:rPr lang="en-US" dirty="0" smtClean="0"/>
              <a:t>Qualitative Risk Analysis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You must determine which risks are small enough to accept and which risks need more analysis.</a:t>
            </a:r>
          </a:p>
          <a:p>
            <a:r>
              <a:rPr lang="en-US" sz="1600" dirty="0" smtClean="0"/>
              <a:t>Usually risks with a medium or greater ranking qualify for quantitative analysis.</a:t>
            </a:r>
            <a:endParaRPr lang="en-US" sz="1600"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17</a:t>
            </a:fld>
            <a:endParaRPr kumimoji="0" lang="en-US"/>
          </a:p>
        </p:txBody>
      </p:sp>
      <p:pic>
        <p:nvPicPr>
          <p:cNvPr id="4" name="Picture 3" descr="Qualitative-Risk-Impact-Matrix.png"/>
          <p:cNvPicPr>
            <a:picLocks noChangeAspect="1"/>
          </p:cNvPicPr>
          <p:nvPr/>
        </p:nvPicPr>
        <p:blipFill>
          <a:blip r:embed="rId2" cstate="print"/>
          <a:stretch>
            <a:fillRect/>
          </a:stretch>
        </p:blipFill>
        <p:spPr>
          <a:xfrm>
            <a:off x="1206666" y="1650418"/>
            <a:ext cx="6730669" cy="307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Risk Analysis</a:t>
            </a:r>
            <a:endParaRPr lang="en-US"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800" dirty="0" smtClean="0">
                <a:solidFill>
                  <a:schemeClr val="accent2"/>
                </a:solidFill>
              </a:rPr>
              <a:t>Process of measuring your risk exposure.</a:t>
            </a:r>
            <a:endParaRPr lang="en-US" sz="2800" dirty="0" smtClean="0"/>
          </a:p>
          <a:p>
            <a:pPr marL="0" indent="0">
              <a:spcBef>
                <a:spcPts val="0"/>
              </a:spcBef>
              <a:spcAft>
                <a:spcPts val="2400"/>
              </a:spcAft>
              <a:buNone/>
            </a:pPr>
            <a:r>
              <a:rPr lang="en-US" sz="2800" dirty="0" smtClean="0">
                <a:solidFill>
                  <a:srgbClr val="3333FF"/>
                </a:solidFill>
              </a:rPr>
              <a:t>You need to do more, which may require extra time and cost:</a:t>
            </a:r>
          </a:p>
          <a:p>
            <a:pPr>
              <a:spcBef>
                <a:spcPts val="0"/>
              </a:spcBef>
              <a:spcAft>
                <a:spcPts val="1200"/>
              </a:spcAft>
            </a:pPr>
            <a:r>
              <a:rPr lang="en-US" sz="2400" dirty="0" smtClean="0"/>
              <a:t>Interviews</a:t>
            </a:r>
          </a:p>
          <a:p>
            <a:pPr>
              <a:spcBef>
                <a:spcPts val="0"/>
              </a:spcBef>
              <a:spcAft>
                <a:spcPts val="1200"/>
              </a:spcAft>
            </a:pPr>
            <a:r>
              <a:rPr lang="en-US" sz="2400" dirty="0" smtClean="0"/>
              <a:t>Set up Prototypes</a:t>
            </a:r>
          </a:p>
          <a:p>
            <a:pPr>
              <a:spcBef>
                <a:spcPts val="0"/>
              </a:spcBef>
              <a:spcAft>
                <a:spcPts val="1200"/>
              </a:spcAft>
            </a:pPr>
            <a:r>
              <a:rPr lang="en-US" sz="2400" dirty="0" smtClean="0"/>
              <a:t>Expert analysis</a:t>
            </a:r>
          </a:p>
          <a:p>
            <a:pPr>
              <a:spcBef>
                <a:spcPts val="0"/>
              </a:spcBef>
              <a:spcAft>
                <a:spcPts val="1200"/>
              </a:spcAft>
            </a:pPr>
            <a:r>
              <a:rPr lang="en-US" sz="2400" dirty="0" smtClean="0"/>
              <a:t>Set up simulations</a:t>
            </a:r>
            <a:endParaRPr lang="en-US" sz="24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Quantitative Risk Analysis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sz="2400" dirty="0" smtClean="0"/>
          </a:p>
          <a:p>
            <a:pPr marL="0" indent="0">
              <a:buNone/>
            </a:pPr>
            <a:endParaRPr lang="en-US" sz="2400" dirty="0" smtClean="0">
              <a:solidFill>
                <a:srgbClr val="3333FF"/>
              </a:solidFill>
            </a:endParaRPr>
          </a:p>
          <a:p>
            <a:pPr marL="0" indent="0">
              <a:buNone/>
            </a:pPr>
            <a:endParaRPr lang="en-US" sz="2400" dirty="0" smtClean="0">
              <a:solidFill>
                <a:srgbClr val="3333FF"/>
              </a:solidFill>
            </a:endParaRPr>
          </a:p>
        </p:txBody>
      </p:sp>
      <p:sp>
        <p:nvSpPr>
          <p:cNvPr id="5" name="Slide Number Placeholder 4"/>
          <p:cNvSpPr>
            <a:spLocks noGrp="1"/>
          </p:cNvSpPr>
          <p:nvPr>
            <p:ph type="sldNum" sz="quarter" idx="12"/>
          </p:nvPr>
        </p:nvSpPr>
        <p:spPr/>
        <p:txBody>
          <a:bodyPr/>
          <a:lstStyle/>
          <a:p>
            <a:fld id="{9648F39E-9C37-485F-AC97-16BB4BDF9F49}" type="slidenum">
              <a:rPr kumimoji="0" lang="en-US" smtClean="0"/>
              <a:t>19</a:t>
            </a:fld>
            <a:endParaRPr kumimoji="0" lang="en-US"/>
          </a:p>
        </p:txBody>
      </p:sp>
      <p:pic>
        <p:nvPicPr>
          <p:cNvPr id="4" name="Picture 3" descr="Quantitative-Risk-Impact-Matrix.png"/>
          <p:cNvPicPr>
            <a:picLocks noChangeAspect="1"/>
          </p:cNvPicPr>
          <p:nvPr/>
        </p:nvPicPr>
        <p:blipFill>
          <a:blip r:embed="rId2" cstate="print"/>
          <a:stretch>
            <a:fillRect/>
          </a:stretch>
        </p:blipFill>
        <p:spPr>
          <a:xfrm>
            <a:off x="918984" y="1676400"/>
            <a:ext cx="7306033"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pPr marL="0" indent="0">
              <a:spcBef>
                <a:spcPts val="0"/>
              </a:spcBef>
              <a:spcAft>
                <a:spcPts val="2400"/>
              </a:spcAft>
              <a:buNone/>
            </a:pPr>
            <a:r>
              <a:rPr lang="en-US" dirty="0" smtClean="0"/>
              <a:t>Risk is an </a:t>
            </a:r>
            <a:r>
              <a:rPr lang="en-US" b="1" u="sng" dirty="0" smtClean="0">
                <a:solidFill>
                  <a:schemeClr val="tx2">
                    <a:lumMod val="50000"/>
                  </a:schemeClr>
                </a:solidFill>
              </a:rPr>
              <a:t>uncertain</a:t>
            </a:r>
            <a:r>
              <a:rPr lang="en-US" dirty="0" smtClean="0">
                <a:solidFill>
                  <a:schemeClr val="tx2">
                    <a:lumMod val="50000"/>
                  </a:schemeClr>
                </a:solidFill>
              </a:rPr>
              <a:t> event </a:t>
            </a:r>
            <a:r>
              <a:rPr lang="en-US" dirty="0" smtClean="0"/>
              <a:t>that could have a positive or negative outcome</a:t>
            </a:r>
          </a:p>
          <a:p>
            <a:pPr>
              <a:spcBef>
                <a:spcPts val="0"/>
              </a:spcBef>
              <a:spcAft>
                <a:spcPts val="2400"/>
              </a:spcAft>
            </a:pPr>
            <a:r>
              <a:rPr lang="en-US" sz="2800" dirty="0" smtClean="0"/>
              <a:t>Risk itself is not really a bad thing - it’s the </a:t>
            </a:r>
            <a:r>
              <a:rPr lang="en-US" sz="2800" dirty="0" smtClean="0">
                <a:solidFill>
                  <a:srgbClr val="3333FF"/>
                </a:solidFill>
              </a:rPr>
              <a:t>impact of the risk</a:t>
            </a:r>
            <a:endParaRPr lang="en-US" sz="2800" dirty="0" smtClean="0">
              <a:solidFill>
                <a:srgbClr val="FFFF00"/>
              </a:solidFill>
            </a:endParaRPr>
          </a:p>
          <a:p>
            <a:pPr>
              <a:spcBef>
                <a:spcPts val="0"/>
              </a:spcBef>
              <a:spcAft>
                <a:spcPts val="2400"/>
              </a:spcAft>
            </a:pPr>
            <a:r>
              <a:rPr lang="en-US" sz="2800" dirty="0" smtClean="0"/>
              <a:t>Positive risks are called </a:t>
            </a:r>
            <a:r>
              <a:rPr lang="en-US" sz="2800" dirty="0" smtClean="0">
                <a:solidFill>
                  <a:srgbClr val="3333FF"/>
                </a:solidFill>
              </a:rPr>
              <a:t>risk opportunities</a:t>
            </a:r>
            <a:endParaRPr lang="en-US" sz="2800" dirty="0">
              <a:solidFill>
                <a:srgbClr val="3333FF"/>
              </a:solidFill>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a:t>
            </a:fld>
            <a:endParaRPr kumimoji="0" lang="en-US"/>
          </a:p>
        </p:txBody>
      </p:sp>
    </p:spTree>
    <p:extLst>
      <p:ext uri="{BB962C8B-B14F-4D97-AF65-F5344CB8AC3E}">
        <p14:creationId xmlns:p14="http://schemas.microsoft.com/office/powerpoint/2010/main" val="1817202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Risk Response Plan</a:t>
            </a:r>
            <a:endParaRPr lang="en-US" dirty="0"/>
          </a:p>
        </p:txBody>
      </p:sp>
      <p:sp>
        <p:nvSpPr>
          <p:cNvPr id="3" name="Content Placeholder 2"/>
          <p:cNvSpPr>
            <a:spLocks noGrp="1"/>
          </p:cNvSpPr>
          <p:nvPr>
            <p:ph idx="1"/>
          </p:nvPr>
        </p:nvSpPr>
        <p:spPr>
          <a:xfrm>
            <a:off x="457200" y="1600200"/>
            <a:ext cx="8534400" cy="5082809"/>
          </a:xfrm>
        </p:spPr>
        <p:txBody>
          <a:bodyPr>
            <a:normAutofit/>
          </a:bodyPr>
          <a:lstStyle/>
          <a:p>
            <a:pPr marL="118872" indent="0">
              <a:buNone/>
            </a:pPr>
            <a:r>
              <a:rPr lang="en-GB" dirty="0"/>
              <a:t>The risk response plan is a </a:t>
            </a:r>
            <a:r>
              <a:rPr lang="en-GB" dirty="0" smtClean="0"/>
              <a:t>document:</a:t>
            </a:r>
          </a:p>
          <a:p>
            <a:r>
              <a:rPr lang="en-GB" dirty="0" smtClean="0"/>
              <a:t> details </a:t>
            </a:r>
            <a:r>
              <a:rPr lang="en-GB" dirty="0"/>
              <a:t>the </a:t>
            </a:r>
            <a:r>
              <a:rPr lang="en-GB" dirty="0">
                <a:solidFill>
                  <a:srgbClr val="3333FF"/>
                </a:solidFill>
              </a:rPr>
              <a:t>identified risks </a:t>
            </a:r>
            <a:r>
              <a:rPr lang="en-GB" dirty="0"/>
              <a:t>within </a:t>
            </a:r>
            <a:r>
              <a:rPr lang="en-GB" dirty="0" smtClean="0"/>
              <a:t>a project</a:t>
            </a:r>
            <a:r>
              <a:rPr lang="en-GB" dirty="0"/>
              <a:t>, </a:t>
            </a:r>
            <a:r>
              <a:rPr lang="en-GB" dirty="0">
                <a:solidFill>
                  <a:srgbClr val="3333FF"/>
                </a:solidFill>
              </a:rPr>
              <a:t>their impact</a:t>
            </a:r>
            <a:r>
              <a:rPr lang="en-GB" dirty="0"/>
              <a:t>, and their </a:t>
            </a:r>
            <a:r>
              <a:rPr lang="en-GB" dirty="0">
                <a:solidFill>
                  <a:srgbClr val="3333FF"/>
                </a:solidFill>
              </a:rPr>
              <a:t>associated costs</a:t>
            </a:r>
            <a:r>
              <a:rPr lang="en-GB" dirty="0" smtClean="0"/>
              <a:t>,</a:t>
            </a:r>
          </a:p>
          <a:p>
            <a:r>
              <a:rPr lang="en-GB" dirty="0" smtClean="0"/>
              <a:t>and </a:t>
            </a:r>
            <a:r>
              <a:rPr lang="en-GB" dirty="0"/>
              <a:t>then identifies how </a:t>
            </a:r>
            <a:r>
              <a:rPr lang="en-GB" dirty="0" smtClean="0"/>
              <a:t>the project </a:t>
            </a:r>
            <a:r>
              <a:rPr lang="en-GB" dirty="0"/>
              <a:t>team will </a:t>
            </a:r>
            <a:r>
              <a:rPr lang="en-GB" dirty="0">
                <a:solidFill>
                  <a:srgbClr val="3333FF"/>
                </a:solidFill>
              </a:rPr>
              <a:t>respond to the </a:t>
            </a:r>
            <a:r>
              <a:rPr lang="en-GB" dirty="0" smtClean="0">
                <a:solidFill>
                  <a:srgbClr val="3333FF"/>
                </a:solidFill>
              </a:rPr>
              <a:t>risks</a:t>
            </a:r>
          </a:p>
          <a:p>
            <a:r>
              <a:rPr lang="en-GB" dirty="0"/>
              <a:t>In addition, the risk response plan </a:t>
            </a:r>
            <a:r>
              <a:rPr lang="en-GB" dirty="0" smtClean="0"/>
              <a:t>nods to </a:t>
            </a:r>
            <a:r>
              <a:rPr lang="en-GB" dirty="0"/>
              <a:t>the process of risk </a:t>
            </a:r>
            <a:r>
              <a:rPr lang="en-GB" dirty="0" smtClean="0"/>
              <a:t>management</a:t>
            </a:r>
          </a:p>
          <a:p>
            <a:r>
              <a:rPr lang="en-GB" dirty="0"/>
              <a:t>Risk identification, the first step of </a:t>
            </a:r>
            <a:r>
              <a:rPr lang="en-GB" dirty="0" smtClean="0"/>
              <a:t>risk management</a:t>
            </a:r>
            <a:r>
              <a:rPr lang="en-GB" dirty="0"/>
              <a:t>, </a:t>
            </a:r>
            <a:r>
              <a:rPr lang="en-GB" dirty="0">
                <a:solidFill>
                  <a:srgbClr val="3333FF"/>
                </a:solidFill>
              </a:rPr>
              <a:t>is an iterative process </a:t>
            </a:r>
            <a:r>
              <a:rPr lang="en-GB" dirty="0"/>
              <a:t>that happens throughout the project </a:t>
            </a:r>
            <a:r>
              <a:rPr lang="en-GB" dirty="0" smtClean="0"/>
              <a:t>—not </a:t>
            </a:r>
            <a:r>
              <a:rPr lang="en-GB" dirty="0"/>
              <a:t>just at the beginning</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20</a:t>
            </a:fld>
            <a:endParaRPr kumimoji="0" lang="en-US"/>
          </a:p>
        </p:txBody>
      </p:sp>
    </p:spTree>
    <p:extLst>
      <p:ext uri="{BB962C8B-B14F-4D97-AF65-F5344CB8AC3E}">
        <p14:creationId xmlns:p14="http://schemas.microsoft.com/office/powerpoint/2010/main" val="3926329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Plan Risk Responses</a:t>
            </a:r>
            <a:endParaRPr lang="en-US" dirty="0"/>
          </a:p>
        </p:txBody>
      </p:sp>
      <p:sp>
        <p:nvSpPr>
          <p:cNvPr id="3" name="Content Placeholder 2"/>
          <p:cNvSpPr>
            <a:spLocks noGrp="1"/>
          </p:cNvSpPr>
          <p:nvPr>
            <p:ph idx="1"/>
          </p:nvPr>
        </p:nvSpPr>
        <p:spPr/>
        <p:txBody>
          <a:bodyPr>
            <a:noAutofit/>
          </a:bodyPr>
          <a:lstStyle/>
          <a:p>
            <a:pPr>
              <a:buNone/>
            </a:pPr>
            <a:r>
              <a:rPr lang="en-US" sz="2400" dirty="0" smtClean="0">
                <a:solidFill>
                  <a:srgbClr val="3333FF"/>
                </a:solidFill>
              </a:rPr>
              <a:t>Your risk response</a:t>
            </a:r>
          </a:p>
          <a:p>
            <a:pPr>
              <a:buNone/>
            </a:pPr>
            <a:r>
              <a:rPr lang="en-US" sz="2400" dirty="0" smtClean="0">
                <a:solidFill>
                  <a:srgbClr val="3333FF"/>
                </a:solidFill>
              </a:rPr>
              <a:t>plan helps you see that</a:t>
            </a:r>
          </a:p>
          <a:p>
            <a:pPr>
              <a:buNone/>
            </a:pPr>
            <a:r>
              <a:rPr lang="en-US" sz="2400" dirty="0" smtClean="0">
                <a:solidFill>
                  <a:srgbClr val="3333FF"/>
                </a:solidFill>
              </a:rPr>
              <a:t>not all risks need to be</a:t>
            </a:r>
          </a:p>
          <a:p>
            <a:pPr>
              <a:buNone/>
            </a:pPr>
            <a:r>
              <a:rPr lang="en-US" sz="2400" dirty="0" smtClean="0">
                <a:solidFill>
                  <a:srgbClr val="3333FF"/>
                </a:solidFill>
              </a:rPr>
              <a:t>eliminated.</a:t>
            </a:r>
          </a:p>
          <a:p>
            <a:endParaRPr lang="en-US" sz="2400" dirty="0" smtClean="0"/>
          </a:p>
          <a:p>
            <a:r>
              <a:rPr lang="en-US" sz="2400" dirty="0" smtClean="0"/>
              <a:t>Avoiding Risks</a:t>
            </a:r>
          </a:p>
          <a:p>
            <a:r>
              <a:rPr lang="en-US" sz="2400" dirty="0" smtClean="0"/>
              <a:t>Transferring Risks</a:t>
            </a:r>
          </a:p>
          <a:p>
            <a:r>
              <a:rPr lang="en-US" sz="2400" dirty="0" smtClean="0"/>
              <a:t>Mitigating Risks</a:t>
            </a:r>
          </a:p>
          <a:p>
            <a:r>
              <a:rPr lang="en-US" sz="2400" dirty="0" smtClean="0"/>
              <a:t>Accepting Risks</a:t>
            </a:r>
            <a:endParaRPr lang="en-US" sz="2400"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21</a:t>
            </a:fld>
            <a:endParaRPr kumimoji="0" lang="en-US"/>
          </a:p>
        </p:txBody>
      </p:sp>
      <p:pic>
        <p:nvPicPr>
          <p:cNvPr id="4" name="Picture 3" descr="risk-response-plan.png"/>
          <p:cNvPicPr>
            <a:picLocks noChangeAspect="1"/>
          </p:cNvPicPr>
          <p:nvPr/>
        </p:nvPicPr>
        <p:blipFill>
          <a:blip r:embed="rId2" cstate="print"/>
          <a:stretch>
            <a:fillRect/>
          </a:stretch>
        </p:blipFill>
        <p:spPr>
          <a:xfrm>
            <a:off x="3810000" y="1524000"/>
            <a:ext cx="4741354" cy="4278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Response: </a:t>
            </a:r>
            <a:r>
              <a:rPr lang="en-US" dirty="0" smtClean="0">
                <a:solidFill>
                  <a:srgbClr val="3333FF"/>
                </a:solidFill>
              </a:rPr>
              <a:t>Avoiding</a:t>
            </a:r>
            <a:endParaRPr lang="en-US" dirty="0">
              <a:solidFill>
                <a:srgbClr val="3333FF"/>
              </a:solidFill>
            </a:endParaRPr>
          </a:p>
        </p:txBody>
      </p:sp>
      <p:sp>
        <p:nvSpPr>
          <p:cNvPr id="3" name="Content Placeholder 2"/>
          <p:cNvSpPr>
            <a:spLocks noGrp="1"/>
          </p:cNvSpPr>
          <p:nvPr>
            <p:ph idx="1"/>
          </p:nvPr>
        </p:nvSpPr>
        <p:spPr/>
        <p:txBody>
          <a:bodyPr>
            <a:normAutofit lnSpcReduction="10000"/>
          </a:bodyPr>
          <a:lstStyle/>
          <a:p>
            <a:pPr marL="0" indent="0">
              <a:spcBef>
                <a:spcPts val="0"/>
              </a:spcBef>
              <a:spcAft>
                <a:spcPts val="1800"/>
              </a:spcAft>
              <a:buNone/>
            </a:pPr>
            <a:r>
              <a:rPr lang="en-US" sz="2800" dirty="0" smtClean="0"/>
              <a:t>Often the most desirable risk response is to just avoid the risk.</a:t>
            </a:r>
          </a:p>
          <a:p>
            <a:pPr>
              <a:spcBef>
                <a:spcPts val="0"/>
              </a:spcBef>
              <a:spcAft>
                <a:spcPts val="1800"/>
              </a:spcAft>
            </a:pPr>
            <a:r>
              <a:rPr lang="en-US" sz="2400" dirty="0" smtClean="0"/>
              <a:t>Change a project plan to avoid risk</a:t>
            </a:r>
          </a:p>
          <a:p>
            <a:pPr>
              <a:spcBef>
                <a:spcPts val="0"/>
              </a:spcBef>
              <a:spcAft>
                <a:spcPts val="1800"/>
              </a:spcAft>
            </a:pPr>
            <a:r>
              <a:rPr lang="en-US" sz="2400" dirty="0" smtClean="0"/>
              <a:t>Use an established approach to software development rather than a new model</a:t>
            </a:r>
          </a:p>
          <a:p>
            <a:pPr>
              <a:spcBef>
                <a:spcPts val="0"/>
              </a:spcBef>
              <a:spcAft>
                <a:spcPts val="1800"/>
              </a:spcAft>
            </a:pPr>
            <a:r>
              <a:rPr lang="en-US" sz="2400" dirty="0" smtClean="0"/>
              <a:t>Hire experts to consult the project team during the development process</a:t>
            </a:r>
          </a:p>
          <a:p>
            <a:pPr>
              <a:spcBef>
                <a:spcPts val="0"/>
              </a:spcBef>
              <a:spcAft>
                <a:spcPts val="1800"/>
              </a:spcAft>
            </a:pPr>
            <a:r>
              <a:rPr lang="en-US" sz="2400" dirty="0" smtClean="0"/>
              <a:t>Spend additional time with the project stakeholders to clarify all project objectives and requirements</a:t>
            </a:r>
            <a:endParaRPr lang="en-US" sz="24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Response: </a:t>
            </a:r>
            <a:r>
              <a:rPr lang="en-US" dirty="0" smtClean="0">
                <a:solidFill>
                  <a:srgbClr val="3333FF"/>
                </a:solidFill>
              </a:rPr>
              <a:t>Transferring</a:t>
            </a:r>
            <a:endParaRPr lang="en-US" dirty="0">
              <a:solidFill>
                <a:srgbClr val="3333FF"/>
              </a:solidFill>
            </a:endParaRPr>
          </a:p>
        </p:txBody>
      </p:sp>
      <p:sp>
        <p:nvSpPr>
          <p:cNvPr id="3" name="Content Placeholder 2"/>
          <p:cNvSpPr>
            <a:spLocks noGrp="1"/>
          </p:cNvSpPr>
          <p:nvPr>
            <p:ph idx="1"/>
          </p:nvPr>
        </p:nvSpPr>
        <p:spPr/>
        <p:txBody>
          <a:bodyPr>
            <a:normAutofit/>
          </a:bodyPr>
          <a:lstStyle/>
          <a:p>
            <a:pPr marL="0" indent="0">
              <a:spcBef>
                <a:spcPts val="0"/>
              </a:spcBef>
              <a:spcAft>
                <a:spcPts val="1800"/>
              </a:spcAft>
              <a:buNone/>
            </a:pPr>
            <a:r>
              <a:rPr lang="en-US" sz="2800" dirty="0" smtClean="0"/>
              <a:t>Transference means that the risk doesn’t go away. It’s just someone else’s responsibility now.</a:t>
            </a:r>
            <a:endParaRPr lang="en-US" sz="3600" dirty="0" smtClean="0"/>
          </a:p>
          <a:p>
            <a:pPr>
              <a:spcBef>
                <a:spcPts val="0"/>
              </a:spcBef>
              <a:spcAft>
                <a:spcPts val="1800"/>
              </a:spcAft>
            </a:pPr>
            <a:r>
              <a:rPr lang="en-US" sz="2400" dirty="0" smtClean="0"/>
              <a:t>Hire experts to complete a portion of the project work</a:t>
            </a:r>
          </a:p>
          <a:p>
            <a:pPr>
              <a:spcBef>
                <a:spcPts val="0"/>
              </a:spcBef>
              <a:spcAft>
                <a:spcPts val="1800"/>
              </a:spcAft>
            </a:pPr>
            <a:r>
              <a:rPr lang="en-US" sz="2400" dirty="0" smtClean="0"/>
              <a:t>Demand warranties from vendors</a:t>
            </a:r>
          </a:p>
          <a:p>
            <a:pPr>
              <a:spcBef>
                <a:spcPts val="0"/>
              </a:spcBef>
              <a:spcAft>
                <a:spcPts val="1800"/>
              </a:spcAft>
            </a:pPr>
            <a:r>
              <a:rPr lang="en-US" sz="2400" dirty="0" smtClean="0"/>
              <a:t>Bring in consultants to test units and builds of your software</a:t>
            </a:r>
          </a:p>
          <a:p>
            <a:pPr marL="0" indent="0">
              <a:buNone/>
            </a:pPr>
            <a:r>
              <a:rPr lang="en-US" sz="2000" dirty="0" smtClean="0">
                <a:solidFill>
                  <a:srgbClr val="3333FF"/>
                </a:solidFill>
              </a:rPr>
              <a:t>Transferring risks introduces a whole new set of risks that you and your team must identify, analyze, and respond to.</a:t>
            </a:r>
          </a:p>
          <a:p>
            <a:endParaRPr lang="en-US" sz="20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Response: </a:t>
            </a:r>
            <a:r>
              <a:rPr lang="en-US" dirty="0" smtClean="0">
                <a:solidFill>
                  <a:srgbClr val="3333FF"/>
                </a:solidFill>
              </a:rPr>
              <a:t>Mitigating</a:t>
            </a:r>
            <a:endParaRPr lang="en-US" dirty="0">
              <a:solidFill>
                <a:srgbClr val="3333FF"/>
              </a:solidFill>
            </a:endParaRPr>
          </a:p>
        </p:txBody>
      </p:sp>
      <p:sp>
        <p:nvSpPr>
          <p:cNvPr id="3" name="Content Placeholder 2"/>
          <p:cNvSpPr>
            <a:spLocks noGrp="1"/>
          </p:cNvSpPr>
          <p:nvPr>
            <p:ph idx="1"/>
          </p:nvPr>
        </p:nvSpPr>
        <p:spPr/>
        <p:txBody>
          <a:bodyPr>
            <a:normAutofit/>
          </a:bodyPr>
          <a:lstStyle/>
          <a:p>
            <a:pPr marL="0" indent="0">
              <a:spcBef>
                <a:spcPts val="0"/>
              </a:spcBef>
              <a:spcAft>
                <a:spcPts val="1800"/>
              </a:spcAft>
              <a:buNone/>
            </a:pPr>
            <a:r>
              <a:rPr lang="en-US" sz="2800" dirty="0" smtClean="0"/>
              <a:t>Risk mitigation is about reducing the impact and/or the probability of risk.</a:t>
            </a:r>
          </a:p>
          <a:p>
            <a:r>
              <a:rPr lang="en-GB" sz="2800" dirty="0"/>
              <a:t>When you implement risk </a:t>
            </a:r>
            <a:r>
              <a:rPr lang="en-GB" sz="2800" dirty="0" smtClean="0"/>
              <a:t>mitigation strategies</a:t>
            </a:r>
            <a:r>
              <a:rPr lang="en-GB" sz="2800" dirty="0"/>
              <a:t>, you typically examine the risks with medium to high scores </a:t>
            </a:r>
            <a:r>
              <a:rPr lang="en-GB" sz="2800" dirty="0" smtClean="0"/>
              <a:t>for </a:t>
            </a:r>
            <a:r>
              <a:rPr lang="en-US" sz="2800" dirty="0" smtClean="0"/>
              <a:t>risk </a:t>
            </a:r>
            <a:r>
              <a:rPr lang="en-US" sz="2800" dirty="0"/>
              <a:t>mitigation </a:t>
            </a:r>
            <a:r>
              <a:rPr lang="en-US" sz="2800" dirty="0" smtClean="0"/>
              <a:t>opportunities</a:t>
            </a:r>
          </a:p>
          <a:p>
            <a:endParaRPr lang="en-US" sz="2800" dirty="0" smtClean="0"/>
          </a:p>
          <a:p>
            <a:pPr>
              <a:spcBef>
                <a:spcPts val="0"/>
              </a:spcBef>
              <a:spcAft>
                <a:spcPts val="1800"/>
              </a:spcAft>
            </a:pPr>
            <a:r>
              <a:rPr lang="en-US" sz="2400" dirty="0" smtClean="0"/>
              <a:t>Basically you attempt to answer questions like, “</a:t>
            </a:r>
            <a:r>
              <a:rPr lang="en-US" sz="2400" dirty="0" smtClean="0">
                <a:solidFill>
                  <a:srgbClr val="3333FF"/>
                </a:solidFill>
              </a:rPr>
              <a:t>How can the impact, the probability, or both be reduced to a level that we can live with?</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Response: </a:t>
            </a:r>
            <a:r>
              <a:rPr lang="en-US" dirty="0" smtClean="0">
                <a:solidFill>
                  <a:srgbClr val="3333FF"/>
                </a:solidFill>
              </a:rPr>
              <a:t>Accepting </a:t>
            </a:r>
            <a:endParaRPr lang="en-US" dirty="0"/>
          </a:p>
        </p:txBody>
      </p:sp>
      <p:sp>
        <p:nvSpPr>
          <p:cNvPr id="3" name="Content Placeholder 2"/>
          <p:cNvSpPr>
            <a:spLocks noGrp="1"/>
          </p:cNvSpPr>
          <p:nvPr>
            <p:ph idx="1"/>
          </p:nvPr>
        </p:nvSpPr>
        <p:spPr/>
        <p:txBody>
          <a:bodyPr/>
          <a:lstStyle/>
          <a:p>
            <a:r>
              <a:rPr lang="en-GB" dirty="0"/>
              <a:t>When you accept certain risks, either the risks are so low that the project </a:t>
            </a:r>
            <a:r>
              <a:rPr lang="en-GB" dirty="0" smtClean="0"/>
              <a:t>can live </a:t>
            </a:r>
            <a:r>
              <a:rPr lang="en-GB" dirty="0"/>
              <a:t>with them</a:t>
            </a:r>
            <a:r>
              <a:rPr lang="en-GB" dirty="0" smtClean="0"/>
              <a:t>,</a:t>
            </a:r>
          </a:p>
          <a:p>
            <a:r>
              <a:rPr lang="en-GB" dirty="0" smtClean="0"/>
              <a:t>or </a:t>
            </a:r>
            <a:r>
              <a:rPr lang="en-GB" dirty="0"/>
              <a:t>the risks are inevitable but the project must move </a:t>
            </a:r>
            <a:r>
              <a:rPr lang="en-GB" dirty="0" smtClean="0"/>
              <a:t>forward  anyway</a:t>
            </a:r>
          </a:p>
          <a:p>
            <a:r>
              <a:rPr lang="en-GB" dirty="0"/>
              <a:t>Usually, risk acceptance is for the smaller, puny risks that have a very </a:t>
            </a:r>
            <a:r>
              <a:rPr lang="en-GB" dirty="0" smtClean="0"/>
              <a:t>low probability</a:t>
            </a:r>
            <a:r>
              <a:rPr lang="en-GB" dirty="0"/>
              <a:t>, a very low impact, or both.</a:t>
            </a:r>
            <a:endParaRPr lang="en-GB" dirty="0" smtClean="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25</a:t>
            </a:fld>
            <a:endParaRPr kumimoji="0" lang="en-US"/>
          </a:p>
        </p:txBody>
      </p:sp>
    </p:spTree>
    <p:extLst>
      <p:ext uri="{BB962C8B-B14F-4D97-AF65-F5344CB8AC3E}">
        <p14:creationId xmlns:p14="http://schemas.microsoft.com/office/powerpoint/2010/main" val="3057362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Database</a:t>
            </a:r>
            <a:endParaRPr lang="en-US" dirty="0"/>
          </a:p>
        </p:txBody>
      </p:sp>
      <p:sp>
        <p:nvSpPr>
          <p:cNvPr id="3" name="Content Placeholder 2"/>
          <p:cNvSpPr>
            <a:spLocks noGrp="1"/>
          </p:cNvSpPr>
          <p:nvPr>
            <p:ph idx="1"/>
          </p:nvPr>
        </p:nvSpPr>
        <p:spPr/>
        <p:txBody>
          <a:bodyPr/>
          <a:lstStyle/>
          <a:p>
            <a:pPr>
              <a:buNone/>
            </a:pPr>
            <a:r>
              <a:rPr lang="en-US" sz="2800" dirty="0" smtClean="0"/>
              <a:t>You may create a database or register to keep track of </a:t>
            </a:r>
          </a:p>
          <a:p>
            <a:pPr lvl="1"/>
            <a:r>
              <a:rPr lang="en-US" sz="2400" dirty="0" smtClean="0"/>
              <a:t>each previously identified risk, </a:t>
            </a:r>
          </a:p>
          <a:p>
            <a:pPr lvl="1"/>
            <a:r>
              <a:rPr lang="en-US" sz="2400" dirty="0" smtClean="0"/>
              <a:t>identify and document new risks, and </a:t>
            </a:r>
          </a:p>
          <a:p>
            <a:pPr lvl="1"/>
            <a:r>
              <a:rPr lang="en-US" sz="2400" dirty="0" smtClean="0"/>
              <a:t>track the response plans for each risk. </a:t>
            </a:r>
          </a:p>
          <a:p>
            <a:pPr>
              <a:buNone/>
            </a:pPr>
            <a:r>
              <a:rPr lang="en-US" sz="2800" dirty="0" smtClean="0"/>
              <a:t>There may even be instances where </a:t>
            </a:r>
          </a:p>
          <a:p>
            <a:pPr lvl="1"/>
            <a:r>
              <a:rPr lang="en-US" sz="2400" dirty="0" smtClean="0"/>
              <a:t>a risk that you documented at the start of the project is no longer valid; </a:t>
            </a:r>
          </a:p>
          <a:p>
            <a:pPr marL="0" indent="0">
              <a:buNone/>
            </a:pPr>
            <a:r>
              <a:rPr lang="en-US" sz="2800" dirty="0" smtClean="0"/>
              <a:t>you should make revisions to your risk management plan to address this change.</a:t>
            </a:r>
            <a:endParaRPr lang="en-US" sz="28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10000"/>
              </a:lnSpc>
              <a:spcBef>
                <a:spcPts val="0"/>
              </a:spcBef>
              <a:spcAft>
                <a:spcPts val="1800"/>
              </a:spcAft>
              <a:buNone/>
            </a:pPr>
            <a:r>
              <a:rPr lang="en-US" sz="3800" dirty="0" smtClean="0">
                <a:solidFill>
                  <a:srgbClr val="3333FF"/>
                </a:solidFill>
              </a:rPr>
              <a:t>Examining Risk Responses and Impacts</a:t>
            </a:r>
          </a:p>
          <a:p>
            <a:pPr marL="0" indent="0">
              <a:lnSpc>
                <a:spcPct val="110000"/>
              </a:lnSpc>
              <a:spcBef>
                <a:spcPts val="0"/>
              </a:spcBef>
              <a:spcAft>
                <a:spcPts val="1800"/>
              </a:spcAft>
              <a:buNone/>
            </a:pPr>
            <a:r>
              <a:rPr lang="en-US" sz="2400" dirty="0" smtClean="0"/>
              <a:t>The project team and the project manager should determine when the risk response should be implemented.</a:t>
            </a:r>
            <a:endParaRPr lang="en-US" dirty="0" smtClean="0"/>
          </a:p>
          <a:p>
            <a:pPr>
              <a:lnSpc>
                <a:spcPct val="110000"/>
              </a:lnSpc>
              <a:spcBef>
                <a:spcPts val="0"/>
              </a:spcBef>
              <a:spcAft>
                <a:spcPts val="1800"/>
              </a:spcAft>
            </a:pPr>
            <a:r>
              <a:rPr lang="en-US" sz="2600" dirty="0" smtClean="0">
                <a:solidFill>
                  <a:srgbClr val="3333FF"/>
                </a:solidFill>
              </a:rPr>
              <a:t>Risk Threshold: </a:t>
            </a:r>
            <a:r>
              <a:rPr lang="en-US" sz="2600" dirty="0" smtClean="0">
                <a:solidFill>
                  <a:srgbClr val="FFFF00"/>
                </a:solidFill>
              </a:rPr>
              <a:t/>
            </a:r>
            <a:br>
              <a:rPr lang="en-US" sz="2600" dirty="0" smtClean="0">
                <a:solidFill>
                  <a:srgbClr val="FFFF00"/>
                </a:solidFill>
              </a:rPr>
            </a:br>
            <a:r>
              <a:rPr lang="en-US" sz="2200" dirty="0" smtClean="0"/>
              <a:t>The </a:t>
            </a:r>
            <a:r>
              <a:rPr lang="en-US" sz="2200" dirty="0" smtClean="0">
                <a:solidFill>
                  <a:srgbClr val="FF0000"/>
                </a:solidFill>
              </a:rPr>
              <a:t>line of demarcation</a:t>
            </a:r>
            <a:r>
              <a:rPr lang="en-US" sz="2200" dirty="0" smtClean="0"/>
              <a:t> that signals that a risk is about to come into play and that some response should happen. </a:t>
            </a:r>
            <a:br>
              <a:rPr lang="en-US" sz="2200" dirty="0" smtClean="0"/>
            </a:br>
            <a:r>
              <a:rPr lang="en-US" sz="2200" dirty="0" smtClean="0">
                <a:solidFill>
                  <a:schemeClr val="accent2"/>
                </a:solidFill>
              </a:rPr>
              <a:t>(e.g., deadline, amount of work, etc)</a:t>
            </a:r>
            <a:endParaRPr lang="en-US" sz="2600" dirty="0" smtClean="0"/>
          </a:p>
          <a:p>
            <a:pPr>
              <a:lnSpc>
                <a:spcPct val="110000"/>
              </a:lnSpc>
              <a:spcBef>
                <a:spcPts val="0"/>
              </a:spcBef>
              <a:spcAft>
                <a:spcPts val="1800"/>
              </a:spcAft>
            </a:pPr>
            <a:r>
              <a:rPr lang="en-US" sz="2600" dirty="0" smtClean="0">
                <a:solidFill>
                  <a:srgbClr val="3333FF"/>
                </a:solidFill>
              </a:rPr>
              <a:t>Risk Trigger: </a:t>
            </a:r>
            <a:r>
              <a:rPr lang="en-US" sz="2600" dirty="0" smtClean="0">
                <a:solidFill>
                  <a:srgbClr val="FFFF00"/>
                </a:solidFill>
              </a:rPr>
              <a:t/>
            </a:r>
            <a:br>
              <a:rPr lang="en-US" sz="2600" dirty="0" smtClean="0">
                <a:solidFill>
                  <a:srgbClr val="FFFF00"/>
                </a:solidFill>
              </a:rPr>
            </a:br>
            <a:r>
              <a:rPr lang="en-US" sz="2200" dirty="0" smtClean="0"/>
              <a:t>A trigger is an </a:t>
            </a:r>
            <a:r>
              <a:rPr lang="en-US" sz="2200" dirty="0" smtClean="0">
                <a:solidFill>
                  <a:srgbClr val="FF0000"/>
                </a:solidFill>
              </a:rPr>
              <a:t>event</a:t>
            </a:r>
            <a:r>
              <a:rPr lang="en-US" sz="2200" dirty="0" smtClean="0"/>
              <a:t> within the project that triggers a preplanned response to the identified risk.</a:t>
            </a:r>
            <a:br>
              <a:rPr lang="en-US" sz="2200" dirty="0" smtClean="0"/>
            </a:br>
            <a:r>
              <a:rPr lang="en-US" sz="2200" dirty="0" smtClean="0">
                <a:solidFill>
                  <a:schemeClr val="accent2"/>
                </a:solidFill>
              </a:rPr>
              <a:t>(e.g., missed deadline, incomplete work, etc)</a:t>
            </a:r>
            <a:endParaRPr lang="en-US" sz="2600" dirty="0" smtClean="0">
              <a:solidFill>
                <a:schemeClr val="accent2"/>
              </a:solidFill>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Risks:</a:t>
            </a:r>
            <a:endParaRPr lang="en-US" dirty="0"/>
          </a:p>
        </p:txBody>
      </p:sp>
      <p:sp>
        <p:nvSpPr>
          <p:cNvPr id="3" name="Content Placeholder 2"/>
          <p:cNvSpPr>
            <a:spLocks noGrp="1"/>
          </p:cNvSpPr>
          <p:nvPr>
            <p:ph idx="1"/>
          </p:nvPr>
        </p:nvSpPr>
        <p:spPr/>
        <p:txBody>
          <a:bodyPr>
            <a:normAutofit fontScale="70000" lnSpcReduction="20000"/>
          </a:bodyPr>
          <a:lstStyle/>
          <a:p>
            <a:pPr marL="118872" indent="0">
              <a:buNone/>
            </a:pPr>
            <a:r>
              <a:rPr lang="en-US" b="1" dirty="0"/>
              <a:t>Risk Trigger: </a:t>
            </a:r>
            <a:r>
              <a:rPr lang="en-US" dirty="0"/>
              <a:t>An indication that a risk has occurred or is about to occur. Triggers are defined in the risk identification process and watched in the risk monitoring and control process.</a:t>
            </a:r>
            <a:br>
              <a:rPr lang="en-US" dirty="0"/>
            </a:br>
            <a:r>
              <a:rPr lang="en-US" dirty="0"/>
              <a:t/>
            </a:r>
            <a:br>
              <a:rPr lang="en-US" dirty="0"/>
            </a:br>
            <a:r>
              <a:rPr lang="en-US" b="1" dirty="0" smtClean="0"/>
              <a:t>Example</a:t>
            </a:r>
            <a:r>
              <a:rPr lang="en-US" dirty="0" smtClean="0"/>
              <a:t>: </a:t>
            </a:r>
            <a:r>
              <a:rPr lang="en-US" dirty="0"/>
              <a:t>In a project involving new </a:t>
            </a:r>
            <a:r>
              <a:rPr lang="en-US" dirty="0" smtClean="0"/>
              <a:t>technology </a:t>
            </a:r>
            <a:r>
              <a:rPr lang="en-US" dirty="0"/>
              <a:t>which the team has not worked on the mitigation plan would be to train the team in new technology. But what is the point the PM decides that even training is not good enough (say project schedule slipped &gt;5 days), this is the trigger to kick in Contingency plan.</a:t>
            </a:r>
            <a:br>
              <a:rPr lang="en-US" dirty="0"/>
            </a:br>
            <a:r>
              <a:rPr lang="en-US" b="1" dirty="0"/>
              <a:t/>
            </a:r>
            <a:br>
              <a:rPr lang="en-US" b="1" dirty="0"/>
            </a:br>
            <a:r>
              <a:rPr lang="en-US" b="1" dirty="0"/>
              <a:t>Risk threshold </a:t>
            </a:r>
            <a:r>
              <a:rPr lang="en-US" dirty="0" smtClean="0"/>
              <a:t>This </a:t>
            </a:r>
            <a:r>
              <a:rPr lang="en-US" dirty="0"/>
              <a:t>threshold will be determined based on Stakeholder’s risk </a:t>
            </a:r>
            <a:r>
              <a:rPr lang="en-US" dirty="0" smtClean="0"/>
              <a:t>appetite </a:t>
            </a:r>
            <a:r>
              <a:rPr lang="en-US" dirty="0"/>
              <a:t>and the team executing the project. The above example to hold on &gt;5 days of schedule slippage this is the threshold that the project can tolerate. Beyond this the threshold there is a high risk to project unless required actions are taken</a:t>
            </a:r>
            <a:endParaRPr lang="en-US" b="1"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28</a:t>
            </a:fld>
            <a:endParaRPr kumimoji="0" lang="en-US"/>
          </a:p>
        </p:txBody>
      </p:sp>
    </p:spTree>
    <p:extLst>
      <p:ext uri="{BB962C8B-B14F-4D97-AF65-F5344CB8AC3E}">
        <p14:creationId xmlns:p14="http://schemas.microsoft.com/office/powerpoint/2010/main" val="3630362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Risks</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spcBef>
                <a:spcPts val="0"/>
              </a:spcBef>
              <a:spcAft>
                <a:spcPts val="1800"/>
              </a:spcAft>
              <a:buNone/>
            </a:pPr>
            <a:r>
              <a:rPr lang="en-US" sz="3800" dirty="0" smtClean="0">
                <a:solidFill>
                  <a:srgbClr val="3333FF"/>
                </a:solidFill>
              </a:rPr>
              <a:t>Handling The Effect of Risk Response</a:t>
            </a:r>
            <a:r>
              <a:rPr lang="en-US" sz="3800" dirty="0" smtClean="0">
                <a:solidFill>
                  <a:srgbClr val="FFFF00"/>
                </a:solidFill>
              </a:rPr>
              <a:t/>
            </a:r>
            <a:br>
              <a:rPr lang="en-US" sz="3800" dirty="0" smtClean="0">
                <a:solidFill>
                  <a:srgbClr val="FFFF00"/>
                </a:solidFill>
              </a:rPr>
            </a:br>
            <a:r>
              <a:rPr lang="en-US" sz="2600" dirty="0" smtClean="0"/>
              <a:t>Any response to a risk can create other problems: schedule delays, a dip in team morale, an increase in cost, and more.</a:t>
            </a:r>
            <a:endParaRPr lang="en-US" dirty="0" smtClean="0"/>
          </a:p>
          <a:p>
            <a:pPr>
              <a:lnSpc>
                <a:spcPct val="120000"/>
              </a:lnSpc>
              <a:spcBef>
                <a:spcPts val="0"/>
              </a:spcBef>
              <a:spcAft>
                <a:spcPts val="1800"/>
              </a:spcAft>
            </a:pPr>
            <a:r>
              <a:rPr lang="en-US" sz="3100" dirty="0" smtClean="0">
                <a:solidFill>
                  <a:srgbClr val="3333FF"/>
                </a:solidFill>
              </a:rPr>
              <a:t>Residual Risks:</a:t>
            </a:r>
            <a:r>
              <a:rPr lang="en-US" sz="2600" dirty="0" smtClean="0">
                <a:solidFill>
                  <a:srgbClr val="FFFF00"/>
                </a:solidFill>
              </a:rPr>
              <a:t/>
            </a:r>
            <a:br>
              <a:rPr lang="en-US" sz="2600" dirty="0" smtClean="0">
                <a:solidFill>
                  <a:srgbClr val="FFFF00"/>
                </a:solidFill>
              </a:rPr>
            </a:br>
            <a:r>
              <a:rPr lang="en-US" sz="2600" dirty="0" smtClean="0"/>
              <a:t>Usually tiny risks that linger after a risk response. These are generally accepted and the project moves forward.</a:t>
            </a:r>
          </a:p>
          <a:p>
            <a:pPr>
              <a:lnSpc>
                <a:spcPct val="120000"/>
              </a:lnSpc>
              <a:spcBef>
                <a:spcPts val="0"/>
              </a:spcBef>
              <a:spcAft>
                <a:spcPts val="1800"/>
              </a:spcAft>
            </a:pPr>
            <a:r>
              <a:rPr lang="en-US" sz="3100" dirty="0" smtClean="0">
                <a:solidFill>
                  <a:srgbClr val="3333FF"/>
                </a:solidFill>
              </a:rPr>
              <a:t>Secondary Risks:</a:t>
            </a:r>
            <a:r>
              <a:rPr lang="en-US" sz="2600" dirty="0" smtClean="0">
                <a:solidFill>
                  <a:srgbClr val="FFFF00"/>
                </a:solidFill>
              </a:rPr>
              <a:t/>
            </a:r>
            <a:br>
              <a:rPr lang="en-US" sz="2600" dirty="0" smtClean="0">
                <a:solidFill>
                  <a:srgbClr val="FFFF00"/>
                </a:solidFill>
              </a:rPr>
            </a:br>
            <a:r>
              <a:rPr lang="en-US" sz="2600" dirty="0" smtClean="0"/>
              <a:t>Are more serious problem occur when a risk response creates significant new project </a:t>
            </a:r>
            <a:r>
              <a:rPr lang="en-US" sz="2600" smtClean="0"/>
              <a:t>risks.</a:t>
            </a:r>
            <a:r>
              <a:rPr lang="en-US" sz="2600" dirty="0" smtClean="0"/>
              <a:t/>
            </a:r>
            <a:br>
              <a:rPr lang="en-US" sz="2600" dirty="0" smtClean="0"/>
            </a:br>
            <a:r>
              <a:rPr lang="en-US" sz="2600" dirty="0" smtClean="0"/>
              <a:t>Each secondary risk should be analyzed and a risk response should be planned for the risk event.</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800" dirty="0" smtClean="0">
                <a:solidFill>
                  <a:srgbClr val="3333FF"/>
                </a:solidFill>
              </a:rPr>
              <a:t>For Example: </a:t>
            </a:r>
            <a:r>
              <a:rPr lang="en-US" sz="2800" dirty="0" smtClean="0"/>
              <a:t>Using a worker with less experience in order to save money. </a:t>
            </a:r>
          </a:p>
          <a:p>
            <a:pPr>
              <a:spcBef>
                <a:spcPts val="0"/>
              </a:spcBef>
              <a:spcAft>
                <a:spcPts val="2400"/>
              </a:spcAft>
            </a:pPr>
            <a:r>
              <a:rPr lang="en-US" sz="2800" dirty="0" smtClean="0"/>
              <a:t>The risk is that less experienced worker may do a bad job</a:t>
            </a:r>
          </a:p>
          <a:p>
            <a:pPr>
              <a:spcBef>
                <a:spcPts val="0"/>
              </a:spcBef>
              <a:spcAft>
                <a:spcPts val="2400"/>
              </a:spcAft>
            </a:pPr>
            <a:r>
              <a:rPr lang="en-US" sz="2800" dirty="0" smtClean="0"/>
              <a:t>The reward is that the worker will cost less than a more experienced worker and save project some cash</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r>
              <a:rPr lang="en-US" sz="16600" dirty="0" smtClean="0">
                <a:latin typeface="Times New Roman" pitchFamily="18" charset="0"/>
                <a:cs typeface="Times New Roman" pitchFamily="18" charset="0"/>
              </a:rPr>
              <a:t>Q &amp; A</a:t>
            </a:r>
            <a:endParaRPr lang="en-US" sz="16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30</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Project Risk Management?</a:t>
            </a:r>
            <a:endParaRPr lang="en-US" sz="4000" dirty="0"/>
          </a:p>
        </p:txBody>
      </p:sp>
      <p:sp>
        <p:nvSpPr>
          <p:cNvPr id="3" name="Content Placeholder 2"/>
          <p:cNvSpPr>
            <a:spLocks noGrp="1"/>
          </p:cNvSpPr>
          <p:nvPr>
            <p:ph idx="1"/>
          </p:nvPr>
        </p:nvSpPr>
        <p:spPr/>
        <p:txBody>
          <a:bodyPr/>
          <a:lstStyle/>
          <a:p>
            <a:r>
              <a:rPr lang="en-US" dirty="0" smtClean="0"/>
              <a:t>Project risk management is actively managing the risks on your project</a:t>
            </a:r>
          </a:p>
          <a:p>
            <a:endParaRPr lang="en-US" dirty="0" smtClean="0"/>
          </a:p>
          <a:p>
            <a:r>
              <a:rPr lang="en-US" dirty="0" smtClean="0"/>
              <a:t>The goal of risk management is to be more </a:t>
            </a:r>
            <a:r>
              <a:rPr lang="en-US" dirty="0" smtClean="0">
                <a:solidFill>
                  <a:srgbClr val="3333FF"/>
                </a:solidFill>
              </a:rPr>
              <a:t>proactive</a:t>
            </a:r>
            <a:r>
              <a:rPr lang="en-US" dirty="0" smtClean="0"/>
              <a:t> and </a:t>
            </a:r>
            <a:r>
              <a:rPr lang="en-US" dirty="0" smtClean="0">
                <a:solidFill>
                  <a:srgbClr val="3333FF"/>
                </a:solidFill>
              </a:rPr>
              <a:t>less reactive</a:t>
            </a:r>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4</a:t>
            </a:fld>
            <a:endParaRPr kumimoji="0" lang="en-US"/>
          </a:p>
        </p:txBody>
      </p:sp>
    </p:spTree>
    <p:extLst>
      <p:ext uri="{BB962C8B-B14F-4D97-AF65-F5344CB8AC3E}">
        <p14:creationId xmlns:p14="http://schemas.microsoft.com/office/powerpoint/2010/main" val="2299039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Management</a:t>
            </a:r>
            <a:endParaRPr lang="en-US" dirty="0"/>
          </a:p>
        </p:txBody>
      </p:sp>
      <p:sp>
        <p:nvSpPr>
          <p:cNvPr id="3" name="Content Placeholder 2"/>
          <p:cNvSpPr>
            <a:spLocks noGrp="1"/>
          </p:cNvSpPr>
          <p:nvPr>
            <p:ph idx="1"/>
          </p:nvPr>
        </p:nvSpPr>
        <p:spPr/>
        <p:txBody>
          <a:bodyPr/>
          <a:lstStyle/>
          <a:p>
            <a:r>
              <a:rPr lang="en-US" dirty="0" smtClean="0"/>
              <a:t>A project manager’s work should not focus on dealing with problems; it should focus on </a:t>
            </a:r>
            <a:r>
              <a:rPr lang="en-US" dirty="0" smtClean="0">
                <a:solidFill>
                  <a:srgbClr val="3333FF"/>
                </a:solidFill>
              </a:rPr>
              <a:t>preventing them</a:t>
            </a:r>
            <a:r>
              <a:rPr lang="en-US" dirty="0" smtClean="0"/>
              <a:t>. </a:t>
            </a:r>
          </a:p>
          <a:p>
            <a:r>
              <a:rPr lang="en-US" dirty="0" smtClean="0"/>
              <a:t>How would it feel to say, “</a:t>
            </a:r>
            <a:r>
              <a:rPr lang="en-US" dirty="0" smtClean="0">
                <a:solidFill>
                  <a:srgbClr val="3333FF"/>
                </a:solidFill>
              </a:rPr>
              <a:t>No problem; we anticipated this, and we have a plan in place that will resolve it</a:t>
            </a:r>
            <a:r>
              <a:rPr lang="en-US" dirty="0" smtClean="0"/>
              <a:t>”. </a:t>
            </a:r>
          </a:p>
          <a:p>
            <a:r>
              <a:rPr lang="en-US" dirty="0" smtClean="0"/>
              <a:t>Performing risk management helps prevent  many problems and </a:t>
            </a:r>
            <a:r>
              <a:rPr lang="en-US" dirty="0" smtClean="0">
                <a:solidFill>
                  <a:srgbClr val="3333FF"/>
                </a:solidFill>
              </a:rPr>
              <a:t>helps make other problems less likely</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5</a:t>
            </a:fld>
            <a:endParaRPr kumimoji="0" lang="en-US"/>
          </a:p>
        </p:txBody>
      </p:sp>
    </p:spTree>
    <p:extLst>
      <p:ext uri="{BB962C8B-B14F-4D97-AF65-F5344CB8AC3E}">
        <p14:creationId xmlns:p14="http://schemas.microsoft.com/office/powerpoint/2010/main" val="2546390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Risks</a:t>
            </a:r>
            <a:endParaRPr lang="en-US" dirty="0"/>
          </a:p>
        </p:txBody>
      </p:sp>
      <p:sp>
        <p:nvSpPr>
          <p:cNvPr id="3" name="Content Placeholder 2"/>
          <p:cNvSpPr>
            <a:spLocks noGrp="1"/>
          </p:cNvSpPr>
          <p:nvPr>
            <p:ph idx="1"/>
          </p:nvPr>
        </p:nvSpPr>
        <p:spPr/>
        <p:txBody>
          <a:bodyPr/>
          <a:lstStyle/>
          <a:p>
            <a:pPr>
              <a:spcBef>
                <a:spcPts val="0"/>
              </a:spcBef>
              <a:spcAft>
                <a:spcPts val="2400"/>
              </a:spcAft>
            </a:pPr>
            <a:r>
              <a:rPr lang="en-US" dirty="0" smtClean="0">
                <a:solidFill>
                  <a:srgbClr val="3333FF"/>
                </a:solidFill>
              </a:rPr>
              <a:t>Pure Risks</a:t>
            </a:r>
            <a:r>
              <a:rPr lang="en-US" dirty="0" smtClean="0"/>
              <a:t/>
            </a:r>
            <a:br>
              <a:rPr lang="en-US" dirty="0" smtClean="0"/>
            </a:br>
            <a:r>
              <a:rPr lang="en-US" sz="2400" dirty="0" smtClean="0"/>
              <a:t>These risks have no upside, only a downside</a:t>
            </a:r>
            <a:br>
              <a:rPr lang="en-US" sz="2400" dirty="0" smtClean="0"/>
            </a:br>
            <a:r>
              <a:rPr lang="en-US" sz="1800" dirty="0" smtClean="0">
                <a:solidFill>
                  <a:srgbClr val="3333FF"/>
                </a:solidFill>
              </a:rPr>
              <a:t>e.g., Loss of Life, Natural Disaster, etc</a:t>
            </a:r>
            <a:endParaRPr lang="en-US" dirty="0" smtClean="0">
              <a:solidFill>
                <a:srgbClr val="3333FF"/>
              </a:solidFill>
            </a:endParaRPr>
          </a:p>
          <a:p>
            <a:pPr>
              <a:spcBef>
                <a:spcPts val="0"/>
              </a:spcBef>
              <a:spcAft>
                <a:spcPts val="2400"/>
              </a:spcAft>
            </a:pPr>
            <a:r>
              <a:rPr lang="en-US" dirty="0" smtClean="0">
                <a:solidFill>
                  <a:srgbClr val="3333FF"/>
                </a:solidFill>
              </a:rPr>
              <a:t>Business Risks/ Speculative Risks</a:t>
            </a:r>
            <a:r>
              <a:rPr lang="en-US" dirty="0" smtClean="0"/>
              <a:t/>
            </a:r>
            <a:br>
              <a:rPr lang="en-US" dirty="0" smtClean="0"/>
            </a:br>
            <a:r>
              <a:rPr lang="en-US" sz="2400" dirty="0" smtClean="0"/>
              <a:t>These risks are the calculated risks</a:t>
            </a:r>
            <a:br>
              <a:rPr lang="en-US" sz="2400" dirty="0" smtClean="0"/>
            </a:br>
            <a:r>
              <a:rPr lang="en-US" sz="1800" dirty="0" smtClean="0">
                <a:solidFill>
                  <a:srgbClr val="3333FF"/>
                </a:solidFill>
              </a:rPr>
              <a:t>e.g., Selecting Team, Technology, Budget, Schedule, etc</a:t>
            </a:r>
            <a:endParaRPr lang="en-US" sz="1800" dirty="0">
              <a:solidFill>
                <a:srgbClr val="3333FF"/>
              </a:solidFill>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Risks</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spcBef>
                <a:spcPts val="0"/>
              </a:spcBef>
              <a:spcAft>
                <a:spcPts val="2400"/>
              </a:spcAft>
            </a:pPr>
            <a:r>
              <a:rPr lang="en-US" sz="2800" dirty="0" smtClean="0"/>
              <a:t>Employee </a:t>
            </a:r>
            <a:r>
              <a:rPr lang="en-US" sz="2800" dirty="0" smtClean="0">
                <a:solidFill>
                  <a:srgbClr val="3333FF"/>
                </a:solidFill>
              </a:rPr>
              <a:t>quits</a:t>
            </a:r>
          </a:p>
          <a:p>
            <a:pPr>
              <a:lnSpc>
                <a:spcPct val="110000"/>
              </a:lnSpc>
              <a:spcBef>
                <a:spcPts val="0"/>
              </a:spcBef>
              <a:spcAft>
                <a:spcPts val="2400"/>
              </a:spcAft>
            </a:pPr>
            <a:r>
              <a:rPr lang="en-US" sz="2800" dirty="0" smtClean="0">
                <a:solidFill>
                  <a:srgbClr val="3333FF"/>
                </a:solidFill>
              </a:rPr>
              <a:t>Inadequate budget </a:t>
            </a:r>
            <a:r>
              <a:rPr lang="en-US" sz="2800" dirty="0" smtClean="0"/>
              <a:t>for completing the project</a:t>
            </a:r>
          </a:p>
          <a:p>
            <a:pPr>
              <a:lnSpc>
                <a:spcPct val="110000"/>
              </a:lnSpc>
              <a:spcBef>
                <a:spcPts val="0"/>
              </a:spcBef>
              <a:spcAft>
                <a:spcPts val="2400"/>
              </a:spcAft>
            </a:pPr>
            <a:r>
              <a:rPr lang="en-US" sz="2800" dirty="0" smtClean="0">
                <a:solidFill>
                  <a:srgbClr val="3333FF"/>
                </a:solidFill>
              </a:rPr>
              <a:t>Unrealistic scope </a:t>
            </a:r>
            <a:r>
              <a:rPr lang="en-US" sz="2800" dirty="0" smtClean="0"/>
              <a:t>expectations</a:t>
            </a:r>
          </a:p>
          <a:p>
            <a:pPr>
              <a:lnSpc>
                <a:spcPct val="110000"/>
              </a:lnSpc>
              <a:spcBef>
                <a:spcPts val="0"/>
              </a:spcBef>
              <a:spcAft>
                <a:spcPts val="2400"/>
              </a:spcAft>
            </a:pPr>
            <a:r>
              <a:rPr lang="en-US" sz="2800" dirty="0" smtClean="0"/>
              <a:t>A project team needs </a:t>
            </a:r>
            <a:r>
              <a:rPr lang="en-US" sz="2800" dirty="0" smtClean="0">
                <a:solidFill>
                  <a:srgbClr val="3333FF"/>
                </a:solidFill>
              </a:rPr>
              <a:t>time </a:t>
            </a:r>
            <a:r>
              <a:rPr lang="en-US" sz="2800" dirty="0" smtClean="0"/>
              <a:t>to learn new technology</a:t>
            </a:r>
          </a:p>
          <a:p>
            <a:pPr>
              <a:lnSpc>
                <a:spcPct val="110000"/>
              </a:lnSpc>
              <a:spcBef>
                <a:spcPts val="0"/>
              </a:spcBef>
              <a:spcAft>
                <a:spcPts val="2400"/>
              </a:spcAft>
            </a:pPr>
            <a:r>
              <a:rPr lang="en-US" sz="2800" dirty="0" smtClean="0"/>
              <a:t>Unclear </a:t>
            </a:r>
            <a:r>
              <a:rPr lang="en-US" sz="2800" dirty="0" smtClean="0">
                <a:solidFill>
                  <a:srgbClr val="3333FF"/>
                </a:solidFill>
              </a:rPr>
              <a:t>requirements</a:t>
            </a:r>
          </a:p>
          <a:p>
            <a:r>
              <a:rPr lang="en-GB" sz="2800" dirty="0"/>
              <a:t>The project manager, sponsor, or other stakeholders are </a:t>
            </a:r>
            <a:r>
              <a:rPr lang="en-GB" sz="2800" dirty="0">
                <a:solidFill>
                  <a:srgbClr val="3333FF"/>
                </a:solidFill>
              </a:rPr>
              <a:t>not as </a:t>
            </a:r>
            <a:r>
              <a:rPr lang="en-GB" sz="2800" dirty="0" smtClean="0">
                <a:solidFill>
                  <a:srgbClr val="3333FF"/>
                </a:solidFill>
              </a:rPr>
              <a:t>knowledgeable</a:t>
            </a:r>
            <a:r>
              <a:rPr lang="en-GB" sz="2800" dirty="0" smtClean="0"/>
              <a:t> </a:t>
            </a:r>
            <a:r>
              <a:rPr lang="en-US" sz="2800" dirty="0" smtClean="0"/>
              <a:t>as </a:t>
            </a:r>
            <a:r>
              <a:rPr lang="en-US" sz="2800" dirty="0"/>
              <a:t>you would hope</a:t>
            </a:r>
            <a:endParaRPr lang="en-US" sz="2800" dirty="0" smtClean="0">
              <a:solidFill>
                <a:srgbClr val="3333FF"/>
              </a:solidFill>
            </a:endParaRP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Risks</a:t>
            </a:r>
            <a:endParaRPr lang="en-US" dirty="0">
              <a:solidFill>
                <a:srgbClr val="FFFF00"/>
              </a:solidFill>
            </a:endParaRPr>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800" dirty="0" smtClean="0">
                <a:solidFill>
                  <a:srgbClr val="3333FF"/>
                </a:solidFill>
              </a:rPr>
              <a:t>Always Remember: </a:t>
            </a:r>
            <a:endParaRPr lang="en-US" sz="2800" dirty="0" smtClean="0">
              <a:solidFill>
                <a:srgbClr val="FFFF00"/>
              </a:solidFill>
            </a:endParaRPr>
          </a:p>
          <a:p>
            <a:pPr marL="457200" indent="-457200">
              <a:spcBef>
                <a:spcPts val="0"/>
              </a:spcBef>
              <a:spcAft>
                <a:spcPts val="2400"/>
              </a:spcAft>
            </a:pPr>
            <a:r>
              <a:rPr lang="en-US" sz="2800" dirty="0" smtClean="0"/>
              <a:t>Business risks are not bad; </a:t>
            </a:r>
            <a:r>
              <a:rPr lang="en-US" sz="2800" dirty="0" smtClean="0">
                <a:solidFill>
                  <a:srgbClr val="3333FF"/>
                </a:solidFill>
              </a:rPr>
              <a:t>it’s their impact </a:t>
            </a:r>
            <a:r>
              <a:rPr lang="en-US" sz="2800" dirty="0" smtClean="0"/>
              <a:t>that has the potential to hurt you or the project</a:t>
            </a:r>
          </a:p>
          <a:p>
            <a:pPr marL="457200" indent="-457200">
              <a:spcBef>
                <a:spcPts val="0"/>
              </a:spcBef>
              <a:spcAft>
                <a:spcPts val="2400"/>
              </a:spcAft>
            </a:pPr>
            <a:r>
              <a:rPr lang="en-US" sz="2800" u="sng" dirty="0" smtClean="0"/>
              <a:t>Every software project has risks</a:t>
            </a:r>
          </a:p>
          <a:p>
            <a:pPr marL="0" indent="0">
              <a:buNone/>
            </a:pPr>
            <a:endParaRPr lang="en-US" dirty="0" smtClean="0"/>
          </a:p>
          <a:p>
            <a:pPr marL="0" indent="0">
              <a:buNone/>
            </a:pPr>
            <a:endParaRPr lang="en-US" dirty="0" smtClean="0"/>
          </a:p>
          <a:p>
            <a:pPr marL="0" indent="0">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Software Projects</a:t>
            </a:r>
            <a:endParaRPr lang="en-US" dirty="0"/>
          </a:p>
        </p:txBody>
      </p:sp>
      <p:sp>
        <p:nvSpPr>
          <p:cNvPr id="3" name="Content Placeholder 2"/>
          <p:cNvSpPr>
            <a:spLocks noGrp="1"/>
          </p:cNvSpPr>
          <p:nvPr>
            <p:ph idx="1"/>
          </p:nvPr>
        </p:nvSpPr>
        <p:spPr/>
        <p:txBody>
          <a:bodyPr/>
          <a:lstStyle/>
          <a:p>
            <a:pPr>
              <a:spcBef>
                <a:spcPts val="0"/>
              </a:spcBef>
              <a:spcAft>
                <a:spcPts val="1800"/>
              </a:spcAft>
            </a:pPr>
            <a:r>
              <a:rPr lang="en-US" sz="2000" dirty="0" smtClean="0"/>
              <a:t>Delays in your project </a:t>
            </a:r>
            <a:r>
              <a:rPr lang="en-US" sz="2000" dirty="0" smtClean="0">
                <a:solidFill>
                  <a:srgbClr val="3333FF"/>
                </a:solidFill>
              </a:rPr>
              <a:t>shorten the window for demand </a:t>
            </a:r>
            <a:r>
              <a:rPr lang="en-US" sz="2000" dirty="0" smtClean="0"/>
              <a:t>of your software.</a:t>
            </a:r>
          </a:p>
          <a:p>
            <a:pPr>
              <a:spcBef>
                <a:spcPts val="0"/>
              </a:spcBef>
              <a:spcAft>
                <a:spcPts val="1800"/>
              </a:spcAft>
            </a:pPr>
            <a:r>
              <a:rPr lang="en-US" sz="2000" dirty="0" smtClean="0"/>
              <a:t>Your </a:t>
            </a:r>
            <a:r>
              <a:rPr lang="en-US" sz="2000" dirty="0" smtClean="0">
                <a:solidFill>
                  <a:srgbClr val="3333FF"/>
                </a:solidFill>
              </a:rPr>
              <a:t>programmers’ ability to learn new programming languages </a:t>
            </a:r>
            <a:r>
              <a:rPr lang="en-US" sz="2000" dirty="0" smtClean="0"/>
              <a:t>and adapt to new development environments.</a:t>
            </a:r>
          </a:p>
          <a:p>
            <a:pPr>
              <a:spcBef>
                <a:spcPts val="0"/>
              </a:spcBef>
              <a:spcAft>
                <a:spcPts val="1800"/>
              </a:spcAft>
            </a:pPr>
            <a:r>
              <a:rPr lang="en-US" sz="2000" dirty="0" smtClean="0"/>
              <a:t>Your </a:t>
            </a:r>
            <a:r>
              <a:rPr lang="en-US" sz="2000" dirty="0" smtClean="0">
                <a:solidFill>
                  <a:srgbClr val="3333FF"/>
                </a:solidFill>
              </a:rPr>
              <a:t>stakeholders may have a tough time</a:t>
            </a:r>
            <a:r>
              <a:rPr lang="en-US" sz="2000" dirty="0" smtClean="0"/>
              <a:t> explaining what they want the project deliverable to be.</a:t>
            </a:r>
          </a:p>
          <a:p>
            <a:pPr>
              <a:spcBef>
                <a:spcPts val="0"/>
              </a:spcBef>
              <a:spcAft>
                <a:spcPts val="1800"/>
              </a:spcAft>
            </a:pPr>
            <a:r>
              <a:rPr lang="en-US" sz="2000" dirty="0" smtClean="0"/>
              <a:t>Because programmers are in demand, a </a:t>
            </a:r>
            <a:r>
              <a:rPr lang="en-US" sz="2000" dirty="0" smtClean="0">
                <a:solidFill>
                  <a:srgbClr val="3333FF"/>
                </a:solidFill>
              </a:rPr>
              <a:t>programmer could leave</a:t>
            </a:r>
            <a:r>
              <a:rPr lang="en-US" sz="2000" dirty="0" smtClean="0"/>
              <a:t> your project team.</a:t>
            </a:r>
          </a:p>
          <a:p>
            <a:pPr>
              <a:spcBef>
                <a:spcPts val="0"/>
              </a:spcBef>
              <a:spcAft>
                <a:spcPts val="1800"/>
              </a:spcAft>
            </a:pPr>
            <a:r>
              <a:rPr lang="en-US" sz="2000" dirty="0" smtClean="0"/>
              <a:t>If your project has never been attempted before, you risk suffering from the </a:t>
            </a:r>
            <a:r>
              <a:rPr lang="en-US" sz="2000" dirty="0" smtClean="0">
                <a:solidFill>
                  <a:srgbClr val="3333FF"/>
                </a:solidFill>
              </a:rPr>
              <a:t>first-time, first-use penalty</a:t>
            </a:r>
            <a:r>
              <a:rPr lang="en-US" sz="2000" dirty="0" smtClean="0"/>
              <a:t>. </a:t>
            </a:r>
            <a:endParaRPr lang="en-US" sz="20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owerpointTemplate">
  <a:themeElements>
    <a:clrScheme name="Blue">
      <a:dk1>
        <a:srgbClr val="1F497D"/>
      </a:dk1>
      <a:lt1>
        <a:srgbClr val="C6D9F0"/>
      </a:lt1>
      <a:dk2>
        <a:srgbClr val="4F81BD"/>
      </a:dk2>
      <a:lt2>
        <a:srgbClr val="DBE5F1"/>
      </a:lt2>
      <a:accent1>
        <a:srgbClr val="17365D"/>
      </a:accent1>
      <a:accent2>
        <a:srgbClr val="366092"/>
      </a:accent2>
      <a:accent3>
        <a:srgbClr val="953734"/>
      </a:accent3>
      <a:accent4>
        <a:srgbClr val="E36C09"/>
      </a:accent4>
      <a:accent5>
        <a:srgbClr val="262626"/>
      </a:accent5>
      <a:accent6>
        <a:srgbClr val="5F497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3610</TotalTime>
  <Words>1250</Words>
  <Application>Microsoft Office PowerPoint</Application>
  <PresentationFormat>On-screen Show (4:3)</PresentationFormat>
  <Paragraphs>177</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ＭＳ Ｐゴシック</vt:lpstr>
      <vt:lpstr>Arial</vt:lpstr>
      <vt:lpstr>Calibri</vt:lpstr>
      <vt:lpstr>Georgia</vt:lpstr>
      <vt:lpstr>Tahoma</vt:lpstr>
      <vt:lpstr>Times New Roman</vt:lpstr>
      <vt:lpstr>Trebuchet MS</vt:lpstr>
      <vt:lpstr>Wingdings 2</vt:lpstr>
      <vt:lpstr>PowerpointTemplate</vt:lpstr>
      <vt:lpstr>Urban</vt:lpstr>
      <vt:lpstr>Software Project Management</vt:lpstr>
      <vt:lpstr>Risk</vt:lpstr>
      <vt:lpstr>Risk</vt:lpstr>
      <vt:lpstr>What is Project Risk Management?</vt:lpstr>
      <vt:lpstr>Why Risk Management</vt:lpstr>
      <vt:lpstr>Two Types of Risks</vt:lpstr>
      <vt:lpstr>Business Risks</vt:lpstr>
      <vt:lpstr>Business Risks</vt:lpstr>
      <vt:lpstr>Risks to Software Projects</vt:lpstr>
      <vt:lpstr>Risk Management Process:</vt:lpstr>
      <vt:lpstr>Risk Tolerance</vt:lpstr>
      <vt:lpstr>Identifying Risks</vt:lpstr>
      <vt:lpstr>Identifying Risks</vt:lpstr>
      <vt:lpstr>Risk Analysis</vt:lpstr>
      <vt:lpstr>Difference:</vt:lpstr>
      <vt:lpstr>Qualitative Risk Analysis</vt:lpstr>
      <vt:lpstr>Qualitative Risk Analysis</vt:lpstr>
      <vt:lpstr>Quantitative Risk Analysis</vt:lpstr>
      <vt:lpstr>Quantitative Risk Analysis</vt:lpstr>
      <vt:lpstr>Risk Response Plan</vt:lpstr>
      <vt:lpstr>Plan Risk Responses</vt:lpstr>
      <vt:lpstr>Risk Response: Avoiding</vt:lpstr>
      <vt:lpstr>Risk Response: Transferring</vt:lpstr>
      <vt:lpstr>Risk Response: Mitigating</vt:lpstr>
      <vt:lpstr>Risk Response: Accepting </vt:lpstr>
      <vt:lpstr>Risks Database</vt:lpstr>
      <vt:lpstr>Control Risks</vt:lpstr>
      <vt:lpstr>Control Risks:</vt:lpstr>
      <vt:lpstr>Control Risks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CONCEPTS</dc:title>
  <dc:creator>Khan</dc:creator>
  <cp:lastModifiedBy>Pc Planet</cp:lastModifiedBy>
  <cp:revision>248</cp:revision>
  <dcterms:created xsi:type="dcterms:W3CDTF">2011-09-09T05:53:28Z</dcterms:created>
  <dcterms:modified xsi:type="dcterms:W3CDTF">2022-11-03T06:21:02Z</dcterms:modified>
</cp:coreProperties>
</file>