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  <p:sldMasterId id="2147483777" r:id="rId2"/>
  </p:sldMasterIdLst>
  <p:notesMasterIdLst>
    <p:notesMasterId r:id="rId27"/>
  </p:notesMasterIdLst>
  <p:handoutMasterIdLst>
    <p:handoutMasterId r:id="rId28"/>
  </p:handoutMasterIdLst>
  <p:sldIdLst>
    <p:sldId id="530" r:id="rId3"/>
    <p:sldId id="612" r:id="rId4"/>
    <p:sldId id="613" r:id="rId5"/>
    <p:sldId id="614" r:id="rId6"/>
    <p:sldId id="615" r:id="rId7"/>
    <p:sldId id="617" r:id="rId8"/>
    <p:sldId id="616" r:id="rId9"/>
    <p:sldId id="638" r:id="rId10"/>
    <p:sldId id="620" r:id="rId11"/>
    <p:sldId id="621" r:id="rId12"/>
    <p:sldId id="622" r:id="rId13"/>
    <p:sldId id="623" r:id="rId14"/>
    <p:sldId id="624" r:id="rId15"/>
    <p:sldId id="636" r:id="rId16"/>
    <p:sldId id="631" r:id="rId17"/>
    <p:sldId id="626" r:id="rId18"/>
    <p:sldId id="627" r:id="rId19"/>
    <p:sldId id="632" r:id="rId20"/>
    <p:sldId id="633" r:id="rId21"/>
    <p:sldId id="634" r:id="rId22"/>
    <p:sldId id="637" r:id="rId23"/>
    <p:sldId id="630" r:id="rId24"/>
    <p:sldId id="610" r:id="rId25"/>
    <p:sldId id="576" r:id="rId26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68">
          <p15:clr>
            <a:srgbClr val="A4A3A4"/>
          </p15:clr>
        </p15:guide>
        <p15:guide id="2" pos="30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AEAEA"/>
    <a:srgbClr val="FFFF99"/>
    <a:srgbClr val="660066"/>
    <a:srgbClr val="006600"/>
    <a:srgbClr val="DDDDDD"/>
    <a:srgbClr val="FF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9701" autoAdjust="0"/>
  </p:normalViewPr>
  <p:slideViewPr>
    <p:cSldViewPr>
      <p:cViewPr varScale="1">
        <p:scale>
          <a:sx n="64" d="100"/>
          <a:sy n="64" d="100"/>
        </p:scale>
        <p:origin x="-1061" y="-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56"/>
    </p:cViewPr>
  </p:sorterViewPr>
  <p:notesViewPr>
    <p:cSldViewPr>
      <p:cViewPr varScale="1">
        <p:scale>
          <a:sx n="28" d="100"/>
          <a:sy n="28" d="100"/>
        </p:scale>
        <p:origin x="-1278" y="-90"/>
      </p:cViewPr>
      <p:guideLst>
        <p:guide orient="horz" pos="2268"/>
        <p:guide pos="30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009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127E749-29DD-4107-8399-A3375D3701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b="1" dirty="0" smtClean="0"/>
              <a:t>Software Project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Lecture 13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Human Resource Management</a:t>
            </a:r>
          </a:p>
          <a:p>
            <a:endParaRPr lang="en-US" dirty="0"/>
          </a:p>
        </p:txBody>
      </p:sp>
      <p:pic>
        <p:nvPicPr>
          <p:cNvPr id="5" name="Picture 4" descr="http://www.quranrecites.com/media/bismillah/Bismillah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2895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67000" y="762952"/>
            <a:ext cx="5410200" cy="30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en-US" sz="1200" i="1" dirty="0"/>
              <a:t>In the name of Allah, the Beneficent, the Merciful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dirty="0" smtClean="0"/>
              <a:t>Asking Questions that Facilitate </a:t>
            </a:r>
            <a:r>
              <a:rPr lang="en-US" dirty="0" smtClean="0">
                <a:solidFill>
                  <a:srgbClr val="3333FF"/>
                </a:solidFill>
              </a:rPr>
              <a:t>Resource Management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dirty="0" smtClean="0"/>
              <a:t>Asking Questions that Facilitate </a:t>
            </a:r>
            <a:r>
              <a:rPr lang="en-US" dirty="0" smtClean="0">
                <a:solidFill>
                  <a:srgbClr val="3333FF"/>
                </a:solidFill>
              </a:rPr>
              <a:t>Leadership Potential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dirty="0" smtClean="0"/>
              <a:t>Finding a</a:t>
            </a:r>
            <a:r>
              <a:rPr lang="en-US" dirty="0" smtClean="0">
                <a:solidFill>
                  <a:srgbClr val="3333FF"/>
                </a:solidFill>
              </a:rPr>
              <a:t> STAR</a:t>
            </a:r>
            <a:endParaRPr 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Questions That Facilitate </a:t>
            </a:r>
            <a:br>
              <a:rPr lang="en-US" sz="2200" dirty="0" smtClean="0"/>
            </a:br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What </a:t>
            </a:r>
            <a:r>
              <a:rPr lang="en-US" sz="2400" dirty="0" smtClean="0">
                <a:solidFill>
                  <a:srgbClr val="3333FF"/>
                </a:solidFill>
              </a:rPr>
              <a:t>other projects </a:t>
            </a:r>
            <a:r>
              <a:rPr lang="en-US" sz="2400" dirty="0" smtClean="0"/>
              <a:t>are you working on?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What</a:t>
            </a:r>
            <a:r>
              <a:rPr lang="en-US" sz="2400" dirty="0" smtClean="0">
                <a:solidFill>
                  <a:srgbClr val="3333FF"/>
                </a:solidFill>
              </a:rPr>
              <a:t> time commitments </a:t>
            </a:r>
            <a:r>
              <a:rPr lang="en-US" sz="2400" dirty="0" smtClean="0"/>
              <a:t>do you have on these projects?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What areas of this project </a:t>
            </a:r>
            <a:r>
              <a:rPr lang="en-US" sz="2400" dirty="0" smtClean="0">
                <a:solidFill>
                  <a:srgbClr val="3333FF"/>
                </a:solidFill>
              </a:rPr>
              <a:t>excites you </a:t>
            </a:r>
            <a:r>
              <a:rPr lang="en-US" sz="2400" dirty="0" smtClean="0"/>
              <a:t>the most?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What areas of this project do </a:t>
            </a:r>
            <a:r>
              <a:rPr lang="en-US" sz="2400" dirty="0" smtClean="0">
                <a:solidFill>
                  <a:srgbClr val="3333FF"/>
                </a:solidFill>
              </a:rPr>
              <a:t>you dread</a:t>
            </a:r>
            <a:r>
              <a:rPr lang="en-US" sz="2400" dirty="0" smtClean="0"/>
              <a:t>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What areas of this project have </a:t>
            </a:r>
            <a:r>
              <a:rPr lang="en-US" sz="2400" dirty="0" smtClean="0">
                <a:solidFill>
                  <a:srgbClr val="3333FF"/>
                </a:solidFill>
              </a:rPr>
              <a:t>done before</a:t>
            </a:r>
            <a:r>
              <a:rPr lang="en-US" sz="2400" dirty="0" smtClean="0"/>
              <a:t>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Have you ever worked with </a:t>
            </a:r>
            <a:r>
              <a:rPr lang="en-US" sz="2400" dirty="0" smtClean="0">
                <a:solidFill>
                  <a:srgbClr val="3333FF"/>
                </a:solidFill>
              </a:rPr>
              <a:t>technology</a:t>
            </a:r>
            <a:r>
              <a:rPr lang="en-US" sz="2400" dirty="0" smtClean="0"/>
              <a:t> such-and-such?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Questions That Facilitate </a:t>
            </a:r>
            <a:br>
              <a:rPr lang="en-US" sz="2200" dirty="0" smtClean="0"/>
            </a:br>
            <a:r>
              <a:rPr lang="en-US" dirty="0" smtClean="0"/>
              <a:t>Leadership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What are your </a:t>
            </a:r>
            <a:r>
              <a:rPr lang="en-US" sz="2400" dirty="0" smtClean="0">
                <a:solidFill>
                  <a:srgbClr val="3333FF"/>
                </a:solidFill>
              </a:rPr>
              <a:t>career goals</a:t>
            </a:r>
            <a:r>
              <a:rPr lang="en-US" sz="2400" dirty="0" smtClean="0"/>
              <a:t>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Are there any areas within this project that can bring you closer to </a:t>
            </a:r>
            <a:r>
              <a:rPr lang="en-US" sz="2400" dirty="0" smtClean="0">
                <a:solidFill>
                  <a:srgbClr val="3333FF"/>
                </a:solidFill>
              </a:rPr>
              <a:t>achieving your career goals</a:t>
            </a:r>
            <a:r>
              <a:rPr lang="en-US" sz="2400" dirty="0" smtClean="0"/>
              <a:t>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What </a:t>
            </a:r>
            <a:r>
              <a:rPr lang="en-US" sz="2400" dirty="0" smtClean="0">
                <a:solidFill>
                  <a:srgbClr val="3333FF"/>
                </a:solidFill>
              </a:rPr>
              <a:t>excites you </a:t>
            </a:r>
            <a:r>
              <a:rPr lang="en-US" sz="2400" dirty="0" smtClean="0"/>
              <a:t>about this project?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What would </a:t>
            </a:r>
            <a:r>
              <a:rPr lang="en-US" sz="2400" dirty="0" smtClean="0">
                <a:solidFill>
                  <a:srgbClr val="3333FF"/>
                </a:solidFill>
              </a:rPr>
              <a:t>you like to learn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from this project?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What </a:t>
            </a:r>
            <a:r>
              <a:rPr lang="en-US" sz="2400" dirty="0" smtClean="0">
                <a:solidFill>
                  <a:srgbClr val="3333FF"/>
                </a:solidFill>
              </a:rPr>
              <a:t>opportunities do you see </a:t>
            </a:r>
            <a:r>
              <a:rPr lang="en-US" sz="2400" dirty="0" smtClean="0"/>
              <a:t>to make this project better?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800" dirty="0" smtClean="0">
                <a:solidFill>
                  <a:srgbClr val="3333FF"/>
                </a:solidFill>
              </a:rPr>
              <a:t>STAR</a:t>
            </a:r>
            <a:r>
              <a:rPr lang="en-US" sz="2800" dirty="0" smtClean="0"/>
              <a:t> stands for </a:t>
            </a:r>
            <a:r>
              <a:rPr lang="en-US" sz="2800" dirty="0" smtClean="0">
                <a:solidFill>
                  <a:srgbClr val="3333FF"/>
                </a:solidFill>
              </a:rPr>
              <a:t>S</a:t>
            </a:r>
            <a:r>
              <a:rPr lang="en-US" sz="2800" dirty="0" smtClean="0"/>
              <a:t>ituation, </a:t>
            </a:r>
            <a:r>
              <a:rPr lang="en-US" sz="2800" dirty="0" smtClean="0">
                <a:solidFill>
                  <a:srgbClr val="3333FF"/>
                </a:solidFill>
              </a:rPr>
              <a:t>T</a:t>
            </a:r>
            <a:r>
              <a:rPr lang="en-US" sz="2800" dirty="0" smtClean="0"/>
              <a:t>ask, </a:t>
            </a:r>
            <a:r>
              <a:rPr lang="en-US" sz="2800" dirty="0" smtClean="0">
                <a:solidFill>
                  <a:srgbClr val="3333FF"/>
                </a:solidFill>
              </a:rPr>
              <a:t>A</a:t>
            </a:r>
            <a:r>
              <a:rPr lang="en-US" sz="2800" dirty="0" smtClean="0"/>
              <a:t>ction and </a:t>
            </a:r>
            <a:r>
              <a:rPr lang="en-US" sz="2800" dirty="0" smtClean="0">
                <a:solidFill>
                  <a:srgbClr val="3333FF"/>
                </a:solidFill>
              </a:rPr>
              <a:t>R</a:t>
            </a:r>
            <a:r>
              <a:rPr lang="en-US" sz="2800" dirty="0" smtClean="0"/>
              <a:t>esult.</a:t>
            </a:r>
          </a:p>
          <a:p>
            <a:pPr marL="457200" indent="-457200"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STAR is an </a:t>
            </a:r>
            <a:r>
              <a:rPr lang="en-US" sz="2400" dirty="0" smtClean="0">
                <a:solidFill>
                  <a:srgbClr val="3333FF"/>
                </a:solidFill>
              </a:rPr>
              <a:t>interview method</a:t>
            </a:r>
            <a:r>
              <a:rPr lang="en-US" sz="2400" dirty="0" smtClean="0"/>
              <a:t>, that gives you insight into a person’s experience, accomplishment and strengths</a:t>
            </a:r>
            <a:r>
              <a:rPr lang="en-US" sz="2600" dirty="0" smtClean="0"/>
              <a:t>.</a:t>
            </a:r>
            <a:endParaRPr lang="en-US" dirty="0" smtClean="0"/>
          </a:p>
          <a:p>
            <a:pPr marL="457200" indent="-457200"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You ask question that requires the prospective team member to discuss a specific situation or task he/she faced and what action he/she took to resolve the issue.</a:t>
            </a:r>
            <a:endParaRPr lang="en-US" sz="2400" dirty="0" smtClean="0"/>
          </a:p>
          <a:p>
            <a:pPr marL="457200" indent="-457200"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belief behind this concept is that person’s past behavior is an indicator of his/her future 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Really in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800" dirty="0" smtClean="0"/>
              <a:t>The level of power you have as a project manager is tied to the structure of your organization.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800" dirty="0" smtClean="0"/>
              <a:t>It’s more than just the power at the top of the flow chart, but rather </a:t>
            </a:r>
            <a:r>
              <a:rPr lang="en-US" sz="2800" dirty="0" smtClean="0">
                <a:solidFill>
                  <a:srgbClr val="3333FF"/>
                </a:solidFill>
              </a:rPr>
              <a:t>who has the project power </a:t>
            </a:r>
            <a:r>
              <a:rPr lang="en-US" sz="2800" dirty="0" smtClean="0"/>
              <a:t>when it comes to making decisions for your project team.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Projectized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Assigns the power to the project manager</a:t>
            </a:r>
            <a:endParaRPr lang="en-US" dirty="0" smtClean="0">
              <a:solidFill>
                <a:srgbClr val="3333FF"/>
              </a:solidFill>
            </a:endParaRPr>
          </a:p>
          <a:p>
            <a:r>
              <a:rPr lang="en-US" sz="2400" dirty="0" smtClean="0"/>
              <a:t>Strong Matrix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Assigns more power to the project manager than the functional (department) manager</a:t>
            </a:r>
            <a:endParaRPr lang="en-US" sz="2800" dirty="0" smtClean="0">
              <a:solidFill>
                <a:srgbClr val="3333FF"/>
              </a:solidFill>
            </a:endParaRPr>
          </a:p>
          <a:p>
            <a:r>
              <a:rPr lang="en-US" sz="2400" dirty="0" smtClean="0"/>
              <a:t>Balanced Matrix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Assigns equal power to the project manager and the functional manager</a:t>
            </a:r>
            <a:endParaRPr lang="en-US" sz="2800" dirty="0" smtClean="0">
              <a:solidFill>
                <a:srgbClr val="3333FF"/>
              </a:solidFill>
            </a:endParaRPr>
          </a:p>
          <a:p>
            <a:r>
              <a:rPr lang="en-US" sz="2400" dirty="0" smtClean="0"/>
              <a:t>Weak Matrix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Assigns more power to the functional manager than the project manager</a:t>
            </a:r>
            <a:endParaRPr lang="en-US" sz="2800" dirty="0" smtClean="0">
              <a:solidFill>
                <a:srgbClr val="3333FF"/>
              </a:solidFill>
            </a:endParaRPr>
          </a:p>
          <a:p>
            <a:r>
              <a:rPr lang="en-US" sz="2400" dirty="0" smtClean="0"/>
              <a:t>Functional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Assigns the power to the functional manager</a:t>
            </a:r>
            <a:endParaRPr lang="en-US" sz="2800" dirty="0" smtClean="0">
              <a:solidFill>
                <a:srgbClr val="3333FF"/>
              </a:solidFill>
            </a:endParaRPr>
          </a:p>
          <a:p>
            <a:r>
              <a:rPr lang="en-US" sz="2400" dirty="0" smtClean="0"/>
              <a:t>Composite</a:t>
            </a:r>
            <a:br>
              <a:rPr lang="en-US" sz="2400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Intermingles parts of the other organizational structures</a:t>
            </a:r>
            <a:endParaRPr lang="en-US" sz="28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level of power you have depends on which organizational structures your company adheres to.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 descr="team-organizational-structu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014" y="2743200"/>
            <a:ext cx="6799973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3333FF"/>
                </a:solidFill>
              </a:rPr>
              <a:t>Pros &amp; Cons</a:t>
            </a:r>
            <a:r>
              <a:rPr lang="en-US" dirty="0" smtClean="0"/>
              <a:t>” of Functional Structure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Only the project manager, and the functional manager need to </a:t>
            </a:r>
            <a:r>
              <a:rPr lang="en-US" sz="2400" dirty="0" smtClean="0">
                <a:solidFill>
                  <a:srgbClr val="3333FF"/>
                </a:solidFill>
              </a:rPr>
              <a:t>communicate</a:t>
            </a:r>
            <a:r>
              <a:rPr lang="en-US" sz="2400" dirty="0" smtClean="0"/>
              <a:t> with each other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There is </a:t>
            </a:r>
            <a:r>
              <a:rPr lang="en-US" sz="2400" dirty="0" smtClean="0">
                <a:solidFill>
                  <a:srgbClr val="3333FF"/>
                </a:solidFill>
              </a:rPr>
              <a:t>no confusion </a:t>
            </a:r>
            <a:r>
              <a:rPr lang="en-US" sz="2400" dirty="0" smtClean="0"/>
              <a:t>about who’s in charge.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Technical decisions </a:t>
            </a:r>
            <a:r>
              <a:rPr lang="en-US" sz="2400" dirty="0" smtClean="0"/>
              <a:t>may be made by someone with little (or no) technical experience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The project manager has </a:t>
            </a:r>
            <a:r>
              <a:rPr lang="en-US" sz="2400" dirty="0" smtClean="0">
                <a:solidFill>
                  <a:srgbClr val="3333FF"/>
                </a:solidFill>
              </a:rPr>
              <a:t>no power </a:t>
            </a:r>
            <a:r>
              <a:rPr lang="en-US" sz="2400" dirty="0" smtClean="0"/>
              <a:t>to make project decisions but holds the blame if the project fails.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3333FF"/>
                </a:solidFill>
              </a:rPr>
              <a:t>Pros</a:t>
            </a:r>
            <a:r>
              <a:rPr lang="en-US" dirty="0" smtClean="0"/>
              <a:t>” of Matrix Structures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Resources</a:t>
            </a:r>
            <a:r>
              <a:rPr lang="en-US" sz="2400" dirty="0" smtClean="0"/>
              <a:t> can be used from all over the organization.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The project manager may work as project manager on a </a:t>
            </a:r>
            <a:r>
              <a:rPr lang="en-US" sz="2400" dirty="0" smtClean="0">
                <a:solidFill>
                  <a:srgbClr val="3333FF"/>
                </a:solidFill>
              </a:rPr>
              <a:t>full-time basis</a:t>
            </a:r>
            <a:r>
              <a:rPr lang="en-US" sz="2400" dirty="0" smtClean="0"/>
              <a:t>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Project team members are </a:t>
            </a:r>
            <a:r>
              <a:rPr lang="en-US" sz="2400" dirty="0" smtClean="0">
                <a:solidFill>
                  <a:srgbClr val="3333FF"/>
                </a:solidFill>
              </a:rPr>
              <a:t>not on the project full-time</a:t>
            </a:r>
            <a:r>
              <a:rPr lang="en-US" sz="2400" dirty="0" smtClean="0"/>
              <a:t>, but only when their discipline is needed.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3333FF"/>
                </a:solidFill>
              </a:rPr>
              <a:t>Cons</a:t>
            </a:r>
            <a:r>
              <a:rPr lang="en-US" dirty="0" smtClean="0"/>
              <a:t>” of Matrix Structures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Power struggles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The project team is often confused about who’s in charge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With multiple functional managers, the PM faces huge communications demands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The project team members are probably on multiple projects with different project managers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Project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3333FF"/>
                </a:solidFill>
              </a:rPr>
              <a:t>Who do you need? </a:t>
            </a:r>
          </a:p>
          <a:p>
            <a:pPr>
              <a:buNone/>
            </a:pPr>
            <a:r>
              <a:rPr lang="en-US" dirty="0" smtClean="0"/>
              <a:t>How will you answer this?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3333FF"/>
                </a:solidFill>
              </a:rPr>
              <a:t>Pros &amp; Cons</a:t>
            </a:r>
            <a:r>
              <a:rPr lang="en-US" dirty="0" smtClean="0"/>
              <a:t>” of </a:t>
            </a:r>
            <a:r>
              <a:rPr lang="en-US" dirty="0" err="1" smtClean="0"/>
              <a:t>Projectized</a:t>
            </a:r>
            <a:r>
              <a:rPr lang="en-US" dirty="0" smtClean="0"/>
              <a:t> Structure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The project team contributes to projects full-time.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Communication demands are greatly reduced.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The project manager has autonomy over project decisions.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Usually a project office or program office will support the project manager.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The downside of a </a:t>
            </a:r>
            <a:r>
              <a:rPr lang="en-US" sz="2400" dirty="0" err="1" smtClean="0"/>
              <a:t>projectized</a:t>
            </a:r>
            <a:r>
              <a:rPr lang="en-US" sz="2400" dirty="0" smtClean="0"/>
              <a:t> organization is that the project team may have anxiety when the project wraps up.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Using Work Breakdown Structure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Creating Roles &amp; Responsibility Matrix (RASCI)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Project Manager’s Roles: Manager </a:t>
            </a:r>
            <a:r>
              <a:rPr lang="en-US" sz="2400" dirty="0" err="1" smtClean="0"/>
              <a:t>vs</a:t>
            </a:r>
            <a:r>
              <a:rPr lang="en-US" sz="2400" dirty="0" smtClean="0"/>
              <a:t> Leader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Finding Team Members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Understanding Project Authority / Organizational Structures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Using First Project Meeting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Plan “Project” HR Management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Who has authority over the project team</a:t>
            </a:r>
          </a:p>
          <a:p>
            <a:r>
              <a:rPr lang="en-US" sz="2400" dirty="0" smtClean="0"/>
              <a:t>How team members are brought into and released from the project team</a:t>
            </a:r>
          </a:p>
          <a:p>
            <a:r>
              <a:rPr lang="en-US" sz="2400" dirty="0" smtClean="0"/>
              <a:t>The process for team members discipline</a:t>
            </a:r>
          </a:p>
          <a:p>
            <a:r>
              <a:rPr lang="en-US" sz="2400" dirty="0" smtClean="0"/>
              <a:t>The expectations for the roles within the project team</a:t>
            </a:r>
          </a:p>
          <a:p>
            <a:r>
              <a:rPr lang="en-US" sz="2400" dirty="0" smtClean="0"/>
              <a:t>Rules and Policies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3333FF"/>
                </a:solidFill>
              </a:rPr>
              <a:t>NOTE: </a:t>
            </a:r>
            <a:r>
              <a:rPr lang="en-US" sz="1800" dirty="0" smtClean="0"/>
              <a:t>HR Plan must be approved by Organization’s HR Department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Groups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3333FF"/>
                </a:solidFill>
              </a:rPr>
              <a:t>Initiating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Planning</a:t>
            </a:r>
          </a:p>
          <a:p>
            <a:r>
              <a:rPr lang="en-US" sz="2000" dirty="0" smtClean="0"/>
              <a:t>Executing</a:t>
            </a:r>
          </a:p>
          <a:p>
            <a:r>
              <a:rPr lang="en-US" sz="2000" dirty="0" smtClean="0"/>
              <a:t>Controlling</a:t>
            </a:r>
          </a:p>
          <a:p>
            <a:r>
              <a:rPr lang="en-US" sz="2000" dirty="0" smtClean="0"/>
              <a:t>Closing</a:t>
            </a:r>
          </a:p>
          <a:p>
            <a:endParaRPr lang="en-US" sz="20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Knowledge Areas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3333FF"/>
                </a:solidFill>
              </a:rPr>
              <a:t>Scope Management</a:t>
            </a:r>
          </a:p>
          <a:p>
            <a:r>
              <a:rPr lang="en-US" sz="2000" dirty="0" smtClean="0"/>
              <a:t>Time Management</a:t>
            </a:r>
          </a:p>
          <a:p>
            <a:r>
              <a:rPr lang="en-US" sz="2000" dirty="0" smtClean="0"/>
              <a:t>Cost Management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Quality Management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Human Resources Management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Communications Management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Risk Management</a:t>
            </a:r>
          </a:p>
          <a:p>
            <a:r>
              <a:rPr lang="en-US" sz="2000" dirty="0" smtClean="0"/>
              <a:t>Procurement Management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Integration Management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Stakeholder Management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en-US" sz="1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Project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3333FF"/>
                </a:solidFill>
              </a:rPr>
              <a:t>Who do you need?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What is the best way to determine what to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Project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Breakdown Structure (WBS)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Project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Breakdown Structure (WBS)</a:t>
            </a:r>
          </a:p>
          <a:p>
            <a:r>
              <a:rPr lang="en-US" dirty="0" smtClean="0"/>
              <a:t>Roles &amp; Responsibilities Matrix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Roles &amp; Responsibilities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Major Deliverables</a:t>
            </a:r>
            <a:br>
              <a:rPr lang="en-US" dirty="0" smtClean="0"/>
            </a:br>
            <a:r>
              <a:rPr lang="en-US" sz="1900" dirty="0" smtClean="0">
                <a:solidFill>
                  <a:srgbClr val="3333FF"/>
                </a:solidFill>
              </a:rPr>
              <a:t>Use Work Breakdown Structure (WBS)</a:t>
            </a:r>
          </a:p>
          <a:p>
            <a:r>
              <a:rPr lang="en-US" dirty="0" smtClean="0"/>
              <a:t>Identify Roles</a:t>
            </a:r>
            <a:br>
              <a:rPr lang="en-US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Title, Department or Specialty</a:t>
            </a:r>
          </a:p>
          <a:p>
            <a:r>
              <a:rPr lang="en-US" dirty="0" smtClean="0"/>
              <a:t>Identify Responsibilities</a:t>
            </a:r>
            <a:br>
              <a:rPr lang="en-US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RASCI (Responsible, Approves, Supervises, Consults, Informed)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Roles &amp; Responsibilities Matrix</a:t>
            </a:r>
            <a:endParaRPr lang="en-US" dirty="0"/>
          </a:p>
        </p:txBody>
      </p:sp>
      <p:pic>
        <p:nvPicPr>
          <p:cNvPr id="4" name="Content Placeholder 3" descr="Roles-Responsibilities-Matri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9012" y="1774825"/>
            <a:ext cx="6305976" cy="462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/>
              <a:t>Using (Resource Pool) Database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/>
              <a:t>Using Historical Information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The collection of past project records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/>
              <a:t>Ask other project managers in your organization to point you towards the talent you need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/>
              <a:t>Ask Human Resources staff, functional managers, and your colleagues to point you to the talent you need on your project team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Manager’s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3000"/>
              </a:spcAft>
            </a:pPr>
            <a:r>
              <a:rPr lang="en-US" dirty="0" smtClean="0">
                <a:solidFill>
                  <a:srgbClr val="3333FF"/>
                </a:solidFill>
              </a:rPr>
              <a:t>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Manages project team to get the project successfully completed</a:t>
            </a:r>
          </a:p>
          <a:p>
            <a:pPr>
              <a:spcBef>
                <a:spcPts val="600"/>
              </a:spcBef>
              <a:spcAft>
                <a:spcPts val="3000"/>
              </a:spcAft>
            </a:pPr>
            <a:r>
              <a:rPr lang="en-US" dirty="0" smtClean="0">
                <a:solidFill>
                  <a:srgbClr val="3333FF"/>
                </a:solidFill>
              </a:rPr>
              <a:t>Leader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Motivates, align and direct project 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Template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3098</TotalTime>
  <Words>782</Words>
  <Application>Microsoft Office PowerPoint</Application>
  <PresentationFormat>On-screen Show (4:3)</PresentationFormat>
  <Paragraphs>121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PowerpointTemplate</vt:lpstr>
      <vt:lpstr>Module</vt:lpstr>
      <vt:lpstr>Software Project Management</vt:lpstr>
      <vt:lpstr>Determining Project Needs</vt:lpstr>
      <vt:lpstr>Determining Project Needs</vt:lpstr>
      <vt:lpstr>Determining Project Needs</vt:lpstr>
      <vt:lpstr>Determining Project Needs</vt:lpstr>
      <vt:lpstr>Roles &amp; Responsibilities Matrix</vt:lpstr>
      <vt:lpstr>Roles &amp; Responsibilities Matrix</vt:lpstr>
      <vt:lpstr>Finding Team Members</vt:lpstr>
      <vt:lpstr>Project Manager’s Role</vt:lpstr>
      <vt:lpstr>Finding Team Members</vt:lpstr>
      <vt:lpstr>Questions That Facilitate  Resource Management</vt:lpstr>
      <vt:lpstr>Questions That Facilitate  Leadership Potential</vt:lpstr>
      <vt:lpstr>Finding a STAR</vt:lpstr>
      <vt:lpstr>Who Is Really in Charge</vt:lpstr>
      <vt:lpstr>Organizational Structures</vt:lpstr>
      <vt:lpstr>Organizational Structures</vt:lpstr>
      <vt:lpstr>Organizational Structures</vt:lpstr>
      <vt:lpstr>Organizational Structures</vt:lpstr>
      <vt:lpstr>Organizational Structures</vt:lpstr>
      <vt:lpstr>Organizational Structures</vt:lpstr>
      <vt:lpstr>Summary</vt:lpstr>
      <vt:lpstr>Plan “Project” HR Management</vt:lpstr>
      <vt:lpstr>Software Project Management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CONCEPTS</dc:title>
  <dc:creator>Khan</dc:creator>
  <cp:lastModifiedBy>Windows User</cp:lastModifiedBy>
  <cp:revision>228</cp:revision>
  <dcterms:created xsi:type="dcterms:W3CDTF">2011-09-09T05:53:28Z</dcterms:created>
  <dcterms:modified xsi:type="dcterms:W3CDTF">2020-04-30T18:46:49Z</dcterms:modified>
</cp:coreProperties>
</file>