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27" r:id="rId1"/>
    <p:sldMasterId id="2147483777" r:id="rId2"/>
  </p:sldMasterIdLst>
  <p:notesMasterIdLst>
    <p:notesMasterId r:id="rId28"/>
  </p:notesMasterIdLst>
  <p:handoutMasterIdLst>
    <p:handoutMasterId r:id="rId29"/>
  </p:handoutMasterIdLst>
  <p:sldIdLst>
    <p:sldId id="530" r:id="rId3"/>
    <p:sldId id="607" r:id="rId4"/>
    <p:sldId id="608" r:id="rId5"/>
    <p:sldId id="609" r:id="rId6"/>
    <p:sldId id="610" r:id="rId7"/>
    <p:sldId id="611" r:id="rId8"/>
    <p:sldId id="612" r:id="rId9"/>
    <p:sldId id="613" r:id="rId10"/>
    <p:sldId id="614" r:id="rId11"/>
    <p:sldId id="615" r:id="rId12"/>
    <p:sldId id="616" r:id="rId13"/>
    <p:sldId id="630" r:id="rId14"/>
    <p:sldId id="631" r:id="rId15"/>
    <p:sldId id="617" r:id="rId16"/>
    <p:sldId id="634" r:id="rId17"/>
    <p:sldId id="632" r:id="rId18"/>
    <p:sldId id="633" r:id="rId19"/>
    <p:sldId id="621" r:id="rId20"/>
    <p:sldId id="622" r:id="rId21"/>
    <p:sldId id="623" r:id="rId22"/>
    <p:sldId id="624" r:id="rId23"/>
    <p:sldId id="625" r:id="rId24"/>
    <p:sldId id="626" r:id="rId25"/>
    <p:sldId id="627" r:id="rId26"/>
    <p:sldId id="576" r:id="rId27"/>
  </p:sldIdLst>
  <p:sldSz cx="9144000" cy="6858000" type="screen4x3"/>
  <p:notesSz cx="7315200" cy="9601200"/>
  <p:custDataLst>
    <p:tags r:id="rId3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ahoma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ahoma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ahoma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ahoma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ahoma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ahoma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ahoma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ahoma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ahoma" charset="0"/>
        <a:ea typeface="ＭＳ Ｐゴシック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268">
          <p15:clr>
            <a:srgbClr val="A4A3A4"/>
          </p15:clr>
        </p15:guide>
        <p15:guide id="2" pos="307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FFFF"/>
    <a:srgbClr val="EAEAEA"/>
    <a:srgbClr val="FFFF99"/>
    <a:srgbClr val="660066"/>
    <a:srgbClr val="006600"/>
    <a:srgbClr val="DDDDDD"/>
    <a:srgbClr val="FFCC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89701" autoAdjust="0"/>
  </p:normalViewPr>
  <p:slideViewPr>
    <p:cSldViewPr>
      <p:cViewPr varScale="1">
        <p:scale>
          <a:sx n="64" d="100"/>
          <a:sy n="64" d="100"/>
        </p:scale>
        <p:origin x="-1061" y="-7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456"/>
    </p:cViewPr>
  </p:sorterViewPr>
  <p:notesViewPr>
    <p:cSldViewPr>
      <p:cViewPr varScale="1">
        <p:scale>
          <a:sx n="28" d="100"/>
          <a:sy n="28" d="100"/>
        </p:scale>
        <p:origin x="-1278" y="-90"/>
      </p:cViewPr>
      <p:guideLst>
        <p:guide orient="horz" pos="2268"/>
        <p:guide pos="307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6628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  <p:txBody>
          <a:bodyPr vert="horz" wrap="non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  <p:txBody>
          <a:bodyPr vert="horz" wrap="non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  <p:txBody>
          <a:bodyPr vert="horz" wrap="non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42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942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A127E749-29DD-4107-8399-A3375D3701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886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7E749-29DD-4107-8399-A3375D3701F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28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7C3A134-F1C3-464B-BF47-54DC2DE08F52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262626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62626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62626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62626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62626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62626"/>
          </a:solidFill>
          <a:latin typeface="Calibri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62626"/>
          </a:solidFill>
          <a:latin typeface="Calibri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62626"/>
          </a:solidFill>
          <a:latin typeface="Calibri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62626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7C3A134-F1C3-464B-BF47-54DC2DE08F52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648F39E-9C37-485F-AC97-16BB4BDF9F49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b="1" dirty="0" smtClean="0"/>
              <a:t>Software Project Management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Lecture 14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Procurement Management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for Proposals (RFP)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400" dirty="0" smtClean="0"/>
              <a:t>A Request for Proposals (RFP) is your request for various vendors to provide their proposals</a:t>
            </a:r>
          </a:p>
          <a:p>
            <a:pPr lvl="1">
              <a:spcBef>
                <a:spcPts val="0"/>
              </a:spcBef>
              <a:spcAft>
                <a:spcPts val="2400"/>
              </a:spcAft>
            </a:pPr>
            <a:r>
              <a:rPr lang="en-US" sz="2000" dirty="0" smtClean="0"/>
              <a:t>In the RFP, you </a:t>
            </a:r>
            <a:r>
              <a:rPr lang="en-US" sz="2000" dirty="0" smtClean="0">
                <a:solidFill>
                  <a:srgbClr val="3333FF"/>
                </a:solidFill>
              </a:rPr>
              <a:t>specify exactly what you want vendors to supply</a:t>
            </a:r>
          </a:p>
          <a:p>
            <a:pPr lvl="1">
              <a:spcBef>
                <a:spcPts val="0"/>
              </a:spcBef>
              <a:spcAft>
                <a:spcPts val="2400"/>
              </a:spcAft>
            </a:pPr>
            <a:r>
              <a:rPr lang="en-US" sz="2000" dirty="0" smtClean="0"/>
              <a:t>You also provide the </a:t>
            </a:r>
            <a:r>
              <a:rPr lang="en-US" sz="2000" dirty="0" smtClean="0">
                <a:solidFill>
                  <a:srgbClr val="3333FF"/>
                </a:solidFill>
              </a:rPr>
              <a:t>logistical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rgbClr val="3333FF"/>
                </a:solidFill>
              </a:rPr>
              <a:t>service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dirty="0" smtClean="0"/>
              <a:t>requirements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for Proposals (RFP)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400" dirty="0" smtClean="0">
                <a:solidFill>
                  <a:srgbClr val="3333FF"/>
                </a:solidFill>
              </a:rPr>
              <a:t>Logistical Requirements </a:t>
            </a:r>
            <a:r>
              <a:rPr lang="en-US" sz="2400" dirty="0" smtClean="0"/>
              <a:t>are the delivery and installation timelines for any equipment and products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400" dirty="0" smtClean="0">
                <a:solidFill>
                  <a:srgbClr val="3333FF"/>
                </a:solidFill>
              </a:rPr>
              <a:t>Service Requirements </a:t>
            </a:r>
            <a:r>
              <a:rPr lang="en-US" sz="2400" dirty="0" smtClean="0"/>
              <a:t>are contracts concerning warranties, maintenance, and upgrades after any warranties expire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for Proposals (RFP)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400" dirty="0" smtClean="0">
                <a:solidFill>
                  <a:srgbClr val="3333FF"/>
                </a:solidFill>
              </a:rPr>
              <a:t>Evaluate all proposals carefully </a:t>
            </a:r>
            <a:r>
              <a:rPr lang="en-US" sz="2400" dirty="0" smtClean="0"/>
              <a:t>- because the offerings in the proposal become incorporated in the contract.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400" dirty="0" smtClean="0"/>
              <a:t>Proposals are most likely to differ from what vendors’ claimed in response to RFI or in the bidder’s conference.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the Vendor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400" dirty="0" smtClean="0"/>
              <a:t>Usually all the vendors handle the big stuff - the main items that you want to purchase. 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400" dirty="0" smtClean="0"/>
              <a:t>Only the </a:t>
            </a:r>
            <a:r>
              <a:rPr lang="en-US" sz="2400" dirty="0" smtClean="0">
                <a:solidFill>
                  <a:srgbClr val="3333FF"/>
                </a:solidFill>
              </a:rPr>
              <a:t>details differ</a:t>
            </a:r>
            <a:r>
              <a:rPr lang="en-US" sz="2400" dirty="0" smtClean="0"/>
              <a:t>, and these details (and the differences) can make or break the proposal.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the Vendor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800" dirty="0" smtClean="0"/>
              <a:t>Considering market conditions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>
                <a:solidFill>
                  <a:srgbClr val="3333FF"/>
                </a:solidFill>
              </a:rPr>
              <a:t>Is it buyer's market or seller’s market?</a:t>
            </a:r>
            <a:endParaRPr lang="en-US" sz="1600" dirty="0" smtClean="0"/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800" dirty="0" smtClean="0"/>
              <a:t>Use screening system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>
                <a:solidFill>
                  <a:srgbClr val="3333FF"/>
                </a:solidFill>
              </a:rPr>
              <a:t>Sort through all the ins and outs of the proposals – compare the details</a:t>
            </a:r>
            <a:endParaRPr lang="en-US" sz="1600" dirty="0" smtClean="0"/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800" dirty="0" smtClean="0"/>
              <a:t>Use Team Members' Help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>
                <a:solidFill>
                  <a:srgbClr val="3333FF"/>
                </a:solidFill>
              </a:rPr>
              <a:t>Consider making an evaluation committee</a:t>
            </a:r>
            <a:endParaRPr lang="en-US" sz="1600" dirty="0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Weighting System: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534400" cy="485420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weighting system takes out the personal </a:t>
            </a:r>
            <a:r>
              <a:rPr lang="en-US" dirty="0" smtClean="0"/>
              <a:t>preferences of </a:t>
            </a:r>
            <a:r>
              <a:rPr lang="en-US" dirty="0"/>
              <a:t>the decision-maker in the organization to ensure that the best seller is </a:t>
            </a:r>
            <a:r>
              <a:rPr lang="en-US" dirty="0" smtClean="0"/>
              <a:t>awarded the </a:t>
            </a:r>
            <a:r>
              <a:rPr lang="en-US" dirty="0"/>
              <a:t>contract. </a:t>
            </a:r>
            <a:endParaRPr lang="en-US" dirty="0" smtClean="0"/>
          </a:p>
          <a:p>
            <a:r>
              <a:rPr lang="en-US" dirty="0" smtClean="0"/>
              <a:t>Weights </a:t>
            </a:r>
            <a:r>
              <a:rPr lang="en-US" dirty="0"/>
              <a:t>are assigned to the values of the proposals and each proposal is scored.</a:t>
            </a:r>
          </a:p>
          <a:p>
            <a:r>
              <a:rPr lang="en-US" dirty="0"/>
              <a:t>Because the weights are determined before reviewing the proposals, the </a:t>
            </a:r>
            <a:r>
              <a:rPr lang="en-US" dirty="0" smtClean="0"/>
              <a:t>process is </a:t>
            </a:r>
            <a:r>
              <a:rPr lang="en-US" dirty="0"/>
              <a:t>guaranteed to be free of personal preferences and bias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seller with </a:t>
            </a:r>
            <a:r>
              <a:rPr lang="en-US" dirty="0" smtClean="0"/>
              <a:t>the highest </a:t>
            </a:r>
            <a:r>
              <a:rPr lang="en-US" dirty="0"/>
              <a:t>score is awarded the contract</a:t>
            </a:r>
          </a:p>
        </p:txBody>
      </p:sp>
    </p:spTree>
    <p:extLst>
      <p:ext uri="{BB962C8B-B14F-4D97-AF65-F5344CB8AC3E}">
        <p14:creationId xmlns:p14="http://schemas.microsoft.com/office/powerpoint/2010/main" val="1545017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Weighting System: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2481263"/>
            <a:ext cx="802957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3441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Weighting System: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://scm.ncsu.edu/as/scm/i/channels/articles/scm/weighted-point-procurement-proces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7467600" cy="4777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522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Negotiating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2400"/>
              </a:spcAft>
              <a:buNone/>
            </a:pPr>
            <a:r>
              <a:rPr lang="en-US" sz="2800" dirty="0" smtClean="0"/>
              <a:t>You have to negotiate the final contract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800" dirty="0" smtClean="0">
                <a:solidFill>
                  <a:srgbClr val="3333FF"/>
                </a:solidFill>
              </a:rPr>
              <a:t>Price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800" dirty="0" smtClean="0">
                <a:solidFill>
                  <a:srgbClr val="3333FF"/>
                </a:solidFill>
              </a:rPr>
              <a:t>Iron Triangle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Negotiating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400" dirty="0" smtClean="0"/>
              <a:t>Timelines and benchmarks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400" dirty="0" smtClean="0"/>
              <a:t>Include penalties for not meeting targets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400" dirty="0" smtClean="0"/>
              <a:t>How much support in manpower and equipment you need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400" dirty="0" smtClean="0"/>
              <a:t>Other resources with costs are accounted for in writing (delivery cost)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800" dirty="0" smtClean="0"/>
              <a:t>Hardware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800" dirty="0" smtClean="0"/>
              <a:t>Software / Software Tools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800" dirty="0" smtClean="0"/>
              <a:t>IT Services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/>
              <a:t>Development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/>
              <a:t>Data Entry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/>
              <a:t>Surveys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/>
              <a:t>Networking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800" dirty="0" smtClean="0"/>
              <a:t>Others: Stationary, Office Space, Transportation, Furniture, etc.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000" dirty="0" smtClean="0"/>
              <a:t>Sometimes, and not usually intentionally, the terms agreed to in writing don’t match what was discussed and agreed to orally - </a:t>
            </a:r>
            <a:r>
              <a:rPr lang="en-US" sz="2000" dirty="0" smtClean="0">
                <a:solidFill>
                  <a:srgbClr val="3333FF"/>
                </a:solidFill>
              </a:rPr>
              <a:t>The written terms almost always win in any contract dispute.</a:t>
            </a:r>
            <a:endParaRPr lang="en-US" sz="2000" dirty="0" smtClean="0"/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000" dirty="0" smtClean="0"/>
              <a:t>If your company has a </a:t>
            </a:r>
            <a:r>
              <a:rPr lang="en-US" sz="2000" dirty="0" smtClean="0">
                <a:solidFill>
                  <a:srgbClr val="3333FF"/>
                </a:solidFill>
              </a:rPr>
              <a:t>legal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dirty="0" smtClean="0"/>
              <a:t>department, have one of its representatives review the contract first and alert you of any potential problems and help you negotiate the terms if necessary.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000" dirty="0" smtClean="0"/>
              <a:t>The </a:t>
            </a:r>
            <a:r>
              <a:rPr lang="en-US" sz="2000" dirty="0" smtClean="0">
                <a:solidFill>
                  <a:srgbClr val="3333FF"/>
                </a:solidFill>
              </a:rPr>
              <a:t>type of contract </a:t>
            </a:r>
            <a:r>
              <a:rPr lang="en-US" sz="2000" dirty="0" smtClean="0"/>
              <a:t>you negotiate determines whether you bear most of the risk or whether the vendor bears most of the risk.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800" dirty="0" smtClean="0"/>
              <a:t>Fixed Price Contracts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800" dirty="0" smtClean="0"/>
              <a:t>Time and Materials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 Types</a:t>
            </a:r>
            <a:endParaRPr lang="en-US" dirty="0"/>
          </a:p>
        </p:txBody>
      </p:sp>
      <p:pic>
        <p:nvPicPr>
          <p:cNvPr id="4" name="Content Placeholder 3" descr="type-of-contract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b="68426"/>
          <a:stretch>
            <a:fillRect/>
          </a:stretch>
        </p:blipFill>
        <p:spPr>
          <a:xfrm>
            <a:off x="684547" y="1543181"/>
            <a:ext cx="7926053" cy="2362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Content Placeholder 3" descr="type-of-contracts.png"/>
          <p:cNvPicPr>
            <a:picLocks noChangeAspect="1"/>
          </p:cNvPicPr>
          <p:nvPr/>
        </p:nvPicPr>
        <p:blipFill>
          <a:blip r:embed="rId2" cstate="print"/>
          <a:srcRect t="67659"/>
          <a:stretch>
            <a:fillRect/>
          </a:stretch>
        </p:blipFill>
        <p:spPr bwMode="auto">
          <a:xfrm>
            <a:off x="685173" y="3905381"/>
            <a:ext cx="7924800" cy="2419219"/>
          </a:xfrm>
          <a:prstGeom prst="rect">
            <a:avLst/>
          </a:prstGeom>
          <a:noFill/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 and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400" dirty="0" smtClean="0"/>
              <a:t>Terms and conditions are the details of a contract that </a:t>
            </a:r>
            <a:r>
              <a:rPr lang="en-US" sz="2400" dirty="0" smtClean="0">
                <a:solidFill>
                  <a:srgbClr val="3333FF"/>
                </a:solidFill>
              </a:rPr>
              <a:t>define every aspect of its implementation </a:t>
            </a:r>
            <a:r>
              <a:rPr lang="en-US" sz="2400" dirty="0" smtClean="0"/>
              <a:t>and how its requirements on all parties are performed.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400" dirty="0" smtClean="0"/>
              <a:t>The terms and conditions don’t so much cover what you are buying, but </a:t>
            </a:r>
            <a:r>
              <a:rPr lang="en-US" sz="2400" dirty="0" smtClean="0">
                <a:solidFill>
                  <a:srgbClr val="3333FF"/>
                </a:solidFill>
              </a:rPr>
              <a:t>address the issues surrounding your purchase</a:t>
            </a:r>
            <a:endParaRPr lang="en-US" sz="2400" dirty="0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 and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800" dirty="0" smtClean="0"/>
              <a:t>Free On Board (FOB) point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>
                <a:solidFill>
                  <a:srgbClr val="3333FF"/>
                </a:solidFill>
              </a:rPr>
              <a:t>The place where delivery is considered to occur</a:t>
            </a:r>
            <a:endParaRPr lang="en-US" sz="1400" dirty="0" smtClean="0"/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800" dirty="0" smtClean="0"/>
              <a:t>Payment terms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>
                <a:solidFill>
                  <a:srgbClr val="3333FF"/>
                </a:solidFill>
              </a:rPr>
              <a:t>Advance, Graduated, Delivery / Completion</a:t>
            </a:r>
            <a:endParaRPr lang="en-US" sz="1400" dirty="0" smtClean="0"/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800" dirty="0" smtClean="0"/>
              <a:t>Extraneous work and materials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>
                <a:solidFill>
                  <a:srgbClr val="3333FF"/>
                </a:solidFill>
              </a:rPr>
              <a:t>Work that’s not included in the product purchase unless otherwise specified</a:t>
            </a:r>
            <a:endParaRPr lang="en-US" sz="1400" dirty="0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16600" dirty="0" smtClean="0">
                <a:latin typeface="Times New Roman" pitchFamily="18" charset="0"/>
                <a:cs typeface="Times New Roman" pitchFamily="18" charset="0"/>
              </a:rPr>
              <a:t>Q &amp; A</a:t>
            </a:r>
            <a:endParaRPr lang="en-US" sz="16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70C0"/>
                </a:solidFill>
              </a:rPr>
              <a:t>art</a:t>
            </a:r>
            <a:r>
              <a:rPr lang="en-US" dirty="0" smtClean="0"/>
              <a:t> of buying resources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0070C0"/>
                </a:solidFill>
              </a:rPr>
              <a:t>formal</a:t>
            </a:r>
            <a:r>
              <a:rPr lang="en-US" dirty="0" smtClean="0"/>
              <a:t> written process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400" dirty="0" smtClean="0"/>
              <a:t>Includes: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400" dirty="0" smtClean="0"/>
              <a:t>Obtaining quotations / bids / proposals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400" dirty="0" smtClean="0"/>
              <a:t>Selecting the vendor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400" dirty="0" smtClean="0"/>
              <a:t>Administering the contract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a Vendor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2400"/>
              </a:spcAft>
              <a:buNone/>
            </a:pPr>
            <a:r>
              <a:rPr lang="en-US" sz="2400" dirty="0" smtClean="0"/>
              <a:t>Your choice in vendor depends on the </a:t>
            </a:r>
            <a:r>
              <a:rPr lang="en-US" sz="2400" dirty="0" smtClean="0">
                <a:solidFill>
                  <a:srgbClr val="3333FF"/>
                </a:solidFill>
              </a:rPr>
              <a:t>priorities and requirements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smtClean="0"/>
              <a:t>of your organization and your stakeholders – but you should also consider:</a:t>
            </a:r>
            <a:r>
              <a:rPr lang="en-US" sz="2800" dirty="0" smtClean="0"/>
              <a:t>  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solidFill>
                  <a:srgbClr val="3333FF"/>
                </a:solidFill>
              </a:rPr>
              <a:t>Risk Tolerance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700" dirty="0" smtClean="0"/>
              <a:t>High Risk Tolerance = Can Select New Providers</a:t>
            </a:r>
            <a:br>
              <a:rPr lang="en-US" sz="1700" dirty="0" smtClean="0"/>
            </a:br>
            <a:r>
              <a:rPr lang="en-US" sz="1700" dirty="0" smtClean="0"/>
              <a:t>Low Risk Tolerance = Must be Experienced Provider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solidFill>
                  <a:srgbClr val="3333FF"/>
                </a:solidFill>
              </a:rPr>
              <a:t>Cost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700" dirty="0" smtClean="0"/>
              <a:t>If cost is big concern than you will look for someone with most offering for your money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solidFill>
                  <a:srgbClr val="3333FF"/>
                </a:solidFill>
              </a:rPr>
              <a:t>Time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700" dirty="0" smtClean="0"/>
              <a:t>If time is big concern than you will look for someone who can provide quickly</a:t>
            </a:r>
            <a:endParaRPr 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a Vendor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dirty="0" smtClean="0"/>
              <a:t>Process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Send out a </a:t>
            </a:r>
            <a:r>
              <a:rPr lang="en-US" sz="2400" dirty="0" smtClean="0">
                <a:solidFill>
                  <a:srgbClr val="3333FF"/>
                </a:solidFill>
              </a:rPr>
              <a:t>Request for Information </a:t>
            </a:r>
            <a:r>
              <a:rPr lang="en-US" sz="2400" dirty="0" smtClean="0"/>
              <a:t>(RFI)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Set up a </a:t>
            </a:r>
            <a:r>
              <a:rPr lang="en-US" sz="2400" dirty="0" smtClean="0">
                <a:solidFill>
                  <a:srgbClr val="3333FF"/>
                </a:solidFill>
              </a:rPr>
              <a:t>Bidders’ Conference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Send a </a:t>
            </a:r>
            <a:r>
              <a:rPr lang="en-US" sz="2400" dirty="0" smtClean="0">
                <a:solidFill>
                  <a:srgbClr val="3333FF"/>
                </a:solidFill>
              </a:rPr>
              <a:t>Request for Proposals </a:t>
            </a:r>
            <a:r>
              <a:rPr lang="en-US" sz="2400" dirty="0" smtClean="0"/>
              <a:t>(RFP)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3333FF"/>
                </a:solidFill>
              </a:rPr>
              <a:t>Review Proposals </a:t>
            </a:r>
            <a:r>
              <a:rPr lang="en-US" sz="2400" dirty="0" smtClean="0"/>
              <a:t>and make your </a:t>
            </a:r>
            <a:r>
              <a:rPr lang="en-US" sz="2400" dirty="0" smtClean="0">
                <a:solidFill>
                  <a:srgbClr val="3333FF"/>
                </a:solidFill>
              </a:rPr>
              <a:t>Final Decision</a:t>
            </a:r>
            <a:endParaRPr lang="en-US" sz="2400" dirty="0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for Information (RFI)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400" dirty="0" smtClean="0"/>
              <a:t>In the RFI, you present your </a:t>
            </a:r>
            <a:r>
              <a:rPr lang="en-US" sz="2400" dirty="0" smtClean="0">
                <a:solidFill>
                  <a:srgbClr val="3333FF"/>
                </a:solidFill>
              </a:rPr>
              <a:t>wish list</a:t>
            </a:r>
            <a:r>
              <a:rPr lang="en-US" sz="2400" dirty="0" smtClean="0"/>
              <a:t>, which details your </a:t>
            </a:r>
            <a:r>
              <a:rPr lang="en-US" sz="2400" dirty="0" smtClean="0">
                <a:solidFill>
                  <a:srgbClr val="3333FF"/>
                </a:solidFill>
              </a:rPr>
              <a:t>best-case scenario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smtClean="0"/>
              <a:t>of what you’ll need. 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400" dirty="0" smtClean="0"/>
              <a:t>In addition to basic questions about price and cost, your RFI may contain the following list of questions:</a:t>
            </a:r>
          </a:p>
          <a:p>
            <a:r>
              <a:rPr lang="en-GB" sz="2000" dirty="0"/>
              <a:t> The software testing application must integrate with the </a:t>
            </a:r>
            <a:r>
              <a:rPr lang="en-GB" sz="2000" dirty="0" smtClean="0"/>
              <a:t>development database </a:t>
            </a:r>
            <a:r>
              <a:rPr lang="en-GB" sz="2000" dirty="0"/>
              <a:t>residing on our on-site servers.</a:t>
            </a:r>
          </a:p>
          <a:p>
            <a:r>
              <a:rPr lang="en-GB" sz="2000" dirty="0"/>
              <a:t> Is any specialized hardware required on our end?</a:t>
            </a:r>
          </a:p>
          <a:p>
            <a:r>
              <a:rPr lang="en-GB" sz="2000" dirty="0"/>
              <a:t> How long has your company been providing </a:t>
            </a:r>
            <a:r>
              <a:rPr lang="en-GB" sz="2000" dirty="0" smtClean="0"/>
              <a:t>application-testing </a:t>
            </a:r>
            <a:r>
              <a:rPr lang="en-US" sz="2000" dirty="0" smtClean="0"/>
              <a:t>services</a:t>
            </a:r>
            <a:r>
              <a:rPr lang="en-US" sz="2000" dirty="0"/>
              <a:t>?</a:t>
            </a:r>
          </a:p>
          <a:p>
            <a:r>
              <a:rPr lang="en-GB" sz="2000" dirty="0"/>
              <a:t> What are the general qualifications of the personnel who would be </a:t>
            </a:r>
            <a:r>
              <a:rPr lang="en-GB" sz="2000" dirty="0" smtClean="0"/>
              <a:t>providing </a:t>
            </a:r>
            <a:r>
              <a:rPr lang="en-US" sz="2000" dirty="0" smtClean="0"/>
              <a:t>software-testing services? </a:t>
            </a:r>
          </a:p>
          <a:p>
            <a:r>
              <a:rPr lang="en-US" sz="2000" dirty="0"/>
              <a:t>Can you </a:t>
            </a:r>
            <a:r>
              <a:rPr lang="en-GB" sz="2000" dirty="0"/>
              <a:t>perform the software testing on-site, or do we have to come </a:t>
            </a:r>
            <a:r>
              <a:rPr lang="en-US" sz="2000" dirty="0"/>
              <a:t>to you?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Bidders’ Conference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400" dirty="0" smtClean="0"/>
              <a:t>Bidders’ Conference is a meeting where you and potential bidders sit around and discuss your requirements and vendors’ offerings: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sz="2000" dirty="0" smtClean="0"/>
              <a:t>Outlines your </a:t>
            </a:r>
            <a:r>
              <a:rPr lang="en-US" sz="2000" dirty="0" smtClean="0">
                <a:solidFill>
                  <a:srgbClr val="3333FF"/>
                </a:solidFill>
              </a:rPr>
              <a:t>agenda</a:t>
            </a:r>
            <a:r>
              <a:rPr lang="en-US" sz="2000" dirty="0" smtClean="0"/>
              <a:t> and highlights specific areas that you would like the vendors to address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sz="2000" dirty="0" smtClean="0"/>
              <a:t>Include team members &amp; other stakeholders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sz="2000" dirty="0" smtClean="0"/>
              <a:t>Vendors may have questions for you to </a:t>
            </a:r>
            <a:r>
              <a:rPr lang="en-US" sz="2000" dirty="0" smtClean="0">
                <a:solidFill>
                  <a:srgbClr val="3333FF"/>
                </a:solidFill>
              </a:rPr>
              <a:t>clarify your requirements </a:t>
            </a:r>
            <a:r>
              <a:rPr lang="en-US" sz="2000" dirty="0" smtClean="0"/>
              <a:t>and wishes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Bidders’ Conference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400" dirty="0" smtClean="0"/>
              <a:t>Maintain </a:t>
            </a:r>
            <a:r>
              <a:rPr lang="en-US" sz="2400" dirty="0" smtClean="0">
                <a:solidFill>
                  <a:srgbClr val="3333FF"/>
                </a:solidFill>
              </a:rPr>
              <a:t>control</a:t>
            </a:r>
            <a:r>
              <a:rPr lang="en-US" sz="2400" dirty="0" smtClean="0"/>
              <a:t> over the meeting (don’t let a vendor take over the control), Watch out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smtClean="0"/>
              <a:t>if a vendor is exaggerating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400" dirty="0" smtClean="0"/>
              <a:t>Ensure vendors </a:t>
            </a:r>
            <a:r>
              <a:rPr lang="en-US" sz="2400" dirty="0" smtClean="0">
                <a:solidFill>
                  <a:srgbClr val="3333FF"/>
                </a:solidFill>
              </a:rPr>
              <a:t>understand</a:t>
            </a:r>
            <a:r>
              <a:rPr lang="en-US" sz="2400" dirty="0" smtClean="0"/>
              <a:t> your requirements correctly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400" dirty="0" smtClean="0"/>
              <a:t>Make notes of </a:t>
            </a:r>
            <a:r>
              <a:rPr lang="en-US" sz="2400" dirty="0" smtClean="0">
                <a:solidFill>
                  <a:srgbClr val="3333FF"/>
                </a:solidFill>
              </a:rPr>
              <a:t>differences</a:t>
            </a:r>
            <a:r>
              <a:rPr lang="en-US" sz="2400" dirty="0" smtClean="0"/>
              <a:t> between the offerings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owerpointTemplate">
  <a:themeElements>
    <a:clrScheme name="Blue">
      <a:dk1>
        <a:srgbClr val="1F497D"/>
      </a:dk1>
      <a:lt1>
        <a:srgbClr val="C6D9F0"/>
      </a:lt1>
      <a:dk2>
        <a:srgbClr val="4F81BD"/>
      </a:dk2>
      <a:lt2>
        <a:srgbClr val="DBE5F1"/>
      </a:lt2>
      <a:accent1>
        <a:srgbClr val="17365D"/>
      </a:accent1>
      <a:accent2>
        <a:srgbClr val="366092"/>
      </a:accent2>
      <a:accent3>
        <a:srgbClr val="953734"/>
      </a:accent3>
      <a:accent4>
        <a:srgbClr val="E36C09"/>
      </a:accent4>
      <a:accent5>
        <a:srgbClr val="262626"/>
      </a:accent5>
      <a:accent6>
        <a:srgbClr val="5F497A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PowerpointTemplate</Template>
  <TotalTime>5198</TotalTime>
  <Words>794</Words>
  <Application>Microsoft Office PowerPoint</Application>
  <PresentationFormat>On-screen Show (4:3)</PresentationFormat>
  <Paragraphs>98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PowerpointTemplate</vt:lpstr>
      <vt:lpstr>Module</vt:lpstr>
      <vt:lpstr>Software Project Management</vt:lpstr>
      <vt:lpstr>Procurement</vt:lpstr>
      <vt:lpstr>Procurement</vt:lpstr>
      <vt:lpstr>Procurement</vt:lpstr>
      <vt:lpstr>Finding a Vendor</vt:lpstr>
      <vt:lpstr>Finding a Vendor</vt:lpstr>
      <vt:lpstr>Request for Information (RFI)</vt:lpstr>
      <vt:lpstr>Bidders’ Conference</vt:lpstr>
      <vt:lpstr>Bidders’ Conference</vt:lpstr>
      <vt:lpstr>Request for Proposals (RFP)</vt:lpstr>
      <vt:lpstr>Request for Proposals (RFP)</vt:lpstr>
      <vt:lpstr>Request for Proposals (RFP)</vt:lpstr>
      <vt:lpstr>Selecting the Vendor</vt:lpstr>
      <vt:lpstr>Selecting the Vendor</vt:lpstr>
      <vt:lpstr>Weighting System:</vt:lpstr>
      <vt:lpstr>Weighting System:</vt:lpstr>
      <vt:lpstr>Weighting System:</vt:lpstr>
      <vt:lpstr>Negotiating</vt:lpstr>
      <vt:lpstr>Negotiating</vt:lpstr>
      <vt:lpstr>Contract</vt:lpstr>
      <vt:lpstr>Contract Types</vt:lpstr>
      <vt:lpstr>Contract Types</vt:lpstr>
      <vt:lpstr>Terms and Conditions</vt:lpstr>
      <vt:lpstr>Terms and Conditions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CONCEPTS</dc:title>
  <dc:creator>Khan</dc:creator>
  <cp:lastModifiedBy>Windows User</cp:lastModifiedBy>
  <cp:revision>404</cp:revision>
  <dcterms:created xsi:type="dcterms:W3CDTF">2011-09-09T05:53:28Z</dcterms:created>
  <dcterms:modified xsi:type="dcterms:W3CDTF">2019-12-03T06:05:24Z</dcterms:modified>
</cp:coreProperties>
</file>