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sldIdLst>
    <p:sldId id="256" r:id="rId2"/>
    <p:sldId id="294" r:id="rId3"/>
    <p:sldId id="295" r:id="rId4"/>
    <p:sldId id="258" r:id="rId5"/>
    <p:sldId id="260" r:id="rId6"/>
    <p:sldId id="261" r:id="rId7"/>
    <p:sldId id="262" r:id="rId8"/>
    <p:sldId id="263" r:id="rId9"/>
    <p:sldId id="269" r:id="rId10"/>
    <p:sldId id="270" r:id="rId11"/>
    <p:sldId id="272" r:id="rId12"/>
    <p:sldId id="264" r:id="rId13"/>
    <p:sldId id="273" r:id="rId14"/>
    <p:sldId id="265" r:id="rId15"/>
    <p:sldId id="266" r:id="rId16"/>
    <p:sldId id="267" r:id="rId17"/>
    <p:sldId id="275" r:id="rId18"/>
    <p:sldId id="274" r:id="rId19"/>
    <p:sldId id="276" r:id="rId20"/>
    <p:sldId id="278" r:id="rId21"/>
    <p:sldId id="279" r:id="rId22"/>
    <p:sldId id="280" r:id="rId23"/>
    <p:sldId id="281" r:id="rId24"/>
    <p:sldId id="282" r:id="rId25"/>
    <p:sldId id="283" r:id="rId26"/>
    <p:sldId id="284" r:id="rId27"/>
    <p:sldId id="285" r:id="rId28"/>
    <p:sldId id="286" r:id="rId29"/>
    <p:sldId id="287" r:id="rId30"/>
    <p:sldId id="268" r:id="rId31"/>
    <p:sldId id="288" r:id="rId32"/>
    <p:sldId id="289" r:id="rId33"/>
    <p:sldId id="271" r:id="rId34"/>
    <p:sldId id="290" r:id="rId35"/>
    <p:sldId id="291"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1973B6C2-82C9-4D03-B1E8-A31F5EBE9B11}"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C483547C-E7EB-4643-AB1C-522901F46CDA}">
      <dgm:prSet/>
      <dgm:spPr/>
      <dgm:t>
        <a:bodyPr/>
        <a:lstStyle/>
        <a:p>
          <a:pPr>
            <a:defRPr cap="all"/>
          </a:pPr>
          <a:r>
            <a:rPr lang="en-US"/>
            <a:t>Constitution of 1956</a:t>
          </a:r>
        </a:p>
      </dgm:t>
    </dgm:pt>
    <dgm:pt modelId="{5A0912AC-BF23-44F8-BC11-135FA0D102FD}" type="parTrans" cxnId="{742C277F-4F2D-46B1-82DF-AA6DF2BD5B2E}">
      <dgm:prSet/>
      <dgm:spPr/>
      <dgm:t>
        <a:bodyPr/>
        <a:lstStyle/>
        <a:p>
          <a:endParaRPr lang="en-US"/>
        </a:p>
      </dgm:t>
    </dgm:pt>
    <dgm:pt modelId="{EEB8B007-C7B6-4FB4-96DD-98B9BA3996C2}" type="sibTrans" cxnId="{742C277F-4F2D-46B1-82DF-AA6DF2BD5B2E}">
      <dgm:prSet/>
      <dgm:spPr/>
      <dgm:t>
        <a:bodyPr/>
        <a:lstStyle/>
        <a:p>
          <a:endParaRPr lang="en-US"/>
        </a:p>
      </dgm:t>
    </dgm:pt>
    <dgm:pt modelId="{D19231EE-0CC7-4616-9A62-52BD7971B81B}">
      <dgm:prSet/>
      <dgm:spPr/>
      <dgm:t>
        <a:bodyPr/>
        <a:lstStyle/>
        <a:p>
          <a:pPr>
            <a:defRPr cap="all"/>
          </a:pPr>
          <a:r>
            <a:rPr lang="en-US"/>
            <a:t>Constitution of 1962</a:t>
          </a:r>
        </a:p>
      </dgm:t>
    </dgm:pt>
    <dgm:pt modelId="{F7948E09-70D6-4126-A274-DC3A383FE71A}" type="parTrans" cxnId="{AFAC0F59-B0FB-489E-8C61-82F71265F227}">
      <dgm:prSet/>
      <dgm:spPr/>
      <dgm:t>
        <a:bodyPr/>
        <a:lstStyle/>
        <a:p>
          <a:endParaRPr lang="en-US"/>
        </a:p>
      </dgm:t>
    </dgm:pt>
    <dgm:pt modelId="{76C63CEC-ABF4-48CE-BDE4-5CF462D46C5B}" type="sibTrans" cxnId="{AFAC0F59-B0FB-489E-8C61-82F71265F227}">
      <dgm:prSet/>
      <dgm:spPr/>
      <dgm:t>
        <a:bodyPr/>
        <a:lstStyle/>
        <a:p>
          <a:endParaRPr lang="en-US"/>
        </a:p>
      </dgm:t>
    </dgm:pt>
    <dgm:pt modelId="{6832805A-83CA-4D96-B5CE-23FDF1B17A72}">
      <dgm:prSet/>
      <dgm:spPr/>
      <dgm:t>
        <a:bodyPr/>
        <a:lstStyle/>
        <a:p>
          <a:pPr>
            <a:defRPr cap="all"/>
          </a:pPr>
          <a:r>
            <a:rPr lang="en-US"/>
            <a:t>Constitution of 1973</a:t>
          </a:r>
        </a:p>
      </dgm:t>
    </dgm:pt>
    <dgm:pt modelId="{E52C8F75-EF40-4D96-ACD5-E526D9EC4416}" type="parTrans" cxnId="{2CC4F5FC-295C-435F-81E5-298D89855B2E}">
      <dgm:prSet/>
      <dgm:spPr/>
      <dgm:t>
        <a:bodyPr/>
        <a:lstStyle/>
        <a:p>
          <a:endParaRPr lang="en-US"/>
        </a:p>
      </dgm:t>
    </dgm:pt>
    <dgm:pt modelId="{216DEF14-2CFB-47A1-878C-3B620E215249}" type="sibTrans" cxnId="{2CC4F5FC-295C-435F-81E5-298D89855B2E}">
      <dgm:prSet/>
      <dgm:spPr/>
      <dgm:t>
        <a:bodyPr/>
        <a:lstStyle/>
        <a:p>
          <a:endParaRPr lang="en-US"/>
        </a:p>
      </dgm:t>
    </dgm:pt>
    <dgm:pt modelId="{800DCB9C-021D-447A-B5B6-056CF83E3AD1}" type="pres">
      <dgm:prSet presAssocID="{1973B6C2-82C9-4D03-B1E8-A31F5EBE9B11}" presName="root" presStyleCnt="0">
        <dgm:presLayoutVars>
          <dgm:dir/>
          <dgm:resizeHandles val="exact"/>
        </dgm:presLayoutVars>
      </dgm:prSet>
      <dgm:spPr/>
    </dgm:pt>
    <dgm:pt modelId="{1CC23567-9496-4FD6-974B-D4B758ED2F85}" type="pres">
      <dgm:prSet presAssocID="{C483547C-E7EB-4643-AB1C-522901F46CDA}" presName="compNode" presStyleCnt="0"/>
      <dgm:spPr/>
    </dgm:pt>
    <dgm:pt modelId="{82CEAF22-76B6-43E4-A3ED-E5C5E29A7663}" type="pres">
      <dgm:prSet presAssocID="{C483547C-E7EB-4643-AB1C-522901F46CDA}" presName="iconBgRect" presStyleLbl="bgShp" presStyleIdx="0" presStyleCnt="3"/>
      <dgm:spPr/>
    </dgm:pt>
    <dgm:pt modelId="{546D2C91-C7C5-407B-876B-B5AFC0837622}" type="pres">
      <dgm:prSet presAssocID="{C483547C-E7EB-4643-AB1C-522901F46C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4C174CDB-74DE-4FB8-B500-B937AB98335D}" type="pres">
      <dgm:prSet presAssocID="{C483547C-E7EB-4643-AB1C-522901F46CDA}" presName="spaceRect" presStyleCnt="0"/>
      <dgm:spPr/>
    </dgm:pt>
    <dgm:pt modelId="{3983018A-AC01-4487-82D7-6E5B5261002B}" type="pres">
      <dgm:prSet presAssocID="{C483547C-E7EB-4643-AB1C-522901F46CDA}" presName="textRect" presStyleLbl="revTx" presStyleIdx="0" presStyleCnt="3">
        <dgm:presLayoutVars>
          <dgm:chMax val="1"/>
          <dgm:chPref val="1"/>
        </dgm:presLayoutVars>
      </dgm:prSet>
      <dgm:spPr/>
    </dgm:pt>
    <dgm:pt modelId="{FCC95B7F-683F-4835-86B9-7BD6AD3EDF6A}" type="pres">
      <dgm:prSet presAssocID="{EEB8B007-C7B6-4FB4-96DD-98B9BA3996C2}" presName="sibTrans" presStyleCnt="0"/>
      <dgm:spPr/>
    </dgm:pt>
    <dgm:pt modelId="{77D4C3F0-0F1C-47A2-BE9F-F28F2D4D5D35}" type="pres">
      <dgm:prSet presAssocID="{D19231EE-0CC7-4616-9A62-52BD7971B81B}" presName="compNode" presStyleCnt="0"/>
      <dgm:spPr/>
    </dgm:pt>
    <dgm:pt modelId="{628FB1D9-8A3D-4321-99D5-2F92A27A4599}" type="pres">
      <dgm:prSet presAssocID="{D19231EE-0CC7-4616-9A62-52BD7971B81B}" presName="iconBgRect" presStyleLbl="bgShp" presStyleIdx="1" presStyleCnt="3"/>
      <dgm:spPr/>
    </dgm:pt>
    <dgm:pt modelId="{0C8C3A36-5440-43FC-98E0-E1A56D161921}" type="pres">
      <dgm:prSet presAssocID="{D19231EE-0CC7-4616-9A62-52BD7971B8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2CF7AA4D-3BFC-4128-8443-A59111EB90A5}" type="pres">
      <dgm:prSet presAssocID="{D19231EE-0CC7-4616-9A62-52BD7971B81B}" presName="spaceRect" presStyleCnt="0"/>
      <dgm:spPr/>
    </dgm:pt>
    <dgm:pt modelId="{3C31B91E-5C7F-4BB7-8D66-BFDE91946B0F}" type="pres">
      <dgm:prSet presAssocID="{D19231EE-0CC7-4616-9A62-52BD7971B81B}" presName="textRect" presStyleLbl="revTx" presStyleIdx="1" presStyleCnt="3">
        <dgm:presLayoutVars>
          <dgm:chMax val="1"/>
          <dgm:chPref val="1"/>
        </dgm:presLayoutVars>
      </dgm:prSet>
      <dgm:spPr/>
    </dgm:pt>
    <dgm:pt modelId="{9C684604-2ABE-4FF8-AC25-08BB3A18A320}" type="pres">
      <dgm:prSet presAssocID="{76C63CEC-ABF4-48CE-BDE4-5CF462D46C5B}" presName="sibTrans" presStyleCnt="0"/>
      <dgm:spPr/>
    </dgm:pt>
    <dgm:pt modelId="{286F77DE-AB1B-4D51-AA79-1D686271970C}" type="pres">
      <dgm:prSet presAssocID="{6832805A-83CA-4D96-B5CE-23FDF1B17A72}" presName="compNode" presStyleCnt="0"/>
      <dgm:spPr/>
    </dgm:pt>
    <dgm:pt modelId="{6D773244-1839-43ED-B36D-2E57F4463F52}" type="pres">
      <dgm:prSet presAssocID="{6832805A-83CA-4D96-B5CE-23FDF1B17A72}" presName="iconBgRect" presStyleLbl="bgShp" presStyleIdx="2" presStyleCnt="3"/>
      <dgm:spPr/>
    </dgm:pt>
    <dgm:pt modelId="{AC907375-A561-48C5-908D-A48C25B0DF98}" type="pres">
      <dgm:prSet presAssocID="{6832805A-83CA-4D96-B5CE-23FDF1B17A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707BF8C6-11F0-49E0-BCC9-7EAB72424D9F}" type="pres">
      <dgm:prSet presAssocID="{6832805A-83CA-4D96-B5CE-23FDF1B17A72}" presName="spaceRect" presStyleCnt="0"/>
      <dgm:spPr/>
    </dgm:pt>
    <dgm:pt modelId="{6C951225-8547-4262-806C-F3B1197FB10B}" type="pres">
      <dgm:prSet presAssocID="{6832805A-83CA-4D96-B5CE-23FDF1B17A72}" presName="textRect" presStyleLbl="revTx" presStyleIdx="2" presStyleCnt="3">
        <dgm:presLayoutVars>
          <dgm:chMax val="1"/>
          <dgm:chPref val="1"/>
        </dgm:presLayoutVars>
      </dgm:prSet>
      <dgm:spPr/>
    </dgm:pt>
  </dgm:ptLst>
  <dgm:cxnLst>
    <dgm:cxn modelId="{AA78B903-22CC-474A-B5DC-DCDA833ECB96}" type="presOf" srcId="{1973B6C2-82C9-4D03-B1E8-A31F5EBE9B11}" destId="{800DCB9C-021D-447A-B5B6-056CF83E3AD1}" srcOrd="0" destOrd="0" presId="urn:microsoft.com/office/officeart/2018/5/layout/IconCircleLabelList"/>
    <dgm:cxn modelId="{10A53622-B093-49D6-98AF-D63433568F99}" type="presOf" srcId="{6832805A-83CA-4D96-B5CE-23FDF1B17A72}" destId="{6C951225-8547-4262-806C-F3B1197FB10B}" srcOrd="0" destOrd="0" presId="urn:microsoft.com/office/officeart/2018/5/layout/IconCircleLabelList"/>
    <dgm:cxn modelId="{AFAC0F59-B0FB-489E-8C61-82F71265F227}" srcId="{1973B6C2-82C9-4D03-B1E8-A31F5EBE9B11}" destId="{D19231EE-0CC7-4616-9A62-52BD7971B81B}" srcOrd="1" destOrd="0" parTransId="{F7948E09-70D6-4126-A274-DC3A383FE71A}" sibTransId="{76C63CEC-ABF4-48CE-BDE4-5CF462D46C5B}"/>
    <dgm:cxn modelId="{742C277F-4F2D-46B1-82DF-AA6DF2BD5B2E}" srcId="{1973B6C2-82C9-4D03-B1E8-A31F5EBE9B11}" destId="{C483547C-E7EB-4643-AB1C-522901F46CDA}" srcOrd="0" destOrd="0" parTransId="{5A0912AC-BF23-44F8-BC11-135FA0D102FD}" sibTransId="{EEB8B007-C7B6-4FB4-96DD-98B9BA3996C2}"/>
    <dgm:cxn modelId="{06EA7EC2-B76B-4A20-AFA5-2616113C64EB}" type="presOf" srcId="{D19231EE-0CC7-4616-9A62-52BD7971B81B}" destId="{3C31B91E-5C7F-4BB7-8D66-BFDE91946B0F}" srcOrd="0" destOrd="0" presId="urn:microsoft.com/office/officeart/2018/5/layout/IconCircleLabelList"/>
    <dgm:cxn modelId="{B481ECF3-8E1B-4F52-A57C-2D546B16893E}" type="presOf" srcId="{C483547C-E7EB-4643-AB1C-522901F46CDA}" destId="{3983018A-AC01-4487-82D7-6E5B5261002B}" srcOrd="0" destOrd="0" presId="urn:microsoft.com/office/officeart/2018/5/layout/IconCircleLabelList"/>
    <dgm:cxn modelId="{2CC4F5FC-295C-435F-81E5-298D89855B2E}" srcId="{1973B6C2-82C9-4D03-B1E8-A31F5EBE9B11}" destId="{6832805A-83CA-4D96-B5CE-23FDF1B17A72}" srcOrd="2" destOrd="0" parTransId="{E52C8F75-EF40-4D96-ACD5-E526D9EC4416}" sibTransId="{216DEF14-2CFB-47A1-878C-3B620E215249}"/>
    <dgm:cxn modelId="{A8F4A62C-92DD-4519-9740-A2ABAFDE5DA2}" type="presParOf" srcId="{800DCB9C-021D-447A-B5B6-056CF83E3AD1}" destId="{1CC23567-9496-4FD6-974B-D4B758ED2F85}" srcOrd="0" destOrd="0" presId="urn:microsoft.com/office/officeart/2018/5/layout/IconCircleLabelList"/>
    <dgm:cxn modelId="{E952F024-AAE3-48F2-9F48-6682823DDF80}" type="presParOf" srcId="{1CC23567-9496-4FD6-974B-D4B758ED2F85}" destId="{82CEAF22-76B6-43E4-A3ED-E5C5E29A7663}" srcOrd="0" destOrd="0" presId="urn:microsoft.com/office/officeart/2018/5/layout/IconCircleLabelList"/>
    <dgm:cxn modelId="{AD4BCC3A-7AB7-4D66-A36A-48C40E4990F8}" type="presParOf" srcId="{1CC23567-9496-4FD6-974B-D4B758ED2F85}" destId="{546D2C91-C7C5-407B-876B-B5AFC0837622}" srcOrd="1" destOrd="0" presId="urn:microsoft.com/office/officeart/2018/5/layout/IconCircleLabelList"/>
    <dgm:cxn modelId="{DB1E93AE-B179-4CDD-8ED3-78700077C6A4}" type="presParOf" srcId="{1CC23567-9496-4FD6-974B-D4B758ED2F85}" destId="{4C174CDB-74DE-4FB8-B500-B937AB98335D}" srcOrd="2" destOrd="0" presId="urn:microsoft.com/office/officeart/2018/5/layout/IconCircleLabelList"/>
    <dgm:cxn modelId="{F8A7ACCD-9C15-4966-BEE5-2E7B62012194}" type="presParOf" srcId="{1CC23567-9496-4FD6-974B-D4B758ED2F85}" destId="{3983018A-AC01-4487-82D7-6E5B5261002B}" srcOrd="3" destOrd="0" presId="urn:microsoft.com/office/officeart/2018/5/layout/IconCircleLabelList"/>
    <dgm:cxn modelId="{4EEEB684-8A6D-45B2-B2DF-0BD65CC5CEC0}" type="presParOf" srcId="{800DCB9C-021D-447A-B5B6-056CF83E3AD1}" destId="{FCC95B7F-683F-4835-86B9-7BD6AD3EDF6A}" srcOrd="1" destOrd="0" presId="urn:microsoft.com/office/officeart/2018/5/layout/IconCircleLabelList"/>
    <dgm:cxn modelId="{510E849D-9221-4B2F-AF35-4D0E73A90043}" type="presParOf" srcId="{800DCB9C-021D-447A-B5B6-056CF83E3AD1}" destId="{77D4C3F0-0F1C-47A2-BE9F-F28F2D4D5D35}" srcOrd="2" destOrd="0" presId="urn:microsoft.com/office/officeart/2018/5/layout/IconCircleLabelList"/>
    <dgm:cxn modelId="{1637ECB6-89D7-4B5B-B5A8-BB7F0A2AEAEE}" type="presParOf" srcId="{77D4C3F0-0F1C-47A2-BE9F-F28F2D4D5D35}" destId="{628FB1D9-8A3D-4321-99D5-2F92A27A4599}" srcOrd="0" destOrd="0" presId="urn:microsoft.com/office/officeart/2018/5/layout/IconCircleLabelList"/>
    <dgm:cxn modelId="{40B24A40-C756-49D1-91A8-5F0CB9D18F5A}" type="presParOf" srcId="{77D4C3F0-0F1C-47A2-BE9F-F28F2D4D5D35}" destId="{0C8C3A36-5440-43FC-98E0-E1A56D161921}" srcOrd="1" destOrd="0" presId="urn:microsoft.com/office/officeart/2018/5/layout/IconCircleLabelList"/>
    <dgm:cxn modelId="{116F3F6E-8C3E-4B9D-B1B8-152B4260A961}" type="presParOf" srcId="{77D4C3F0-0F1C-47A2-BE9F-F28F2D4D5D35}" destId="{2CF7AA4D-3BFC-4128-8443-A59111EB90A5}" srcOrd="2" destOrd="0" presId="urn:microsoft.com/office/officeart/2018/5/layout/IconCircleLabelList"/>
    <dgm:cxn modelId="{6C0776D0-590B-4B82-A17C-0AB1D69A0560}" type="presParOf" srcId="{77D4C3F0-0F1C-47A2-BE9F-F28F2D4D5D35}" destId="{3C31B91E-5C7F-4BB7-8D66-BFDE91946B0F}" srcOrd="3" destOrd="0" presId="urn:microsoft.com/office/officeart/2018/5/layout/IconCircleLabelList"/>
    <dgm:cxn modelId="{3D2D4028-58B6-437D-84BE-81C881B715B9}" type="presParOf" srcId="{800DCB9C-021D-447A-B5B6-056CF83E3AD1}" destId="{9C684604-2ABE-4FF8-AC25-08BB3A18A320}" srcOrd="3" destOrd="0" presId="urn:microsoft.com/office/officeart/2018/5/layout/IconCircleLabelList"/>
    <dgm:cxn modelId="{C5536C9D-4FD6-4078-87B6-CA479304942B}" type="presParOf" srcId="{800DCB9C-021D-447A-B5B6-056CF83E3AD1}" destId="{286F77DE-AB1B-4D51-AA79-1D686271970C}" srcOrd="4" destOrd="0" presId="urn:microsoft.com/office/officeart/2018/5/layout/IconCircleLabelList"/>
    <dgm:cxn modelId="{ABE99D8F-6800-4446-AE8E-D6B51575416B}" type="presParOf" srcId="{286F77DE-AB1B-4D51-AA79-1D686271970C}" destId="{6D773244-1839-43ED-B36D-2E57F4463F52}" srcOrd="0" destOrd="0" presId="urn:microsoft.com/office/officeart/2018/5/layout/IconCircleLabelList"/>
    <dgm:cxn modelId="{E57F894C-087D-49F5-B68C-D6BA0D48D996}" type="presParOf" srcId="{286F77DE-AB1B-4D51-AA79-1D686271970C}" destId="{AC907375-A561-48C5-908D-A48C25B0DF98}" srcOrd="1" destOrd="0" presId="urn:microsoft.com/office/officeart/2018/5/layout/IconCircleLabelList"/>
    <dgm:cxn modelId="{819943E5-556D-4207-A14E-DBAAA8E50A8E}" type="presParOf" srcId="{286F77DE-AB1B-4D51-AA79-1D686271970C}" destId="{707BF8C6-11F0-49E0-BCC9-7EAB72424D9F}" srcOrd="2" destOrd="0" presId="urn:microsoft.com/office/officeart/2018/5/layout/IconCircleLabelList"/>
    <dgm:cxn modelId="{F258D190-501E-4F89-99DF-3545BBBF021C}" type="presParOf" srcId="{286F77DE-AB1B-4D51-AA79-1D686271970C}" destId="{6C951225-8547-4262-806C-F3B1197FB10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EAF22-76B6-43E4-A3ED-E5C5E29A7663}">
      <dsp:nvSpPr>
        <dsp:cNvPr id="0" name=""/>
        <dsp:cNvSpPr/>
      </dsp:nvSpPr>
      <dsp:spPr>
        <a:xfrm>
          <a:off x="438140" y="646613"/>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6D2C91-C7C5-407B-876B-B5AFC0837622}">
      <dsp:nvSpPr>
        <dsp:cNvPr id="0" name=""/>
        <dsp:cNvSpPr/>
      </dsp:nvSpPr>
      <dsp:spPr>
        <a:xfrm>
          <a:off x="716015" y="924488"/>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83018A-AC01-4487-82D7-6E5B5261002B}">
      <dsp:nvSpPr>
        <dsp:cNvPr id="0" name=""/>
        <dsp:cNvSpPr/>
      </dsp:nvSpPr>
      <dsp:spPr>
        <a:xfrm>
          <a:off x="21327" y="235661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Constitution of 1956</a:t>
          </a:r>
        </a:p>
      </dsp:txBody>
      <dsp:txXfrm>
        <a:off x="21327" y="2356613"/>
        <a:ext cx="2137500" cy="720000"/>
      </dsp:txXfrm>
    </dsp:sp>
    <dsp:sp modelId="{628FB1D9-8A3D-4321-99D5-2F92A27A4599}">
      <dsp:nvSpPr>
        <dsp:cNvPr id="0" name=""/>
        <dsp:cNvSpPr/>
      </dsp:nvSpPr>
      <dsp:spPr>
        <a:xfrm>
          <a:off x="2949702" y="646613"/>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C3A36-5440-43FC-98E0-E1A56D161921}">
      <dsp:nvSpPr>
        <dsp:cNvPr id="0" name=""/>
        <dsp:cNvSpPr/>
      </dsp:nvSpPr>
      <dsp:spPr>
        <a:xfrm>
          <a:off x="3227577" y="924488"/>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31B91E-5C7F-4BB7-8D66-BFDE91946B0F}">
      <dsp:nvSpPr>
        <dsp:cNvPr id="0" name=""/>
        <dsp:cNvSpPr/>
      </dsp:nvSpPr>
      <dsp:spPr>
        <a:xfrm>
          <a:off x="2532890" y="235661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Constitution of 1962</a:t>
          </a:r>
        </a:p>
      </dsp:txBody>
      <dsp:txXfrm>
        <a:off x="2532890" y="2356613"/>
        <a:ext cx="2137500" cy="720000"/>
      </dsp:txXfrm>
    </dsp:sp>
    <dsp:sp modelId="{6D773244-1839-43ED-B36D-2E57F4463F52}">
      <dsp:nvSpPr>
        <dsp:cNvPr id="0" name=""/>
        <dsp:cNvSpPr/>
      </dsp:nvSpPr>
      <dsp:spPr>
        <a:xfrm>
          <a:off x="5461265" y="646613"/>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07375-A561-48C5-908D-A48C25B0DF98}">
      <dsp:nvSpPr>
        <dsp:cNvPr id="0" name=""/>
        <dsp:cNvSpPr/>
      </dsp:nvSpPr>
      <dsp:spPr>
        <a:xfrm>
          <a:off x="5739140" y="924488"/>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951225-8547-4262-806C-F3B1197FB10B}">
      <dsp:nvSpPr>
        <dsp:cNvPr id="0" name=""/>
        <dsp:cNvSpPr/>
      </dsp:nvSpPr>
      <dsp:spPr>
        <a:xfrm>
          <a:off x="5044452" y="235661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Constitution of 1973</a:t>
          </a:r>
        </a:p>
      </dsp:txBody>
      <dsp:txXfrm>
        <a:off x="5044452" y="2356613"/>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E1C608-2178-4FF0-A991-28E7089FC69C}" type="datetimeFigureOut">
              <a:rPr lang="en-US" smtClean="0"/>
              <a:t>6/18/2020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1A83DA6D-3FA4-4942-920B-81F8849DB82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7498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1C608-2178-4FF0-A991-28E7089FC69C}"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DA6D-3FA4-4942-920B-81F8849DB82E}" type="slidenum">
              <a:rPr lang="en-US" smtClean="0"/>
              <a:t>‹#›</a:t>
            </a:fld>
            <a:endParaRPr lang="en-US"/>
          </a:p>
        </p:txBody>
      </p:sp>
    </p:spTree>
    <p:extLst>
      <p:ext uri="{BB962C8B-B14F-4D97-AF65-F5344CB8AC3E}">
        <p14:creationId xmlns:p14="http://schemas.microsoft.com/office/powerpoint/2010/main" val="150072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1C608-2178-4FF0-A991-28E7089FC69C}"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DA6D-3FA4-4942-920B-81F8849DB82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9921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1C608-2178-4FF0-A991-28E7089FC69C}"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DA6D-3FA4-4942-920B-81F8849DB82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730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1C608-2178-4FF0-A991-28E7089FC69C}"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DA6D-3FA4-4942-920B-81F8849DB82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8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1C608-2178-4FF0-A991-28E7089FC69C}"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3DA6D-3FA4-4942-920B-81F8849DB82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934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1C608-2178-4FF0-A991-28E7089FC69C}"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3DA6D-3FA4-4942-920B-81F8849DB82E}" type="slidenum">
              <a:rPr lang="en-US" smtClean="0"/>
              <a:t>‹#›</a:t>
            </a:fld>
            <a:endParaRPr lang="en-US"/>
          </a:p>
        </p:txBody>
      </p:sp>
    </p:spTree>
    <p:extLst>
      <p:ext uri="{BB962C8B-B14F-4D97-AF65-F5344CB8AC3E}">
        <p14:creationId xmlns:p14="http://schemas.microsoft.com/office/powerpoint/2010/main" val="365738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E1C608-2178-4FF0-A991-28E7089FC69C}"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3DA6D-3FA4-4942-920B-81F8849DB82E}" type="slidenum">
              <a:rPr lang="en-US" smtClean="0"/>
              <a:t>‹#›</a:t>
            </a:fld>
            <a:endParaRPr lang="en-US"/>
          </a:p>
        </p:txBody>
      </p:sp>
    </p:spTree>
    <p:extLst>
      <p:ext uri="{BB962C8B-B14F-4D97-AF65-F5344CB8AC3E}">
        <p14:creationId xmlns:p14="http://schemas.microsoft.com/office/powerpoint/2010/main" val="154866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1C608-2178-4FF0-A991-28E7089FC69C}"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3DA6D-3FA4-4942-920B-81F8849DB82E}" type="slidenum">
              <a:rPr lang="en-US" smtClean="0"/>
              <a:t>‹#›</a:t>
            </a:fld>
            <a:endParaRPr lang="en-US"/>
          </a:p>
        </p:txBody>
      </p:sp>
    </p:spTree>
    <p:extLst>
      <p:ext uri="{BB962C8B-B14F-4D97-AF65-F5344CB8AC3E}">
        <p14:creationId xmlns:p14="http://schemas.microsoft.com/office/powerpoint/2010/main" val="10511107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7E1C608-2178-4FF0-A991-28E7089FC69C}"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3DA6D-3FA4-4942-920B-81F8849DB82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11168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7E1C608-2178-4FF0-A991-28E7089FC69C}" type="datetimeFigureOut">
              <a:rPr lang="en-US" smtClean="0"/>
              <a:t>6/18/2020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1A83DA6D-3FA4-4942-920B-81F8849DB82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12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E1C608-2178-4FF0-A991-28E7089FC69C}" type="datetimeFigureOut">
              <a:rPr lang="en-US" smtClean="0"/>
              <a:t>6/18/2020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A83DA6D-3FA4-4942-920B-81F8849DB82E}" type="slidenum">
              <a:rPr lang="en-US" smtClean="0"/>
              <a:t>‹#›</a:t>
            </a:fld>
            <a:endParaRPr lang="en-US"/>
          </a:p>
        </p:txBody>
      </p:sp>
    </p:spTree>
    <p:extLst>
      <p:ext uri="{BB962C8B-B14F-4D97-AF65-F5344CB8AC3E}">
        <p14:creationId xmlns:p14="http://schemas.microsoft.com/office/powerpoint/2010/main" val="66254004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494475" y="1474969"/>
            <a:ext cx="2117940" cy="1868760"/>
          </a:xfrm>
        </p:spPr>
        <p:txBody>
          <a:bodyPr>
            <a:normAutofit/>
          </a:bodyPr>
          <a:lstStyle/>
          <a:p>
            <a:r>
              <a:rPr lang="en-US" sz="1700"/>
              <a:t>   </a:t>
            </a:r>
            <a:br>
              <a:rPr lang="en-US" sz="1700"/>
            </a:br>
            <a:r>
              <a:rPr lang="en-US" sz="1700"/>
              <a:t>CONSTITUTIONAL DEVELOPMENT </a:t>
            </a:r>
            <a:br>
              <a:rPr lang="en-US" sz="1700"/>
            </a:br>
            <a:r>
              <a:rPr lang="en-US" sz="1700"/>
              <a:t>IN </a:t>
            </a:r>
            <a:br>
              <a:rPr lang="en-US" sz="1700"/>
            </a:br>
            <a:r>
              <a:rPr lang="en-US" sz="1700"/>
              <a:t>PAKISTAN</a:t>
            </a:r>
          </a:p>
        </p:txBody>
      </p:sp>
      <p:cxnSp>
        <p:nvCxnSpPr>
          <p:cNvPr id="75" name="Straight Connector 7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7" name="Group 7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78" name="Rectangle 7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stitution of 1973 – History Pak">
            <a:extLst>
              <a:ext uri="{FF2B5EF4-FFF2-40B4-BE49-F238E27FC236}">
                <a16:creationId xmlns:a16="http://schemas.microsoft.com/office/drawing/2014/main" id="{5D39E804-6FE9-43E1-8FFA-9A38B0A8A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63780" y="1282360"/>
            <a:ext cx="4712189" cy="3534141"/>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85" name="Straight Connector 8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GB" sz="1600" i="1" dirty="0"/>
          </a:p>
          <a:p>
            <a:pPr>
              <a:lnSpc>
                <a:spcPct val="110000"/>
              </a:lnSpc>
              <a:buFont typeface="Wingdings" panose="05000000000000000000" pitchFamily="2" charset="2"/>
              <a:buChar char="Ø"/>
            </a:pPr>
            <a:r>
              <a:rPr lang="en-GB" sz="1600" dirty="0"/>
              <a:t>SINGLE HOUSE PARLIAMENT:</a:t>
            </a:r>
          </a:p>
          <a:p>
            <a:pPr>
              <a:lnSpc>
                <a:spcPct val="110000"/>
              </a:lnSpc>
              <a:buFont typeface="Wingdings" panose="05000000000000000000" pitchFamily="2" charset="2"/>
              <a:buChar char="Ø"/>
            </a:pPr>
            <a:r>
              <a:rPr lang="en-GB" sz="1600" dirty="0"/>
              <a:t>The national assembly was composed of the president and the NA it consisted of 300 members equally divided among the two wings of the country .</a:t>
            </a:r>
          </a:p>
          <a:p>
            <a:pPr>
              <a:lnSpc>
                <a:spcPct val="110000"/>
              </a:lnSpc>
              <a:buFont typeface="Wingdings" panose="05000000000000000000" pitchFamily="2" charset="2"/>
              <a:buChar char="Ø"/>
            </a:pPr>
            <a:r>
              <a:rPr lang="en-GB" sz="1600" dirty="0"/>
              <a:t> Ten seats , five each for East and West Pakistan were reserved for women. The national assembly had full over finances. </a:t>
            </a:r>
          </a:p>
          <a:p>
            <a:pPr>
              <a:lnSpc>
                <a:spcPct val="110000"/>
              </a:lnSpc>
              <a:buFont typeface="Wingdings" panose="05000000000000000000" pitchFamily="2" charset="2"/>
              <a:buChar char="Ø"/>
            </a:pPr>
            <a:r>
              <a:rPr lang="en-GB" sz="1600" dirty="0"/>
              <a:t>THE FEDERAL SYSTEM:</a:t>
            </a:r>
          </a:p>
          <a:p>
            <a:pPr>
              <a:lnSpc>
                <a:spcPct val="110000"/>
              </a:lnSpc>
              <a:buFont typeface="Wingdings" panose="05000000000000000000" pitchFamily="2" charset="2"/>
              <a:buChar char="Ø"/>
            </a:pPr>
            <a:r>
              <a:rPr lang="en-GB" sz="1600" dirty="0"/>
              <a:t>The constitution provide three lists: federal, provincial, and the concurrent. There were two provinces in the federation of Pakistan.</a:t>
            </a:r>
          </a:p>
        </p:txBody>
      </p:sp>
    </p:spTree>
  </p:cSld>
  <p:clrMapOvr>
    <a:masterClrMapping/>
  </p:clrMapOvr>
  <mc:AlternateContent xmlns:mc="http://schemas.openxmlformats.org/markup-compatibility/2006" xmlns:p14="http://schemas.microsoft.com/office/powerpoint/2010/main">
    <mc:Choice Requires="p14">
      <p:transition spd="slow" p14:dur="2500" advTm="82271">
        <p:checker/>
      </p:transition>
    </mc:Choice>
    <mc:Fallback xmlns="">
      <p:transition spd="slow" advTm="82271">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buFont typeface="Wingdings" panose="05000000000000000000" pitchFamily="2" charset="2"/>
              <a:buChar char="Ø"/>
            </a:pPr>
            <a:r>
              <a:rPr lang="en-GB" dirty="0"/>
              <a:t>At centre level highest court was Supreme Court , then High Courts in provinces and then Subordinate Courts were established.</a:t>
            </a:r>
          </a:p>
          <a:p>
            <a:pPr>
              <a:lnSpc>
                <a:spcPct val="110000"/>
              </a:lnSpc>
              <a:buFont typeface="Wingdings" panose="05000000000000000000" pitchFamily="2" charset="2"/>
              <a:buChar char="Ø"/>
            </a:pPr>
            <a:r>
              <a:rPr lang="en-GB" dirty="0"/>
              <a:t>Higher courts have the power of interpretation of the constitution. They could hear the disputes between governments. The were guardian of the legal rights of the citizen .</a:t>
            </a:r>
          </a:p>
          <a:p>
            <a:pPr>
              <a:lnSpc>
                <a:spcPct val="110000"/>
              </a:lnSpc>
            </a:pPr>
            <a:endParaRPr lang="en-US" dirty="0"/>
          </a:p>
        </p:txBody>
      </p:sp>
      <p:sp>
        <p:nvSpPr>
          <p:cNvPr id="2" name="Rectangle 1">
            <a:extLst>
              <a:ext uri="{FF2B5EF4-FFF2-40B4-BE49-F238E27FC236}">
                <a16:creationId xmlns:a16="http://schemas.microsoft.com/office/drawing/2014/main" id="{4DD41A2E-2A54-43EF-AAAF-B993AB608B19}"/>
              </a:ext>
            </a:extLst>
          </p:cNvPr>
          <p:cNvSpPr/>
          <p:nvPr/>
        </p:nvSpPr>
        <p:spPr>
          <a:xfrm>
            <a:off x="193096" y="2131994"/>
            <a:ext cx="3351110" cy="375937"/>
          </a:xfrm>
          <a:prstGeom prst="rect">
            <a:avLst/>
          </a:prstGeom>
        </p:spPr>
        <p:txBody>
          <a:bodyPr wrap="none">
            <a:spAutoFit/>
          </a:bodyPr>
          <a:lstStyle/>
          <a:p>
            <a:pPr>
              <a:lnSpc>
                <a:spcPct val="110000"/>
              </a:lnSpc>
            </a:pPr>
            <a:r>
              <a:rPr lang="en-GB" b="1" dirty="0"/>
              <a:t>INDEPENDENT JUDICIARY:</a:t>
            </a:r>
          </a:p>
        </p:txBody>
      </p:sp>
    </p:spTree>
  </p:cSld>
  <p:clrMapOvr>
    <a:masterClrMapping/>
  </p:clrMapOvr>
  <mc:AlternateContent xmlns:mc="http://schemas.openxmlformats.org/markup-compatibility/2006" xmlns:p14="http://schemas.microsoft.com/office/powerpoint/2010/main">
    <mc:Choice Requires="p14">
      <p:transition spd="slow" p14:dur="2500" advTm="31141">
        <p:checker/>
      </p:transition>
    </mc:Choice>
    <mc:Fallback xmlns="">
      <p:transition spd="slow" advTm="31141">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buFont typeface="Wingdings" panose="05000000000000000000" pitchFamily="2" charset="2"/>
              <a:buChar char="Ø"/>
            </a:pPr>
            <a:r>
              <a:rPr lang="en-GB" sz="1700"/>
              <a:t>FUNDAMENTAL RIGHTS:</a:t>
            </a:r>
          </a:p>
          <a:p>
            <a:pPr>
              <a:lnSpc>
                <a:spcPct val="110000"/>
              </a:lnSpc>
              <a:buFont typeface="Wingdings" panose="05000000000000000000" pitchFamily="2" charset="2"/>
              <a:buChar char="Ø"/>
            </a:pPr>
            <a:r>
              <a:rPr lang="en-GB" sz="1700"/>
              <a:t>Civil and political rights were given to the people of Pakistan but they could be suspended in case of emergency.</a:t>
            </a:r>
          </a:p>
          <a:p>
            <a:pPr>
              <a:lnSpc>
                <a:spcPct val="110000"/>
              </a:lnSpc>
              <a:buFont typeface="Wingdings" panose="05000000000000000000" pitchFamily="2" charset="2"/>
              <a:buChar char="Ø"/>
            </a:pPr>
            <a:r>
              <a:rPr lang="en-GB" sz="1700"/>
              <a:t>DIRECTIVE PRINCIPLES OF STATE POLICY:</a:t>
            </a:r>
          </a:p>
          <a:p>
            <a:pPr>
              <a:lnSpc>
                <a:spcPct val="110000"/>
              </a:lnSpc>
              <a:buFont typeface="Wingdings" panose="05000000000000000000" pitchFamily="2" charset="2"/>
              <a:buChar char="Ø"/>
            </a:pPr>
            <a:r>
              <a:rPr lang="en-GB" sz="1700"/>
              <a:t>The principles provided guidelines for policy making . Principles of objective resolution were included as preamble. </a:t>
            </a:r>
          </a:p>
          <a:p>
            <a:pPr>
              <a:lnSpc>
                <a:spcPct val="110000"/>
              </a:lnSpc>
              <a:buFont typeface="Wingdings" panose="05000000000000000000" pitchFamily="2" charset="2"/>
              <a:buChar char="Ø"/>
            </a:pPr>
            <a:r>
              <a:rPr lang="en-GB" sz="1700"/>
              <a:t>The other principles included surely about Islamic practice , welfare of people , non discrimination , and fulfilment of basic need , etc.</a:t>
            </a:r>
          </a:p>
          <a:p>
            <a:pPr marL="0" indent="0">
              <a:lnSpc>
                <a:spcPct val="110000"/>
              </a:lnSpc>
            </a:pPr>
            <a:endParaRPr lang="en-GB" sz="170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51884">
        <p:checker/>
      </p:transition>
    </mc:Choice>
    <mc:Fallback xmlns="">
      <p:transition spd="slow" advTm="51884">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buFont typeface="Courier New" panose="02070309020205020404" pitchFamily="49" charset="0"/>
              <a:buChar char="o"/>
            </a:pPr>
            <a:r>
              <a:rPr lang="en-GB"/>
              <a:t>ISLAMIC CHARACTER:</a:t>
            </a:r>
          </a:p>
          <a:p>
            <a:pPr>
              <a:lnSpc>
                <a:spcPct val="110000"/>
              </a:lnSpc>
              <a:buFont typeface="Wingdings" panose="05000000000000000000" pitchFamily="2" charset="2"/>
              <a:buChar char="v"/>
            </a:pPr>
            <a:r>
              <a:rPr lang="en-GB"/>
              <a:t>The name of the country will be Islamic republic of Pakistan .</a:t>
            </a:r>
          </a:p>
          <a:p>
            <a:pPr>
              <a:lnSpc>
                <a:spcPct val="110000"/>
              </a:lnSpc>
              <a:buFont typeface="Wingdings" panose="05000000000000000000" pitchFamily="2" charset="2"/>
              <a:buChar char="v"/>
            </a:pPr>
            <a:r>
              <a:rPr lang="en-GB"/>
              <a:t>The preamble of the constitution embodied the sovereignty of god almighty .</a:t>
            </a:r>
          </a:p>
          <a:p>
            <a:pPr>
              <a:lnSpc>
                <a:spcPct val="110000"/>
              </a:lnSpc>
              <a:buFont typeface="Wingdings" panose="05000000000000000000" pitchFamily="2" charset="2"/>
              <a:buChar char="v"/>
            </a:pPr>
            <a:r>
              <a:rPr lang="en-GB"/>
              <a:t>The head of state shall be Muslim .</a:t>
            </a:r>
          </a:p>
          <a:p>
            <a:pPr>
              <a:lnSpc>
                <a:spcPct val="110000"/>
              </a:lnSpc>
              <a:buFont typeface="Wingdings" panose="05000000000000000000" pitchFamily="2" charset="2"/>
              <a:buChar char="v"/>
            </a:pPr>
            <a:r>
              <a:rPr lang="en-GB"/>
              <a:t>Islamic advisory council shall be setup.</a:t>
            </a:r>
          </a:p>
          <a:p>
            <a:pPr>
              <a:lnSpc>
                <a:spcPct val="110000"/>
              </a:lnSpc>
              <a:buFont typeface="Wingdings" panose="05000000000000000000" pitchFamily="2" charset="2"/>
              <a:buChar char="v"/>
            </a:pPr>
            <a:r>
              <a:rPr lang="en-GB"/>
              <a:t>No law detrimental to Islam shall be enacted.</a:t>
            </a:r>
          </a:p>
          <a:p>
            <a:pPr>
              <a:lnSpc>
                <a:spcPct val="110000"/>
              </a:lnSpc>
            </a:pPr>
            <a:endParaRPr lang="en-US"/>
          </a:p>
        </p:txBody>
      </p:sp>
    </p:spTree>
  </p:cSld>
  <p:clrMapOvr>
    <a:masterClrMapping/>
  </p:clrMapOvr>
  <mc:AlternateContent xmlns:mc="http://schemas.openxmlformats.org/markup-compatibility/2006" xmlns:p14="http://schemas.microsoft.com/office/powerpoint/2010/main">
    <mc:Choice Requires="p14">
      <p:transition spd="slow" p14:dur="2500" advTm="19197">
        <p:checker/>
      </p:transition>
    </mc:Choice>
    <mc:Fallback xmlns="">
      <p:transition spd="slow" advTm="19197">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lnSpc>
                <a:spcPct val="110000"/>
              </a:lnSpc>
            </a:pPr>
            <a:r>
              <a:rPr lang="en-GB" sz="1600" i="1"/>
              <a:t>WORKING OF THE CONSTITUTION:</a:t>
            </a:r>
          </a:p>
          <a:p>
            <a:pPr marL="0" indent="0">
              <a:lnSpc>
                <a:spcPct val="110000"/>
              </a:lnSpc>
            </a:pPr>
            <a:r>
              <a:rPr lang="en-GB" sz="1600" i="1"/>
              <a:t>No elections were held after the enforcement of elections. It was finally abrogated on 7 October , 1958 .</a:t>
            </a:r>
          </a:p>
          <a:p>
            <a:pPr marL="0" indent="0">
              <a:lnSpc>
                <a:spcPct val="110000"/>
              </a:lnSpc>
            </a:pPr>
            <a:r>
              <a:rPr lang="en-GB" sz="1600" i="1"/>
              <a:t>It worked from 23 March , 1956 to 7 October , 1958.</a:t>
            </a:r>
          </a:p>
          <a:p>
            <a:pPr marL="0" indent="0">
              <a:lnSpc>
                <a:spcPct val="110000"/>
              </a:lnSpc>
            </a:pPr>
            <a:r>
              <a:rPr lang="en-GB" sz="1600" i="1"/>
              <a:t>CAUSES OF THE FAILURE OF 1956 CONSTITUTION:</a:t>
            </a:r>
          </a:p>
          <a:p>
            <a:pPr marL="0" indent="0">
              <a:lnSpc>
                <a:spcPct val="110000"/>
              </a:lnSpc>
            </a:pPr>
            <a:r>
              <a:rPr lang="en-GB" sz="1600" i="1"/>
              <a:t>It had some drawback which lead to the abrogation of the constitution which are as follows:</a:t>
            </a:r>
          </a:p>
          <a:p>
            <a:pPr marL="0" indent="0">
              <a:lnSpc>
                <a:spcPct val="110000"/>
              </a:lnSpc>
            </a:pPr>
            <a:r>
              <a:rPr lang="en-GB" sz="1600"/>
              <a:t>Drawbacks:</a:t>
            </a:r>
          </a:p>
          <a:p>
            <a:pPr>
              <a:lnSpc>
                <a:spcPct val="110000"/>
              </a:lnSpc>
              <a:buFont typeface="Arial" panose="020B0604020202020204" pitchFamily="34" charset="0"/>
              <a:buChar char="•"/>
            </a:pPr>
            <a:r>
              <a:rPr lang="en-GB" sz="1600" i="1"/>
              <a:t>The Bengalis were underrepresented in the National Assembly.</a:t>
            </a:r>
          </a:p>
          <a:p>
            <a:pPr marL="0" indent="0">
              <a:lnSpc>
                <a:spcPct val="110000"/>
              </a:lnSpc>
            </a:pPr>
            <a:endParaRPr lang="en-GB" sz="1600" i="1"/>
          </a:p>
          <a:p>
            <a:pPr marL="0" indent="0">
              <a:lnSpc>
                <a:spcPct val="110000"/>
              </a:lnSpc>
            </a:pPr>
            <a:endParaRPr lang="en-GB" sz="160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69558">
        <p:checker/>
      </p:transition>
    </mc:Choice>
    <mc:Fallback xmlns="">
      <p:transition spd="slow" advTm="69558">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633357" y="1600199"/>
            <a:ext cx="2654449" cy="4297680"/>
          </a:xfrm>
        </p:spPr>
        <p:txBody>
          <a:bodyPr anchor="ctr">
            <a:normAutofit/>
          </a:bodyPr>
          <a:lstStyle/>
          <a:p>
            <a:r>
              <a:rPr lang="en-GB" sz="2500"/>
              <a:t>1956 CONSTITUTION</a:t>
            </a:r>
          </a:p>
        </p:txBody>
      </p:sp>
      <p:cxnSp>
        <p:nvCxnSpPr>
          <p:cNvPr id="14" name="Straight Connector 13">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a:xfrm>
            <a:off x="3693638" y="1600199"/>
            <a:ext cx="4597502" cy="4297680"/>
          </a:xfrm>
        </p:spPr>
        <p:txBody>
          <a:bodyPr anchor="ctr">
            <a:normAutofit/>
          </a:bodyPr>
          <a:lstStyle/>
          <a:p>
            <a:pPr>
              <a:lnSpc>
                <a:spcPct val="110000"/>
              </a:lnSpc>
              <a:buFont typeface="Wingdings" panose="05000000000000000000" pitchFamily="2" charset="2"/>
              <a:buChar char="Ø"/>
            </a:pPr>
            <a:r>
              <a:rPr lang="en-GB" sz="1600"/>
              <a:t>The provisional autonomy was not given to provinces, and their demands were tried to be crushed by 'One Unit Scheme'.</a:t>
            </a:r>
          </a:p>
          <a:p>
            <a:pPr>
              <a:lnSpc>
                <a:spcPct val="110000"/>
              </a:lnSpc>
              <a:buFont typeface="Wingdings" panose="05000000000000000000" pitchFamily="2" charset="2"/>
              <a:buChar char="Ø"/>
            </a:pPr>
            <a:r>
              <a:rPr lang="en-GB" sz="1600"/>
              <a:t> The first step towards institutionalising army into politics was taken by giving the president the right to declare emergency at a time of so-called internal or external danger.</a:t>
            </a:r>
          </a:p>
          <a:p>
            <a:pPr marL="0" indent="0">
              <a:lnSpc>
                <a:spcPct val="110000"/>
              </a:lnSpc>
            </a:pPr>
            <a:r>
              <a:rPr lang="en-GB" sz="1600"/>
              <a:t>DEMISE:</a:t>
            </a:r>
          </a:p>
          <a:p>
            <a:pPr marL="0" indent="0">
              <a:lnSpc>
                <a:spcPct val="110000"/>
              </a:lnSpc>
            </a:pPr>
            <a:r>
              <a:rPr lang="en-GB" sz="1600"/>
              <a:t>On 7 October 1958, President </a:t>
            </a:r>
            <a:r>
              <a:rPr lang="en-GB" sz="1600" err="1"/>
              <a:t>Iskander</a:t>
            </a:r>
            <a:r>
              <a:rPr lang="en-GB" sz="1600"/>
              <a:t> </a:t>
            </a:r>
            <a:r>
              <a:rPr lang="en-GB" sz="1600" err="1"/>
              <a:t>Mirza</a:t>
            </a:r>
            <a:r>
              <a:rPr lang="en-GB" sz="1600"/>
              <a:t> staged a coup d'état. He abrogated the constitution, imposed martial law and appointed General Muhammad </a:t>
            </a:r>
            <a:r>
              <a:rPr lang="en-GB" sz="1600" err="1"/>
              <a:t>Ayub</a:t>
            </a:r>
            <a:r>
              <a:rPr lang="en-GB" sz="1600"/>
              <a:t> Khan as the Chief Martial Law Administrator and Aziz Ahmad as Secretary General and Deputy Chief Martial Law Administrator</a:t>
            </a:r>
            <a:r>
              <a:rPr lang="en-GB" sz="1600" i="1"/>
              <a:t>.</a:t>
            </a:r>
          </a:p>
        </p:txBody>
      </p:sp>
    </p:spTree>
  </p:cSld>
  <p:clrMapOvr>
    <a:masterClrMapping/>
  </p:clrMapOvr>
  <mc:AlternateContent xmlns:mc="http://schemas.openxmlformats.org/markup-compatibility/2006" xmlns:p14="http://schemas.microsoft.com/office/powerpoint/2010/main">
    <mc:Choice Requires="p14">
      <p:transition spd="slow" p14:dur="2500" advTm="48078">
        <p:checker/>
      </p:transition>
    </mc:Choice>
    <mc:Fallback xmlns="">
      <p:transition spd="slow" advTm="48078">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lnSpc>
                <a:spcPct val="110000"/>
              </a:lnSpc>
            </a:pPr>
            <a:r>
              <a:rPr lang="en-GB" sz="1700" dirty="0"/>
              <a:t> However, three weeks later General </a:t>
            </a:r>
            <a:r>
              <a:rPr lang="en-GB" sz="1700" dirty="0" err="1"/>
              <a:t>Ayub</a:t>
            </a:r>
            <a:r>
              <a:rPr lang="en-GB" sz="1700" dirty="0"/>
              <a:t> Khan ,who had been openly questioning the authority of the government prior to the imposition of martial law—deposed Iskandar Mirza on 27 October 1958 and assumed the presidency that practically formalized the militarization of the political system in Pakistan.</a:t>
            </a:r>
            <a:r>
              <a:rPr lang="en-GB" sz="1700" baseline="30000" dirty="0"/>
              <a:t> </a:t>
            </a:r>
            <a:r>
              <a:rPr lang="en-GB" sz="1700" dirty="0"/>
              <a:t> Four years later a ne document, Constitution of 1962 was adopted. </a:t>
            </a:r>
          </a:p>
          <a:p>
            <a:pPr marL="0" indent="0">
              <a:lnSpc>
                <a:spcPct val="110000"/>
              </a:lnSpc>
              <a:buNone/>
            </a:pPr>
            <a:r>
              <a:rPr lang="en-GB" sz="1700" dirty="0"/>
              <a:t>   </a:t>
            </a:r>
          </a:p>
        </p:txBody>
      </p:sp>
    </p:spTree>
  </p:cSld>
  <p:clrMapOvr>
    <a:masterClrMapping/>
  </p:clrMapOvr>
  <mc:AlternateContent xmlns:mc="http://schemas.openxmlformats.org/markup-compatibility/2006" xmlns:p14="http://schemas.microsoft.com/office/powerpoint/2010/main">
    <mc:Choice Requires="p14">
      <p:transition spd="slow" p14:dur="2500" advTm="61939">
        <p:checker/>
      </p:transition>
    </mc:Choice>
    <mc:Fallback xmlns="">
      <p:transition spd="slow" advTm="61939">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54" name="Straight Connector 5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57">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377B8-FB32-49EA-A13B-019CF11AC449}"/>
              </a:ext>
            </a:extLst>
          </p:cNvPr>
          <p:cNvSpPr>
            <a:spLocks noGrp="1"/>
          </p:cNvSpPr>
          <p:nvPr>
            <p:ph type="title"/>
          </p:nvPr>
        </p:nvSpPr>
        <p:spPr>
          <a:xfrm>
            <a:off x="1314724" y="1427304"/>
            <a:ext cx="6515100" cy="3241515"/>
          </a:xfrm>
        </p:spPr>
        <p:txBody>
          <a:bodyPr vert="horz" lIns="91440" tIns="45720" rIns="91440" bIns="0" rtlCol="0" anchor="ctr">
            <a:normAutofit/>
          </a:bodyPr>
          <a:lstStyle/>
          <a:p>
            <a:pPr defTabSz="914400"/>
            <a:r>
              <a:rPr lang="en-US" sz="4700"/>
              <a:t>CONSTITUTION OF 1962</a:t>
            </a:r>
          </a:p>
        </p:txBody>
      </p:sp>
      <p:cxnSp>
        <p:nvCxnSpPr>
          <p:cNvPr id="60" name="Straight Connector 59">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14724" y="1094758"/>
            <a:ext cx="65151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14724" y="4923706"/>
            <a:ext cx="65151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50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US"/>
              <a:t>Major Articles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lnSpcReduction="10000"/>
          </a:bodyPr>
          <a:lstStyle/>
          <a:p>
            <a:pPr marL="0" indent="0" rtl="0">
              <a:lnSpc>
                <a:spcPct val="110000"/>
              </a:lnSpc>
              <a:buNone/>
            </a:pPr>
            <a:r>
              <a:rPr lang="en-US" sz="1700" dirty="0"/>
              <a:t>This constitution was consisted of 250 articles and 5 schedules while the major articles of constitution were as:</a:t>
            </a:r>
          </a:p>
          <a:p>
            <a:pPr lvl="1" rtl="0">
              <a:lnSpc>
                <a:spcPct val="110000"/>
              </a:lnSpc>
            </a:pPr>
            <a:r>
              <a:rPr lang="en-US" sz="1700" dirty="0"/>
              <a:t>Constitutional name of State</a:t>
            </a:r>
          </a:p>
          <a:p>
            <a:pPr lvl="1" rtl="0">
              <a:lnSpc>
                <a:spcPct val="110000"/>
              </a:lnSpc>
            </a:pPr>
            <a:r>
              <a:rPr lang="en-US" sz="1700" dirty="0"/>
              <a:t>Written Constitution</a:t>
            </a:r>
          </a:p>
          <a:p>
            <a:pPr lvl="1" rtl="0">
              <a:lnSpc>
                <a:spcPct val="110000"/>
              </a:lnSpc>
            </a:pPr>
            <a:r>
              <a:rPr lang="en-US" sz="1700" dirty="0"/>
              <a:t>Uni-cameral legislation</a:t>
            </a:r>
          </a:p>
          <a:p>
            <a:pPr lvl="1" rtl="0">
              <a:lnSpc>
                <a:spcPct val="110000"/>
              </a:lnSpc>
            </a:pPr>
            <a:r>
              <a:rPr lang="en-US" sz="1700" dirty="0"/>
              <a:t>Islamic reforms</a:t>
            </a:r>
          </a:p>
          <a:p>
            <a:pPr lvl="1" rtl="0">
              <a:lnSpc>
                <a:spcPct val="110000"/>
              </a:lnSpc>
            </a:pPr>
            <a:r>
              <a:rPr lang="en-US" sz="1700" dirty="0"/>
              <a:t>Presidential form of Govt.</a:t>
            </a:r>
          </a:p>
          <a:p>
            <a:pPr lvl="1" rtl="0">
              <a:lnSpc>
                <a:spcPct val="110000"/>
              </a:lnSpc>
            </a:pPr>
            <a:r>
              <a:rPr lang="en-US" sz="1700" dirty="0"/>
              <a:t>Election process</a:t>
            </a:r>
          </a:p>
          <a:p>
            <a:pPr lvl="1" rtl="0">
              <a:lnSpc>
                <a:spcPct val="110000"/>
              </a:lnSpc>
            </a:pPr>
            <a:r>
              <a:rPr lang="en-US" sz="1700" dirty="0"/>
              <a:t>Independence of judiciary</a:t>
            </a:r>
          </a:p>
          <a:p>
            <a:pPr lvl="1" rtl="0">
              <a:lnSpc>
                <a:spcPct val="110000"/>
              </a:lnSpc>
            </a:pPr>
            <a:r>
              <a:rPr lang="en-US" sz="1700" dirty="0"/>
              <a:t>Fundamental rights</a:t>
            </a:r>
          </a:p>
          <a:p>
            <a:pPr lvl="1" rtl="0">
              <a:lnSpc>
                <a:spcPct val="110000"/>
              </a:lnSpc>
            </a:pPr>
            <a:r>
              <a:rPr lang="en-US" sz="1700" dirty="0"/>
              <a:t>National languages</a:t>
            </a:r>
          </a:p>
          <a:p>
            <a:pPr lvl="1" rtl="0">
              <a:lnSpc>
                <a:spcPct val="110000"/>
              </a:lnSpc>
            </a:pPr>
            <a:r>
              <a:rPr lang="en-US" sz="1700" dirty="0"/>
              <a:t>State Policy rules</a:t>
            </a:r>
          </a:p>
          <a:p>
            <a:pPr>
              <a:lnSpc>
                <a:spcPct val="110000"/>
              </a:lnSpc>
            </a:pPr>
            <a:endParaRPr lang="en-US"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682" y="2281027"/>
            <a:ext cx="6858000" cy="694034"/>
          </a:xfrm>
        </p:spPr>
        <p:txBody>
          <a:bodyPr>
            <a:normAutofit fontScale="90000"/>
          </a:bodyPr>
          <a:lstStyle/>
          <a:p>
            <a:br>
              <a:rPr lang="en-US" dirty="0"/>
            </a:br>
            <a:r>
              <a:rPr lang="en-US" dirty="0"/>
              <a:t>Constitution of 1973</a:t>
            </a:r>
          </a:p>
        </p:txBody>
      </p:sp>
    </p:spTree>
  </p:cSld>
  <p:clrMapOvr>
    <a:masterClrMapping/>
  </p:clrMapOvr>
  <mc:AlternateContent xmlns:mc="http://schemas.openxmlformats.org/markup-compatibility/2006" xmlns:p14="http://schemas.microsoft.com/office/powerpoint/2010/main">
    <mc:Choice Requires="p14">
      <p:transition spd="slow" p14:dur="2000" advTm="10938"/>
    </mc:Choice>
    <mc:Fallback xmlns="">
      <p:transition spd="slow" advTm="109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4D92A-785D-400B-98F7-EC188A6CF3D8}"/>
              </a:ext>
            </a:extLst>
          </p:cNvPr>
          <p:cNvSpPr>
            <a:spLocks noGrp="1"/>
          </p:cNvSpPr>
          <p:nvPr>
            <p:ph type="title"/>
          </p:nvPr>
        </p:nvSpPr>
        <p:spPr>
          <a:xfrm>
            <a:off x="633357" y="1600199"/>
            <a:ext cx="2654449" cy="4297680"/>
          </a:xfrm>
        </p:spPr>
        <p:txBody>
          <a:bodyPr anchor="ctr">
            <a:normAutofit/>
          </a:bodyPr>
          <a:lstStyle/>
          <a:p>
            <a:r>
              <a:rPr lang="en-US" sz="1800" b="1"/>
              <a:t>Constitutional Issues </a:t>
            </a:r>
            <a:br>
              <a:rPr lang="en-US" sz="1800"/>
            </a:br>
            <a:endParaRPr lang="en-US" sz="180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4A569B-7C15-48C3-BFC4-339E510F94A3}"/>
              </a:ext>
            </a:extLst>
          </p:cNvPr>
          <p:cNvSpPr>
            <a:spLocks noGrp="1"/>
          </p:cNvSpPr>
          <p:nvPr>
            <p:ph idx="1"/>
          </p:nvPr>
        </p:nvSpPr>
        <p:spPr>
          <a:xfrm>
            <a:off x="3693638" y="1600199"/>
            <a:ext cx="4597502" cy="4297680"/>
          </a:xfrm>
        </p:spPr>
        <p:txBody>
          <a:bodyPr anchor="ctr">
            <a:normAutofit/>
          </a:bodyPr>
          <a:lstStyle/>
          <a:p>
            <a:pPr>
              <a:lnSpc>
                <a:spcPct val="110000"/>
              </a:lnSpc>
            </a:pPr>
            <a:r>
              <a:rPr lang="en-US" sz="1700" dirty="0"/>
              <a:t>Constitution is a set of basic principles and framework for governance and exercise of political power and legal authority. It clarifies the scope of power, relationship among various institutions within the government and society. It has precedence over ordinary laws and cannot be changed like ordinary laws. </a:t>
            </a:r>
          </a:p>
          <a:p>
            <a:pPr>
              <a:lnSpc>
                <a:spcPct val="110000"/>
              </a:lnSpc>
            </a:pPr>
            <a:r>
              <a:rPr lang="en-US" sz="1700" dirty="0"/>
              <a:t>The Government of India Act (1935) was modified and promulgated in the newly state of Pakistan. The elected members in the 1946 elections made the first Constituent Assembly that faced grievous circumstances. </a:t>
            </a:r>
          </a:p>
        </p:txBody>
      </p:sp>
    </p:spTree>
    <p:extLst>
      <p:ext uri="{BB962C8B-B14F-4D97-AF65-F5344CB8AC3E}">
        <p14:creationId xmlns:p14="http://schemas.microsoft.com/office/powerpoint/2010/main" val="322793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r>
              <a:rPr lang="en-US" sz="1000" b="1"/>
              <a:t>              </a:t>
            </a:r>
            <a:endParaRPr lang="en-US" sz="1000"/>
          </a:p>
          <a:p>
            <a:pPr>
              <a:lnSpc>
                <a:spcPct val="110000"/>
              </a:lnSpc>
            </a:pPr>
            <a:r>
              <a:rPr lang="en-US" sz="1000" b="1"/>
              <a:t>Constitution Of Pakistan 1973</a:t>
            </a:r>
          </a:p>
          <a:p>
            <a:pPr>
              <a:lnSpc>
                <a:spcPct val="110000"/>
              </a:lnSpc>
            </a:pPr>
            <a:r>
              <a:rPr lang="en-US" sz="1000" b="1"/>
              <a:t>Constitution is the set of law and principals that determines the nature, functions and limits of the government and other institutions.</a:t>
            </a:r>
          </a:p>
          <a:p>
            <a:pPr>
              <a:lnSpc>
                <a:spcPct val="110000"/>
              </a:lnSpc>
            </a:pPr>
            <a:r>
              <a:rPr lang="en-US" sz="1000" b="1"/>
              <a:t> One of the most uphill task for the newly created Pakistan was the framing of its comprehensive Constitution. Quaid-e-Azam with his vast and strong background of handling legal matters took up this problem with urgency however gravity of other issues compelled him to pay his attention to other matters which delayed this important process of constitution making. </a:t>
            </a:r>
          </a:p>
          <a:p>
            <a:pPr>
              <a:lnSpc>
                <a:spcPct val="110000"/>
              </a:lnSpc>
            </a:pPr>
            <a:r>
              <a:rPr lang="en-US" sz="1000" b="1"/>
              <a:t>So then Both India and Pakistan at their birth adopted Government of India Act of 1935 with essential amendments as the interim constitution i.e. Parliamentary and Federal in nature. (Duration: approx. 7 years) The country's first constitution was approved in 1956 but abrogated in 1958 after a military </a:t>
            </a:r>
            <a:r>
              <a:rPr lang="en-US" sz="1000" b="1" err="1"/>
              <a:t>Matial</a:t>
            </a:r>
            <a:r>
              <a:rPr lang="en-US" sz="1000" b="1"/>
              <a:t> Law, General </a:t>
            </a:r>
            <a:r>
              <a:rPr lang="en-US" sz="1000" b="1" err="1"/>
              <a:t>Ayub</a:t>
            </a:r>
            <a:r>
              <a:rPr lang="en-US" sz="1000" b="1"/>
              <a:t> Khan wanted to introduce a controlled and limited democracy as he believed that western style democracy did not suit Pakistan. </a:t>
            </a:r>
          </a:p>
          <a:p>
            <a:pPr>
              <a:lnSpc>
                <a:spcPct val="110000"/>
              </a:lnSpc>
            </a:pPr>
            <a:r>
              <a:rPr lang="en-US" sz="1000" b="1"/>
              <a:t>Therefore he introduced the constitution of1962 on 1st March thereby abrogating the previous</a:t>
            </a:r>
          </a:p>
        </p:txBody>
      </p:sp>
    </p:spTree>
  </p:cSld>
  <p:clrMapOvr>
    <a:masterClrMapping/>
  </p:clrMapOvr>
  <mc:AlternateContent xmlns:mc="http://schemas.openxmlformats.org/markup-compatibility/2006" xmlns:p14="http://schemas.microsoft.com/office/powerpoint/2010/main">
    <mc:Choice Requires="p14">
      <p:transition spd="slow" p14:dur="2000" advTm="88290"/>
    </mc:Choice>
    <mc:Fallback xmlns="">
      <p:transition spd="slow" advTm="8829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600"/>
          </a:p>
          <a:p>
            <a:pPr>
              <a:lnSpc>
                <a:spcPct val="110000"/>
              </a:lnSpc>
            </a:pPr>
            <a:endParaRPr lang="en-US" sz="1600"/>
          </a:p>
          <a:p>
            <a:pPr>
              <a:lnSpc>
                <a:spcPct val="110000"/>
              </a:lnSpc>
            </a:pPr>
            <a:r>
              <a:rPr lang="en-US" sz="1600" b="1"/>
              <a:t>After the resignation of General </a:t>
            </a:r>
            <a:r>
              <a:rPr lang="en-US" sz="1600" b="1" err="1"/>
              <a:t>Ayub</a:t>
            </a:r>
            <a:r>
              <a:rPr lang="en-US" sz="1600" b="1"/>
              <a:t> Khan and gaining power, of </a:t>
            </a:r>
            <a:r>
              <a:rPr lang="en-US" sz="1600" b="1" err="1"/>
              <a:t>Zulfikar</a:t>
            </a:r>
            <a:r>
              <a:rPr lang="en-US" sz="1600" b="1"/>
              <a:t> Ali Bhutto A new constitution was approved on 14th august 1973 with overwhelming majority under the office of the Prime Minister, </a:t>
            </a:r>
            <a:r>
              <a:rPr lang="en-US" sz="1600" b="1" err="1"/>
              <a:t>Z.A.Bhutto</a:t>
            </a:r>
            <a:r>
              <a:rPr lang="en-US" sz="1600" b="1"/>
              <a:t>. </a:t>
            </a:r>
          </a:p>
          <a:p>
            <a:pPr>
              <a:lnSpc>
                <a:spcPct val="110000"/>
              </a:lnSpc>
            </a:pPr>
            <a:r>
              <a:rPr lang="en-US" sz="1600" b="1"/>
              <a:t>This Constitution of Pakistan is the supreme law of Pakistan containing 12parts and 280 articles, and is the successor of two earlier documents, the Constitution of 1956and the Constitution of 1962.</a:t>
            </a:r>
          </a:p>
        </p:txBody>
      </p:sp>
    </p:spTree>
  </p:cSld>
  <p:clrMapOvr>
    <a:masterClrMapping/>
  </p:clrMapOvr>
  <mc:AlternateContent xmlns:mc="http://schemas.openxmlformats.org/markup-compatibility/2006" xmlns:p14="http://schemas.microsoft.com/office/powerpoint/2010/main">
    <mc:Choice Requires="p14">
      <p:transition spd="slow" p14:dur="2000" advTm="91968"/>
    </mc:Choice>
    <mc:Fallback xmlns="">
      <p:transition spd="slow" advTm="9196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000"/>
          </a:p>
          <a:p>
            <a:pPr>
              <a:lnSpc>
                <a:spcPct val="110000"/>
              </a:lnSpc>
            </a:pPr>
            <a:endParaRPr lang="en-US" sz="1000"/>
          </a:p>
          <a:p>
            <a:pPr>
              <a:lnSpc>
                <a:spcPct val="110000"/>
              </a:lnSpc>
            </a:pPr>
            <a:r>
              <a:rPr lang="en-US" sz="1000" b="1"/>
              <a:t>Z.A Bhutto invited the leaders of the parliamentary parties to meet him on 17 October 1972,which resulted in an agreement known as the 'Constitutional Accord', after an intensive discussion. </a:t>
            </a:r>
          </a:p>
          <a:p>
            <a:pPr>
              <a:lnSpc>
                <a:spcPct val="110000"/>
              </a:lnSpc>
            </a:pPr>
            <a:r>
              <a:rPr lang="en-US" sz="1000" b="1"/>
              <a:t>As per consultations floated by PPP, the National Assembly of Pakistan appointed a committee, of 25 members, on 17 April 1972, to prepare a draft of the permanent Constitution of Pakistan.</a:t>
            </a:r>
          </a:p>
          <a:p>
            <a:pPr>
              <a:lnSpc>
                <a:spcPct val="110000"/>
              </a:lnSpc>
            </a:pPr>
            <a:r>
              <a:rPr lang="en-US" sz="1000" b="1"/>
              <a:t> Mohammad Ali </a:t>
            </a:r>
            <a:r>
              <a:rPr lang="en-US" sz="1000" b="1" err="1"/>
              <a:t>Kasuri</a:t>
            </a:r>
            <a:r>
              <a:rPr lang="en-US" sz="1000" b="1"/>
              <a:t> was the elected chairman of the Committee. On 20October 1972, the draft bill for the Constitution of Pakistan was signed by leaders of all parliamentary groups in the National Assembly.</a:t>
            </a:r>
          </a:p>
          <a:p>
            <a:pPr>
              <a:lnSpc>
                <a:spcPct val="110000"/>
              </a:lnSpc>
            </a:pPr>
            <a:r>
              <a:rPr lang="en-US" sz="1000" b="1"/>
              <a:t> A bill to provide a constitution for the Islamic Republic of Pakistan was introduced in the Assembly on 2nd February 1973. The Assembly passed the bill unanimously on19 April 1973 and endorsed by the acting President Zulfiqar Ali Bhutto on 12 April 1973. </a:t>
            </a:r>
          </a:p>
          <a:p>
            <a:pPr>
              <a:lnSpc>
                <a:spcPct val="110000"/>
              </a:lnSpc>
            </a:pPr>
            <a:r>
              <a:rPr lang="en-US" sz="1000" b="1"/>
              <a:t>The Constitution came into effect from14 August 1973. On the same day, Bhutto took over as the Prime Minister and Choudhary Fazal-e-Elahi as the President.</a:t>
            </a:r>
          </a:p>
        </p:txBody>
      </p:sp>
    </p:spTree>
  </p:cSld>
  <p:clrMapOvr>
    <a:masterClrMapping/>
  </p:clrMapOvr>
  <mc:AlternateContent xmlns:mc="http://schemas.openxmlformats.org/markup-compatibility/2006" xmlns:p14="http://schemas.microsoft.com/office/powerpoint/2010/main">
    <mc:Choice Requires="p14">
      <p:transition spd="slow" p14:dur="2000" advTm="9699"/>
    </mc:Choice>
    <mc:Fallback xmlns="">
      <p:transition spd="slow" advTm="969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400" b="1"/>
          </a:p>
          <a:p>
            <a:pPr>
              <a:lnSpc>
                <a:spcPct val="110000"/>
              </a:lnSpc>
            </a:pPr>
            <a:endParaRPr lang="en-US" sz="1400" b="1"/>
          </a:p>
          <a:p>
            <a:pPr marL="0" indent="0">
              <a:lnSpc>
                <a:spcPct val="110000"/>
              </a:lnSpc>
              <a:buNone/>
            </a:pPr>
            <a:endParaRPr lang="en-US" sz="1400" b="1"/>
          </a:p>
          <a:p>
            <a:pPr marL="0" indent="0">
              <a:lnSpc>
                <a:spcPct val="110000"/>
              </a:lnSpc>
              <a:buNone/>
            </a:pPr>
            <a:endParaRPr lang="en-US" sz="1400" b="1"/>
          </a:p>
          <a:p>
            <a:pPr marL="0" indent="0">
              <a:lnSpc>
                <a:spcPct val="110000"/>
              </a:lnSpc>
              <a:buNone/>
            </a:pPr>
            <a:r>
              <a:rPr lang="en-US" sz="1400" b="1"/>
              <a:t>This constitution represented a compromise consensus on three issues : </a:t>
            </a:r>
          </a:p>
          <a:p>
            <a:pPr marL="385763" indent="-385763">
              <a:lnSpc>
                <a:spcPct val="110000"/>
              </a:lnSpc>
              <a:buAutoNum type="arabicPeriod"/>
            </a:pPr>
            <a:r>
              <a:rPr lang="en-US" sz="1400" b="1"/>
              <a:t>The role of Islam. </a:t>
            </a:r>
          </a:p>
          <a:p>
            <a:pPr marL="385763" indent="-385763">
              <a:lnSpc>
                <a:spcPct val="110000"/>
              </a:lnSpc>
              <a:buAutoNum type="arabicPeriod"/>
            </a:pPr>
            <a:r>
              <a:rPr lang="en-US" sz="1400" b="1"/>
              <a:t>The sharing of power between the federal government and the provinces. </a:t>
            </a:r>
          </a:p>
          <a:p>
            <a:pPr marL="385763" indent="-385763">
              <a:lnSpc>
                <a:spcPct val="110000"/>
              </a:lnSpc>
              <a:buAutoNum type="arabicPeriod"/>
            </a:pPr>
            <a:r>
              <a:rPr lang="en-US" sz="1400" b="1"/>
              <a:t> The division of responsibilities between the President and the Prime Minister, with a greatly strengthened position for the latter.</a:t>
            </a:r>
          </a:p>
        </p:txBody>
      </p:sp>
    </p:spTree>
  </p:cSld>
  <p:clrMapOvr>
    <a:masterClrMapping/>
  </p:clrMapOvr>
  <mc:AlternateContent xmlns:mc="http://schemas.openxmlformats.org/markup-compatibility/2006" xmlns:p14="http://schemas.microsoft.com/office/powerpoint/2010/main">
    <mc:Choice Requires="p14">
      <p:transition spd="slow" p14:dur="2000" advTm="24394"/>
    </mc:Choice>
    <mc:Fallback xmlns="">
      <p:transition spd="slow" advTm="2439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US" sz="2200" b="1" dirty="0"/>
              <a:t>Salient Features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r>
              <a:rPr lang="en-US" sz="1400" b="1"/>
              <a:t>The name 'Islamic Republic of Pakistan' is selected for the state of Pakistan. </a:t>
            </a:r>
          </a:p>
          <a:p>
            <a:pPr>
              <a:lnSpc>
                <a:spcPct val="110000"/>
              </a:lnSpc>
            </a:pPr>
            <a:r>
              <a:rPr lang="en-US" sz="1400" b="1"/>
              <a:t> Islam is declared as the state religion of Pakistan. </a:t>
            </a:r>
          </a:p>
          <a:p>
            <a:pPr>
              <a:lnSpc>
                <a:spcPct val="110000"/>
              </a:lnSpc>
            </a:pPr>
            <a:r>
              <a:rPr lang="en-US" sz="1400" b="1"/>
              <a:t>Steps shall be taken to enable the Muslims of Pakistan, individually o r collectively, to order their lives in accordance with the fundamental principles and basic concepts of Islam. </a:t>
            </a:r>
          </a:p>
          <a:p>
            <a:pPr>
              <a:lnSpc>
                <a:spcPct val="110000"/>
              </a:lnSpc>
            </a:pPr>
            <a:r>
              <a:rPr lang="en-US" sz="1400" b="1"/>
              <a:t>Proper organization of Zakat , </a:t>
            </a:r>
            <a:r>
              <a:rPr lang="en-US" sz="1400" b="1" err="1"/>
              <a:t>Auqaf</a:t>
            </a:r>
            <a:r>
              <a:rPr lang="en-US" sz="1400" b="1"/>
              <a:t> and Mosques is ensured. </a:t>
            </a:r>
          </a:p>
          <a:p>
            <a:pPr>
              <a:lnSpc>
                <a:spcPct val="110000"/>
              </a:lnSpc>
            </a:pPr>
            <a:r>
              <a:rPr lang="en-US" sz="1400" b="1"/>
              <a:t>Only a Muslim could be qualified for election as President (male only) and Prime Minister (male or female). </a:t>
            </a:r>
          </a:p>
          <a:p>
            <a:pPr>
              <a:lnSpc>
                <a:spcPct val="110000"/>
              </a:lnSpc>
            </a:pPr>
            <a:r>
              <a:rPr lang="en-US" sz="1400" b="1"/>
              <a:t>No restriction as to religion or gender on any other post, up to and including provincial governor and Chief Minister.</a:t>
            </a:r>
          </a:p>
        </p:txBody>
      </p:sp>
    </p:spTree>
  </p:cSld>
  <p:clrMapOvr>
    <a:masterClrMapping/>
  </p:clrMapOvr>
  <mc:AlternateContent xmlns:mc="http://schemas.openxmlformats.org/markup-compatibility/2006" xmlns:p14="http://schemas.microsoft.com/office/powerpoint/2010/main">
    <mc:Choice Requires="p14">
      <p:transition spd="slow" p14:dur="2000" advTm="149795"/>
    </mc:Choice>
    <mc:Fallback xmlns="">
      <p:transition spd="slow" advTm="14979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lnSpc>
                <a:spcPct val="110000"/>
              </a:lnSpc>
              <a:buNone/>
            </a:pPr>
            <a:endParaRPr lang="en-US" sz="1700" b="1" dirty="0"/>
          </a:p>
          <a:p>
            <a:pPr marL="0" indent="0">
              <a:lnSpc>
                <a:spcPct val="110000"/>
              </a:lnSpc>
              <a:buNone/>
            </a:pPr>
            <a:endParaRPr lang="en-US" sz="1700" b="1" dirty="0"/>
          </a:p>
          <a:p>
            <a:pPr>
              <a:lnSpc>
                <a:spcPct val="110000"/>
              </a:lnSpc>
            </a:pPr>
            <a:r>
              <a:rPr lang="en-US" sz="1700" dirty="0"/>
              <a:t> </a:t>
            </a:r>
            <a:r>
              <a:rPr lang="en-US" sz="1700" b="1" dirty="0"/>
              <a:t>The Constitution of 1973 has introduced a Federal system in the country.</a:t>
            </a:r>
          </a:p>
          <a:p>
            <a:pPr>
              <a:lnSpc>
                <a:spcPct val="110000"/>
              </a:lnSpc>
            </a:pPr>
            <a:r>
              <a:rPr lang="en-US" sz="1700" b="1" dirty="0"/>
              <a:t> The federation of Pakistan consists of a Central Government and four Provincial Governments. </a:t>
            </a:r>
          </a:p>
          <a:p>
            <a:pPr>
              <a:lnSpc>
                <a:spcPct val="110000"/>
              </a:lnSpc>
            </a:pPr>
            <a:r>
              <a:rPr lang="en-US" sz="1700" b="1" dirty="0"/>
              <a:t>The Federal Government is headed by a President elected by members of Majlis-e-</a:t>
            </a:r>
            <a:r>
              <a:rPr lang="en-US" sz="1700" b="1" dirty="0" err="1"/>
              <a:t>Shoora</a:t>
            </a:r>
            <a:r>
              <a:rPr lang="en-US" sz="1700" b="1" dirty="0"/>
              <a:t> (Parliament).</a:t>
            </a:r>
          </a:p>
          <a:p>
            <a:pPr>
              <a:lnSpc>
                <a:spcPct val="110000"/>
              </a:lnSpc>
            </a:pPr>
            <a:endParaRPr lang="en-US" sz="1700" dirty="0"/>
          </a:p>
        </p:txBody>
      </p:sp>
      <p:sp>
        <p:nvSpPr>
          <p:cNvPr id="2" name="Rectangle 1">
            <a:extLst>
              <a:ext uri="{FF2B5EF4-FFF2-40B4-BE49-F238E27FC236}">
                <a16:creationId xmlns:a16="http://schemas.microsoft.com/office/drawing/2014/main" id="{4D6EA432-99EA-4866-9E49-3BD94D2784B9}"/>
              </a:ext>
            </a:extLst>
          </p:cNvPr>
          <p:cNvSpPr/>
          <p:nvPr/>
        </p:nvSpPr>
        <p:spPr>
          <a:xfrm>
            <a:off x="600703" y="2674295"/>
            <a:ext cx="1852943" cy="375937"/>
          </a:xfrm>
          <a:prstGeom prst="rect">
            <a:avLst/>
          </a:prstGeom>
        </p:spPr>
        <p:txBody>
          <a:bodyPr wrap="none">
            <a:spAutoFit/>
          </a:bodyPr>
          <a:lstStyle/>
          <a:p>
            <a:pPr>
              <a:lnSpc>
                <a:spcPct val="110000"/>
              </a:lnSpc>
            </a:pPr>
            <a:r>
              <a:rPr lang="en-US" b="1" dirty="0"/>
              <a:t>Federal System</a:t>
            </a:r>
          </a:p>
        </p:txBody>
      </p:sp>
    </p:spTree>
  </p:cSld>
  <p:clrMapOvr>
    <a:masterClrMapping/>
  </p:clrMapOvr>
  <mc:AlternateContent xmlns:mc="http://schemas.openxmlformats.org/markup-compatibility/2006" xmlns:p14="http://schemas.microsoft.com/office/powerpoint/2010/main">
    <mc:Choice Requires="p14">
      <p:transition spd="slow" p14:dur="2000" advTm="24128"/>
    </mc:Choice>
    <mc:Fallback xmlns="">
      <p:transition spd="slow" advTm="2412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r>
              <a:rPr lang="en-US" sz="1600" b="1"/>
              <a:t>Parliamentary form of Government</a:t>
            </a:r>
          </a:p>
          <a:p>
            <a:pPr>
              <a:lnSpc>
                <a:spcPct val="110000"/>
              </a:lnSpc>
            </a:pPr>
            <a:r>
              <a:rPr lang="en-US" sz="1600" b="1"/>
              <a:t> The 1973 Constitution proposes a Parliamentary form of Government in the country.</a:t>
            </a:r>
          </a:p>
          <a:p>
            <a:pPr>
              <a:lnSpc>
                <a:spcPct val="110000"/>
              </a:lnSpc>
            </a:pPr>
            <a:r>
              <a:rPr lang="en-US" sz="1600" b="1"/>
              <a:t> Prime minister is the head of the Parliamentary system. He is leader of the Majlis-e-</a:t>
            </a:r>
            <a:r>
              <a:rPr lang="en-US" sz="1600" b="1" err="1"/>
              <a:t>Shoora</a:t>
            </a:r>
            <a:r>
              <a:rPr lang="en-US" sz="1600" b="1"/>
              <a:t> (Parliamentary). He is elected on direct adult franchise basis. The Prime Minister selects a cabinet of central ministers from the members of Parliament which conducts the affairs of the country. </a:t>
            </a:r>
          </a:p>
          <a:p>
            <a:pPr>
              <a:lnSpc>
                <a:spcPct val="110000"/>
              </a:lnSpc>
            </a:pPr>
            <a:r>
              <a:rPr lang="en-US" sz="1600" b="1"/>
              <a:t>According to 1973 Constitution the Prime Minister enjoys wide powers.</a:t>
            </a:r>
          </a:p>
          <a:p>
            <a:pPr>
              <a:lnSpc>
                <a:spcPct val="110000"/>
              </a:lnSpc>
            </a:pPr>
            <a:endParaRPr lang="en-US" sz="1600"/>
          </a:p>
        </p:txBody>
      </p:sp>
    </p:spTree>
  </p:cSld>
  <p:clrMapOvr>
    <a:masterClrMapping/>
  </p:clrMapOvr>
  <mc:AlternateContent xmlns:mc="http://schemas.openxmlformats.org/markup-compatibility/2006" xmlns:p14="http://schemas.microsoft.com/office/powerpoint/2010/main">
    <mc:Choice Requires="p14">
      <p:transition spd="slow" p14:dur="2000" advTm="55703"/>
    </mc:Choice>
    <mc:Fallback xmlns="">
      <p:transition spd="slow" advTm="5570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300"/>
          </a:p>
          <a:p>
            <a:pPr>
              <a:lnSpc>
                <a:spcPct val="110000"/>
              </a:lnSpc>
            </a:pPr>
            <a:endParaRPr lang="en-US" sz="1300"/>
          </a:p>
          <a:p>
            <a:pPr>
              <a:lnSpc>
                <a:spcPct val="110000"/>
              </a:lnSpc>
            </a:pPr>
            <a:r>
              <a:rPr lang="en-US" sz="1300" b="1"/>
              <a:t>BICAMERAL LEGISLATURE</a:t>
            </a:r>
            <a:r>
              <a:rPr lang="en-US" sz="1300"/>
              <a:t> </a:t>
            </a:r>
          </a:p>
          <a:p>
            <a:pPr>
              <a:lnSpc>
                <a:spcPct val="110000"/>
              </a:lnSpc>
            </a:pPr>
            <a:r>
              <a:rPr lang="en-US" sz="1300" b="1"/>
              <a:t>The constitution provides for the establishment of a bicameral legislature in Pakistan. </a:t>
            </a:r>
          </a:p>
          <a:p>
            <a:pPr>
              <a:lnSpc>
                <a:spcPct val="110000"/>
              </a:lnSpc>
            </a:pPr>
            <a:r>
              <a:rPr lang="en-US" sz="1300" b="1"/>
              <a:t>The </a:t>
            </a:r>
            <a:r>
              <a:rPr lang="en-US" sz="1300" b="1" i="1" err="1"/>
              <a:t>majlis</a:t>
            </a:r>
            <a:r>
              <a:rPr lang="en-US" sz="1300" b="1" i="1"/>
              <a:t>-i-</a:t>
            </a:r>
            <a:r>
              <a:rPr lang="en-US" sz="1300" b="1" i="1" err="1"/>
              <a:t>shoora</a:t>
            </a:r>
            <a:r>
              <a:rPr lang="en-US" sz="1300" b="1"/>
              <a:t> (parliament) consists of two houses named senate and national assembly.</a:t>
            </a:r>
          </a:p>
          <a:p>
            <a:pPr>
              <a:lnSpc>
                <a:spcPct val="110000"/>
              </a:lnSpc>
            </a:pPr>
            <a:r>
              <a:rPr lang="en-US" sz="1300" b="1"/>
              <a:t> The senate or the upper house consists of 63 members (the 8th amendment has raised this number to 87 now 104).</a:t>
            </a:r>
          </a:p>
          <a:p>
            <a:pPr>
              <a:lnSpc>
                <a:spcPct val="110000"/>
              </a:lnSpc>
            </a:pPr>
            <a:r>
              <a:rPr lang="en-US" sz="1300" b="1"/>
              <a:t> the national assembly consists of 200 members (now this number has been raised to 207 and now 342).</a:t>
            </a:r>
          </a:p>
          <a:p>
            <a:pPr>
              <a:lnSpc>
                <a:spcPct val="110000"/>
              </a:lnSpc>
            </a:pPr>
            <a:r>
              <a:rPr lang="en-US" sz="1300" b="1"/>
              <a:t> The </a:t>
            </a:r>
            <a:r>
              <a:rPr lang="en-US" sz="1300" b="1" i="1" err="1"/>
              <a:t>majlis</a:t>
            </a:r>
            <a:r>
              <a:rPr lang="en-US" sz="1300" b="1" i="1"/>
              <a:t>-i- </a:t>
            </a:r>
            <a:r>
              <a:rPr lang="en-US" sz="1300" b="1" i="1" err="1"/>
              <a:t>shoora</a:t>
            </a:r>
            <a:r>
              <a:rPr lang="en-US" sz="1300" b="1" i="1"/>
              <a:t> </a:t>
            </a:r>
            <a:r>
              <a:rPr lang="en-US" sz="1300" b="1"/>
              <a:t>enjoys wide powers of legislature. </a:t>
            </a:r>
          </a:p>
        </p:txBody>
      </p:sp>
    </p:spTree>
  </p:cSld>
  <p:clrMapOvr>
    <a:masterClrMapping/>
  </p:clrMapOvr>
  <mc:AlternateContent xmlns:mc="http://schemas.openxmlformats.org/markup-compatibility/2006" xmlns:p14="http://schemas.microsoft.com/office/powerpoint/2010/main">
    <mc:Choice Requires="p14">
      <p:transition spd="slow" p14:dur="2000" advTm="34800"/>
    </mc:Choice>
    <mc:Fallback xmlns="">
      <p:transition spd="slow" advTm="348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r>
              <a:rPr lang="en-US" b="1" dirty="0"/>
              <a:t>Direct Method of Election</a:t>
            </a:r>
          </a:p>
          <a:p>
            <a:endParaRPr lang="en-US" dirty="0"/>
          </a:p>
          <a:p>
            <a:r>
              <a:rPr lang="en-US" dirty="0"/>
              <a:t> </a:t>
            </a:r>
            <a:r>
              <a:rPr lang="en-US" b="1" dirty="0"/>
              <a:t>The Constitution of 1973 gives a direct method of election. The members of the National Assembly, the Provincial Assemblies are directly elected by the people.</a:t>
            </a:r>
            <a:endParaRPr lang="en-US" b="1"/>
          </a:p>
        </p:txBody>
      </p:sp>
    </p:spTree>
  </p:cSld>
  <p:clrMapOvr>
    <a:masterClrMapping/>
  </p:clrMapOvr>
  <mc:AlternateContent xmlns:mc="http://schemas.openxmlformats.org/markup-compatibility/2006" xmlns:p14="http://schemas.microsoft.com/office/powerpoint/2010/main">
    <mc:Choice Requires="p14">
      <p:transition spd="slow" p14:dur="2000" advTm="44129"/>
    </mc:Choice>
    <mc:Fallback xmlns="">
      <p:transition spd="slow" advTm="4412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000" b="1" dirty="0"/>
          </a:p>
          <a:p>
            <a:pPr>
              <a:lnSpc>
                <a:spcPct val="110000"/>
              </a:lnSpc>
            </a:pPr>
            <a:endParaRPr lang="en-US" sz="1000" b="1" dirty="0"/>
          </a:p>
          <a:p>
            <a:pPr>
              <a:lnSpc>
                <a:spcPct val="110000"/>
              </a:lnSpc>
            </a:pPr>
            <a:r>
              <a:rPr lang="en-US" sz="1000" b="1" dirty="0"/>
              <a:t>The 1973 Constitution ensures the following fundamental rights to the citizens of Pakistan. </a:t>
            </a:r>
          </a:p>
          <a:p>
            <a:pPr>
              <a:lnSpc>
                <a:spcPct val="110000"/>
              </a:lnSpc>
            </a:pPr>
            <a:r>
              <a:rPr lang="en-US" sz="1000" b="1" dirty="0"/>
              <a:t>Security of person Safeguard against unlawful arrest </a:t>
            </a:r>
          </a:p>
          <a:p>
            <a:pPr>
              <a:lnSpc>
                <a:spcPct val="110000"/>
              </a:lnSpc>
            </a:pPr>
            <a:r>
              <a:rPr lang="en-US" sz="1000" b="1" dirty="0"/>
              <a:t>detention Prohibition of slavery and forced labor </a:t>
            </a:r>
          </a:p>
          <a:p>
            <a:pPr>
              <a:lnSpc>
                <a:spcPct val="110000"/>
              </a:lnSpc>
            </a:pPr>
            <a:r>
              <a:rPr lang="en-US" sz="1000" b="1" dirty="0"/>
              <a:t>Freedom of movement </a:t>
            </a:r>
          </a:p>
          <a:p>
            <a:pPr>
              <a:lnSpc>
                <a:spcPct val="110000"/>
              </a:lnSpc>
            </a:pPr>
            <a:r>
              <a:rPr lang="en-US" sz="1000" b="1" dirty="0"/>
              <a:t>Freedom of assembly Freedom of association </a:t>
            </a:r>
          </a:p>
          <a:p>
            <a:pPr>
              <a:lnSpc>
                <a:spcPct val="110000"/>
              </a:lnSpc>
            </a:pPr>
            <a:r>
              <a:rPr lang="en-US" sz="1000" b="1" dirty="0"/>
              <a:t>Freedom of business </a:t>
            </a:r>
          </a:p>
          <a:p>
            <a:pPr>
              <a:lnSpc>
                <a:spcPct val="110000"/>
              </a:lnSpc>
            </a:pPr>
            <a:r>
              <a:rPr lang="en-US" sz="1000" b="1" dirty="0"/>
              <a:t>Freedom of speech </a:t>
            </a:r>
          </a:p>
          <a:p>
            <a:pPr>
              <a:lnSpc>
                <a:spcPct val="110000"/>
              </a:lnSpc>
            </a:pPr>
            <a:r>
              <a:rPr lang="en-US" sz="1000" b="1" dirty="0"/>
              <a:t>Freedom of profess religion Right</a:t>
            </a:r>
          </a:p>
          <a:p>
            <a:pPr>
              <a:lnSpc>
                <a:spcPct val="110000"/>
              </a:lnSpc>
            </a:pPr>
            <a:r>
              <a:rPr lang="en-US" sz="1000" b="1" dirty="0"/>
              <a:t> to hold property</a:t>
            </a:r>
          </a:p>
          <a:p>
            <a:pPr>
              <a:lnSpc>
                <a:spcPct val="110000"/>
              </a:lnSpc>
            </a:pPr>
            <a:r>
              <a:rPr lang="en-US" sz="1000" b="1" dirty="0"/>
              <a:t> Equality before law Right to preserve language, script and culture Safeguard against discrimination in services.</a:t>
            </a:r>
          </a:p>
        </p:txBody>
      </p:sp>
      <p:sp>
        <p:nvSpPr>
          <p:cNvPr id="2" name="Rectangle 1">
            <a:extLst>
              <a:ext uri="{FF2B5EF4-FFF2-40B4-BE49-F238E27FC236}">
                <a16:creationId xmlns:a16="http://schemas.microsoft.com/office/drawing/2014/main" id="{B56501D7-3966-40D6-919C-E58C5CFD786D}"/>
              </a:ext>
            </a:extLst>
          </p:cNvPr>
          <p:cNvSpPr/>
          <p:nvPr/>
        </p:nvSpPr>
        <p:spPr>
          <a:xfrm>
            <a:off x="925623" y="2458395"/>
            <a:ext cx="2406428" cy="375937"/>
          </a:xfrm>
          <a:prstGeom prst="rect">
            <a:avLst/>
          </a:prstGeom>
        </p:spPr>
        <p:txBody>
          <a:bodyPr wrap="none">
            <a:spAutoFit/>
          </a:bodyPr>
          <a:lstStyle/>
          <a:p>
            <a:pPr>
              <a:lnSpc>
                <a:spcPct val="110000"/>
              </a:lnSpc>
            </a:pPr>
            <a:r>
              <a:rPr lang="en-US" b="1" dirty="0"/>
              <a:t>Fundamental Rights </a:t>
            </a:r>
          </a:p>
        </p:txBody>
      </p:sp>
    </p:spTree>
  </p:cSld>
  <p:clrMapOvr>
    <a:masterClrMapping/>
  </p:clrMapOvr>
  <mc:AlternateContent xmlns:mc="http://schemas.openxmlformats.org/markup-compatibility/2006" xmlns:p14="http://schemas.microsoft.com/office/powerpoint/2010/main">
    <mc:Choice Requires="p14">
      <p:transition spd="slow" p14:dur="2000" advTm="44349"/>
    </mc:Choice>
    <mc:Fallback xmlns="">
      <p:transition spd="slow" advTm="443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8128-5CF0-40C5-A2DC-EF4F2C59A402}"/>
              </a:ext>
            </a:extLst>
          </p:cNvPr>
          <p:cNvSpPr>
            <a:spLocks noGrp="1"/>
          </p:cNvSpPr>
          <p:nvPr>
            <p:ph type="title"/>
          </p:nvPr>
        </p:nvSpPr>
        <p:spPr>
          <a:xfrm>
            <a:off x="633357" y="1600199"/>
            <a:ext cx="2654449" cy="4297680"/>
          </a:xfrm>
        </p:spPr>
        <p:txBody>
          <a:bodyPr anchor="ctr">
            <a:normAutofit/>
          </a:bodyPr>
          <a:lstStyle/>
          <a:p>
            <a:r>
              <a:rPr lang="en-US" b="1" dirty="0"/>
              <a:t>Major Issues </a:t>
            </a:r>
            <a:br>
              <a:rPr lang="en-US" dirty="0"/>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65EF3A0B-22A0-4FF3-93FC-7957DFC462DA}"/>
              </a:ext>
            </a:extLst>
          </p:cNvPr>
          <p:cNvSpPr>
            <a:spLocks noGrp="1"/>
          </p:cNvSpPr>
          <p:nvPr>
            <p:ph idx="1"/>
          </p:nvPr>
        </p:nvSpPr>
        <p:spPr>
          <a:xfrm>
            <a:off x="3693638" y="1600199"/>
            <a:ext cx="4597502" cy="4297680"/>
          </a:xfrm>
        </p:spPr>
        <p:txBody>
          <a:bodyPr anchor="ctr">
            <a:normAutofit/>
          </a:bodyPr>
          <a:lstStyle/>
          <a:p>
            <a:pPr marL="0" indent="0">
              <a:buNone/>
            </a:pPr>
            <a:r>
              <a:rPr lang="en-US" dirty="0"/>
              <a:t>the first constituent assembly faced many issues </a:t>
            </a:r>
          </a:p>
          <a:p>
            <a:r>
              <a:rPr lang="en-US" dirty="0"/>
              <a:t>1. Federalism </a:t>
            </a:r>
          </a:p>
          <a:p>
            <a:r>
              <a:rPr lang="en-US" dirty="0"/>
              <a:t>2. Representation </a:t>
            </a:r>
          </a:p>
          <a:p>
            <a:r>
              <a:rPr lang="en-US" dirty="0"/>
              <a:t>3. Separate or Joint Electorate </a:t>
            </a:r>
          </a:p>
          <a:p>
            <a:r>
              <a:rPr lang="en-US" dirty="0"/>
              <a:t>4. The National Language Issue </a:t>
            </a:r>
          </a:p>
          <a:p>
            <a:r>
              <a:rPr lang="en-US" dirty="0"/>
              <a:t>5. Parliamentary or Presidential system </a:t>
            </a:r>
          </a:p>
          <a:p>
            <a:r>
              <a:rPr lang="en-US" dirty="0"/>
              <a:t>6. The Islamic or Secular State </a:t>
            </a:r>
          </a:p>
        </p:txBody>
      </p:sp>
    </p:spTree>
    <p:extLst>
      <p:ext uri="{BB962C8B-B14F-4D97-AF65-F5344CB8AC3E}">
        <p14:creationId xmlns:p14="http://schemas.microsoft.com/office/powerpoint/2010/main" val="7645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100" b="1" dirty="0"/>
          </a:p>
          <a:p>
            <a:pPr>
              <a:lnSpc>
                <a:spcPct val="110000"/>
              </a:lnSpc>
            </a:pPr>
            <a:endParaRPr lang="en-US" sz="1100" b="1" dirty="0"/>
          </a:p>
          <a:p>
            <a:pPr marL="0" indent="0">
              <a:lnSpc>
                <a:spcPct val="110000"/>
              </a:lnSpc>
              <a:buNone/>
            </a:pPr>
            <a:r>
              <a:rPr lang="en-US" sz="1100" b="1" dirty="0"/>
              <a:t>Principles of Policy </a:t>
            </a:r>
          </a:p>
          <a:p>
            <a:pPr>
              <a:lnSpc>
                <a:spcPct val="110000"/>
              </a:lnSpc>
            </a:pPr>
            <a:endParaRPr lang="en-US" sz="1100" dirty="0"/>
          </a:p>
          <a:p>
            <a:pPr>
              <a:lnSpc>
                <a:spcPct val="110000"/>
              </a:lnSpc>
            </a:pPr>
            <a:endParaRPr lang="en-US" sz="1100" dirty="0"/>
          </a:p>
          <a:p>
            <a:pPr marL="0" indent="0">
              <a:lnSpc>
                <a:spcPct val="110000"/>
              </a:lnSpc>
              <a:buNone/>
            </a:pPr>
            <a:r>
              <a:rPr lang="en-US" sz="1100" b="1" dirty="0"/>
              <a:t>The Constitution of 1973 has set the following principles of policy:</a:t>
            </a:r>
          </a:p>
          <a:p>
            <a:pPr>
              <a:lnSpc>
                <a:spcPct val="110000"/>
              </a:lnSpc>
              <a:buFont typeface="Wingdings" panose="05000000000000000000" pitchFamily="2" charset="2"/>
              <a:buChar char="v"/>
            </a:pPr>
            <a:r>
              <a:rPr lang="en-US" sz="1100" b="1" dirty="0"/>
              <a:t> Local electoral bodies will be set up for solving local problems. </a:t>
            </a:r>
          </a:p>
          <a:p>
            <a:pPr>
              <a:lnSpc>
                <a:spcPct val="110000"/>
              </a:lnSpc>
              <a:buFont typeface="Wingdings" panose="05000000000000000000" pitchFamily="2" charset="2"/>
              <a:buChar char="v"/>
            </a:pPr>
            <a:r>
              <a:rPr lang="en-US" sz="1100" b="1" dirty="0"/>
              <a:t>The provincial and other prejudices shall be discouraged. </a:t>
            </a:r>
          </a:p>
          <a:p>
            <a:pPr>
              <a:lnSpc>
                <a:spcPct val="110000"/>
              </a:lnSpc>
              <a:buFont typeface="Wingdings" panose="05000000000000000000" pitchFamily="2" charset="2"/>
              <a:buChar char="v"/>
            </a:pPr>
            <a:r>
              <a:rPr lang="en-US" sz="1100" b="1" dirty="0"/>
              <a:t>The women shall be given full representation in all spheres of national life. </a:t>
            </a:r>
          </a:p>
          <a:p>
            <a:pPr>
              <a:lnSpc>
                <a:spcPct val="110000"/>
              </a:lnSpc>
              <a:buFont typeface="Wingdings" panose="05000000000000000000" pitchFamily="2" charset="2"/>
              <a:buChar char="v"/>
            </a:pPr>
            <a:r>
              <a:rPr lang="en-US" sz="1100" b="1" dirty="0"/>
              <a:t>Social justice shall be promoted. </a:t>
            </a:r>
          </a:p>
          <a:p>
            <a:pPr>
              <a:lnSpc>
                <a:spcPct val="110000"/>
              </a:lnSpc>
              <a:buFont typeface="Wingdings" panose="05000000000000000000" pitchFamily="2" charset="2"/>
              <a:buChar char="v"/>
            </a:pPr>
            <a:r>
              <a:rPr lang="en-US" sz="1100" b="1" dirty="0"/>
              <a:t>Bonds with Muslim world shall be strengthened.</a:t>
            </a:r>
          </a:p>
        </p:txBody>
      </p:sp>
    </p:spTree>
  </p:cSld>
  <p:clrMapOvr>
    <a:masterClrMapping/>
  </p:clrMapOvr>
  <mc:AlternateContent xmlns:mc="http://schemas.openxmlformats.org/markup-compatibility/2006" xmlns:p14="http://schemas.microsoft.com/office/powerpoint/2010/main">
    <mc:Choice Requires="p14">
      <p:transition spd="slow" p14:dur="2000" advTm="32840"/>
    </mc:Choice>
    <mc:Fallback xmlns="">
      <p:transition spd="slow" advTm="3284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lnSpc>
                <a:spcPct val="110000"/>
              </a:lnSpc>
              <a:buNone/>
            </a:pPr>
            <a:endParaRPr lang="en-US" sz="1400" b="1"/>
          </a:p>
          <a:p>
            <a:pPr marL="0" indent="0">
              <a:lnSpc>
                <a:spcPct val="110000"/>
              </a:lnSpc>
              <a:buNone/>
            </a:pPr>
            <a:endParaRPr lang="en-US" sz="1400" b="1"/>
          </a:p>
          <a:p>
            <a:pPr marL="0" indent="0">
              <a:lnSpc>
                <a:spcPct val="110000"/>
              </a:lnSpc>
              <a:buNone/>
            </a:pPr>
            <a:r>
              <a:rPr lang="en-US" sz="1400" b="1"/>
              <a:t>Independence of Judiciary </a:t>
            </a:r>
          </a:p>
          <a:p>
            <a:pPr>
              <a:lnSpc>
                <a:spcPct val="110000"/>
              </a:lnSpc>
            </a:pPr>
            <a:r>
              <a:rPr lang="en-US" sz="1400" b="1"/>
              <a:t>The Constitution of 1973 stresses upon the establishment of an independent judiciary. </a:t>
            </a:r>
          </a:p>
          <a:p>
            <a:pPr>
              <a:lnSpc>
                <a:spcPct val="110000"/>
              </a:lnSpc>
            </a:pPr>
            <a:r>
              <a:rPr lang="en-US" sz="1400" b="1"/>
              <a:t>Full job security has been provided. </a:t>
            </a:r>
          </a:p>
          <a:p>
            <a:pPr>
              <a:lnSpc>
                <a:spcPct val="110000"/>
              </a:lnSpc>
            </a:pPr>
            <a:r>
              <a:rPr lang="en-US" sz="1400" b="1"/>
              <a:t>The judges are appointed by the President. </a:t>
            </a:r>
          </a:p>
          <a:p>
            <a:pPr>
              <a:lnSpc>
                <a:spcPct val="110000"/>
              </a:lnSpc>
            </a:pPr>
            <a:r>
              <a:rPr lang="en-US" sz="1400" b="1"/>
              <a:t>They cannot be removed from service before the end of their term except on the recommendation of the Supreme Judicial Council.</a:t>
            </a:r>
          </a:p>
          <a:p>
            <a:pPr>
              <a:lnSpc>
                <a:spcPct val="110000"/>
              </a:lnSpc>
            </a:pPr>
            <a:r>
              <a:rPr lang="en-US" sz="1400" b="1"/>
              <a:t> In addition the Judges are paid respectable salaries.</a:t>
            </a:r>
          </a:p>
          <a:p>
            <a:pPr>
              <a:lnSpc>
                <a:spcPct val="110000"/>
              </a:lnSpc>
            </a:pPr>
            <a:endParaRPr lang="en-US" sz="1400"/>
          </a:p>
        </p:txBody>
      </p:sp>
    </p:spTree>
  </p:cSld>
  <p:clrMapOvr>
    <a:masterClrMapping/>
  </p:clrMapOvr>
  <mc:AlternateContent xmlns:mc="http://schemas.openxmlformats.org/markup-compatibility/2006" xmlns:p14="http://schemas.microsoft.com/office/powerpoint/2010/main">
    <mc:Choice Requires="p14">
      <p:transition spd="slow" p14:dur="2000" advTm="21488"/>
    </mc:Choice>
    <mc:Fallback xmlns="">
      <p:transition spd="slow" advTm="2148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b="1" dirty="0"/>
          </a:p>
          <a:p>
            <a:pPr>
              <a:lnSpc>
                <a:spcPct val="110000"/>
              </a:lnSpc>
            </a:pPr>
            <a:endParaRPr lang="en-US" b="1" dirty="0"/>
          </a:p>
          <a:p>
            <a:pPr>
              <a:lnSpc>
                <a:spcPct val="110000"/>
              </a:lnSpc>
            </a:pPr>
            <a:r>
              <a:rPr lang="en-US" b="1" dirty="0"/>
              <a:t>The 1973 Constitution has declared Urdu as the national language of Pakistan. </a:t>
            </a:r>
          </a:p>
          <a:p>
            <a:pPr>
              <a:lnSpc>
                <a:spcPct val="110000"/>
              </a:lnSpc>
            </a:pPr>
            <a:r>
              <a:rPr lang="en-US" b="1" dirty="0"/>
              <a:t>However English has been retained as the official language for 15 years.</a:t>
            </a:r>
          </a:p>
          <a:p>
            <a:pPr>
              <a:lnSpc>
                <a:spcPct val="110000"/>
              </a:lnSpc>
            </a:pPr>
            <a:r>
              <a:rPr lang="en-US" b="1" dirty="0"/>
              <a:t> Similarly regional languages have been provided full protection.</a:t>
            </a:r>
          </a:p>
        </p:txBody>
      </p:sp>
      <p:sp>
        <p:nvSpPr>
          <p:cNvPr id="2" name="Rectangle 1">
            <a:extLst>
              <a:ext uri="{FF2B5EF4-FFF2-40B4-BE49-F238E27FC236}">
                <a16:creationId xmlns:a16="http://schemas.microsoft.com/office/drawing/2014/main" id="{43B36C38-8247-4BCC-8585-E3E8AFF6091A}"/>
              </a:ext>
            </a:extLst>
          </p:cNvPr>
          <p:cNvSpPr/>
          <p:nvPr/>
        </p:nvSpPr>
        <p:spPr>
          <a:xfrm>
            <a:off x="742396" y="3204520"/>
            <a:ext cx="2268057" cy="375937"/>
          </a:xfrm>
          <a:prstGeom prst="rect">
            <a:avLst/>
          </a:prstGeom>
        </p:spPr>
        <p:txBody>
          <a:bodyPr wrap="none">
            <a:spAutoFit/>
          </a:bodyPr>
          <a:lstStyle/>
          <a:p>
            <a:pPr>
              <a:lnSpc>
                <a:spcPct val="110000"/>
              </a:lnSpc>
            </a:pPr>
            <a:r>
              <a:rPr lang="en-US" b="1" dirty="0"/>
              <a:t>National Language </a:t>
            </a:r>
          </a:p>
        </p:txBody>
      </p:sp>
    </p:spTree>
  </p:cSld>
  <p:clrMapOvr>
    <a:masterClrMapping/>
  </p:clrMapOvr>
  <mc:AlternateContent xmlns:mc="http://schemas.openxmlformats.org/markup-compatibility/2006" xmlns:p14="http://schemas.microsoft.com/office/powerpoint/2010/main">
    <mc:Choice Requires="p14">
      <p:transition spd="slow" p14:dur="2000" advTm="20835"/>
    </mc:Choice>
    <mc:Fallback xmlns="">
      <p:transition spd="slow" advTm="2083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lnSpc>
                <a:spcPct val="110000"/>
              </a:lnSpc>
              <a:buNone/>
            </a:pPr>
            <a:endParaRPr lang="en-US" sz="1700" b="1" dirty="0"/>
          </a:p>
          <a:p>
            <a:pPr marL="0" indent="0">
              <a:lnSpc>
                <a:spcPct val="110000"/>
              </a:lnSpc>
              <a:buNone/>
            </a:pPr>
            <a:endParaRPr lang="en-US" sz="1700" b="1" dirty="0"/>
          </a:p>
          <a:p>
            <a:pPr>
              <a:lnSpc>
                <a:spcPct val="110000"/>
              </a:lnSpc>
            </a:pPr>
            <a:endParaRPr lang="en-US" sz="1700" dirty="0"/>
          </a:p>
          <a:p>
            <a:pPr>
              <a:lnSpc>
                <a:spcPct val="110000"/>
              </a:lnSpc>
            </a:pPr>
            <a:r>
              <a:rPr lang="en-US" sz="1700" b="1" dirty="0"/>
              <a:t>The Constitution of 1973 has established the principles of single citizenship. </a:t>
            </a:r>
          </a:p>
          <a:p>
            <a:pPr>
              <a:lnSpc>
                <a:spcPct val="110000"/>
              </a:lnSpc>
            </a:pPr>
            <a:r>
              <a:rPr lang="en-US" sz="1700" b="1" dirty="0"/>
              <a:t>According to this principle the rights and duties of the citizens are determined by the Federal Constitution only. Thus the people throughout Pakistan are citizens of Pakistan.</a:t>
            </a:r>
          </a:p>
        </p:txBody>
      </p:sp>
      <p:sp>
        <p:nvSpPr>
          <p:cNvPr id="2" name="Rectangle 1">
            <a:extLst>
              <a:ext uri="{FF2B5EF4-FFF2-40B4-BE49-F238E27FC236}">
                <a16:creationId xmlns:a16="http://schemas.microsoft.com/office/drawing/2014/main" id="{12372B22-C6DA-41B0-A727-645DAAF63119}"/>
              </a:ext>
            </a:extLst>
          </p:cNvPr>
          <p:cNvSpPr/>
          <p:nvPr/>
        </p:nvSpPr>
        <p:spPr>
          <a:xfrm>
            <a:off x="1466440" y="2879082"/>
            <a:ext cx="2166170" cy="375937"/>
          </a:xfrm>
          <a:prstGeom prst="rect">
            <a:avLst/>
          </a:prstGeom>
        </p:spPr>
        <p:txBody>
          <a:bodyPr wrap="none">
            <a:spAutoFit/>
          </a:bodyPr>
          <a:lstStyle/>
          <a:p>
            <a:pPr>
              <a:lnSpc>
                <a:spcPct val="110000"/>
              </a:lnSpc>
            </a:pPr>
            <a:r>
              <a:rPr lang="en-US" b="1" dirty="0"/>
              <a:t>Single Citizenship </a:t>
            </a:r>
          </a:p>
        </p:txBody>
      </p:sp>
    </p:spTree>
  </p:cSld>
  <p:clrMapOvr>
    <a:masterClrMapping/>
  </p:clrMapOvr>
  <mc:AlternateContent xmlns:mc="http://schemas.openxmlformats.org/markup-compatibility/2006" xmlns:p14="http://schemas.microsoft.com/office/powerpoint/2010/main">
    <mc:Choice Requires="p14">
      <p:transition spd="slow" p14:dur="2000" advTm="45303"/>
    </mc:Choice>
    <mc:Fallback xmlns="">
      <p:transition spd="slow" advTm="4530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endParaRPr lang="en-US" b="1" dirty="0"/>
          </a:p>
          <a:p>
            <a:endParaRPr lang="en-US" b="1" dirty="0"/>
          </a:p>
          <a:p>
            <a:r>
              <a:rPr lang="en-US" dirty="0"/>
              <a:t> </a:t>
            </a:r>
            <a:r>
              <a:rPr lang="en-US" b="1" dirty="0"/>
              <a:t>The 1973 Constitution establishes rule of law in Pakistan.</a:t>
            </a:r>
          </a:p>
          <a:p>
            <a:r>
              <a:rPr lang="en-US" b="1" dirty="0"/>
              <a:t> According to rule of law no person can be deprived of his fundamental rights. All the citizens of Pakistan are equal before law. </a:t>
            </a:r>
          </a:p>
        </p:txBody>
      </p:sp>
      <p:sp>
        <p:nvSpPr>
          <p:cNvPr id="2" name="Rectangle 1">
            <a:extLst>
              <a:ext uri="{FF2B5EF4-FFF2-40B4-BE49-F238E27FC236}">
                <a16:creationId xmlns:a16="http://schemas.microsoft.com/office/drawing/2014/main" id="{DE74562B-9D5A-4F98-9DB0-E6DE322FF3F0}"/>
              </a:ext>
            </a:extLst>
          </p:cNvPr>
          <p:cNvSpPr/>
          <p:nvPr/>
        </p:nvSpPr>
        <p:spPr>
          <a:xfrm>
            <a:off x="1568560" y="3412609"/>
            <a:ext cx="1434880" cy="369332"/>
          </a:xfrm>
          <a:prstGeom prst="rect">
            <a:avLst/>
          </a:prstGeom>
        </p:spPr>
        <p:txBody>
          <a:bodyPr wrap="none">
            <a:spAutoFit/>
          </a:bodyPr>
          <a:lstStyle/>
          <a:p>
            <a:r>
              <a:rPr lang="en-US" b="1" dirty="0"/>
              <a:t>Rule of Law</a:t>
            </a:r>
          </a:p>
        </p:txBody>
      </p:sp>
    </p:spTree>
  </p:cSld>
  <p:clrMapOvr>
    <a:masterClrMapping/>
  </p:clrMapOvr>
  <mc:AlternateContent xmlns:mc="http://schemas.openxmlformats.org/markup-compatibility/2006" xmlns:p14="http://schemas.microsoft.com/office/powerpoint/2010/main">
    <mc:Choice Requires="p14">
      <p:transition spd="slow" p14:dur="2000" advTm="18198"/>
    </mc:Choice>
    <mc:Fallback xmlns="">
      <p:transition spd="slow" advTm="1819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buNone/>
            </a:pPr>
            <a:endParaRPr lang="en-US" b="1" dirty="0"/>
          </a:p>
          <a:p>
            <a:pPr marL="0" indent="0">
              <a:buNone/>
            </a:pPr>
            <a:endParaRPr lang="en-US" b="1" dirty="0"/>
          </a:p>
          <a:p>
            <a:pPr marL="0" indent="0">
              <a:buNone/>
            </a:pPr>
            <a:r>
              <a:rPr lang="en-US" b="1" dirty="0"/>
              <a:t> </a:t>
            </a:r>
          </a:p>
          <a:p>
            <a:r>
              <a:rPr lang="en-US" b="1" dirty="0"/>
              <a:t>The Constitution of 1973 has authorized the President to hold Referendum on any national issue. </a:t>
            </a:r>
          </a:p>
          <a:p>
            <a:r>
              <a:rPr lang="en-US" b="1" dirty="0"/>
              <a:t>Similarly the Prime Minister can ask the President to hold referendum on any important national issue</a:t>
            </a:r>
          </a:p>
        </p:txBody>
      </p:sp>
      <p:sp>
        <p:nvSpPr>
          <p:cNvPr id="2" name="Rectangle 1">
            <a:extLst>
              <a:ext uri="{FF2B5EF4-FFF2-40B4-BE49-F238E27FC236}">
                <a16:creationId xmlns:a16="http://schemas.microsoft.com/office/drawing/2014/main" id="{F4DA78A4-9791-49A7-9988-819AE04E8234}"/>
              </a:ext>
            </a:extLst>
          </p:cNvPr>
          <p:cNvSpPr/>
          <p:nvPr/>
        </p:nvSpPr>
        <p:spPr>
          <a:xfrm>
            <a:off x="1107818" y="2852936"/>
            <a:ext cx="1511504" cy="369332"/>
          </a:xfrm>
          <a:prstGeom prst="rect">
            <a:avLst/>
          </a:prstGeom>
        </p:spPr>
        <p:txBody>
          <a:bodyPr wrap="none">
            <a:spAutoFit/>
          </a:bodyPr>
          <a:lstStyle/>
          <a:p>
            <a:r>
              <a:rPr lang="en-US" b="1" dirty="0"/>
              <a:t>Referendum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8624"/>
    </mc:Choice>
    <mc:Fallback xmlns="">
      <p:transition spd="slow" advTm="1862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700" dirty="0"/>
          </a:p>
          <a:p>
            <a:pPr>
              <a:lnSpc>
                <a:spcPct val="110000"/>
              </a:lnSpc>
            </a:pPr>
            <a:endParaRPr lang="en-US" sz="1700" dirty="0"/>
          </a:p>
          <a:p>
            <a:pPr>
              <a:lnSpc>
                <a:spcPct val="110000"/>
              </a:lnSpc>
            </a:pPr>
            <a:endParaRPr lang="en-US" sz="1700" dirty="0"/>
          </a:p>
          <a:p>
            <a:pPr>
              <a:lnSpc>
                <a:spcPct val="110000"/>
              </a:lnSpc>
            </a:pPr>
            <a:endParaRPr lang="en-US" sz="1700" dirty="0"/>
          </a:p>
          <a:p>
            <a:pPr>
              <a:lnSpc>
                <a:spcPct val="110000"/>
              </a:lnSpc>
            </a:pPr>
            <a:r>
              <a:rPr lang="en-US" sz="1700" b="1" dirty="0"/>
              <a:t>Amendment Constitution Can Be Amended Only By 2/3 Majority Of Members Of National Assembly. </a:t>
            </a:r>
          </a:p>
          <a:p>
            <a:pPr marL="0" indent="0">
              <a:lnSpc>
                <a:spcPct val="110000"/>
              </a:lnSpc>
              <a:buNone/>
            </a:pPr>
            <a:r>
              <a:rPr lang="en-US" sz="1700" b="1" dirty="0"/>
              <a:t>• The Constitution Has Been Amended 25 Times</a:t>
            </a:r>
          </a:p>
        </p:txBody>
      </p:sp>
      <p:sp>
        <p:nvSpPr>
          <p:cNvPr id="6" name="Rectangle 5">
            <a:extLst>
              <a:ext uri="{FF2B5EF4-FFF2-40B4-BE49-F238E27FC236}">
                <a16:creationId xmlns:a16="http://schemas.microsoft.com/office/drawing/2014/main" id="{7267EB66-CFCC-4347-A07D-DDEF38CC85E2}"/>
              </a:ext>
            </a:extLst>
          </p:cNvPr>
          <p:cNvSpPr/>
          <p:nvPr/>
        </p:nvSpPr>
        <p:spPr>
          <a:xfrm>
            <a:off x="439783" y="3048212"/>
            <a:ext cx="2528256" cy="985334"/>
          </a:xfrm>
          <a:prstGeom prst="rect">
            <a:avLst/>
          </a:prstGeom>
        </p:spPr>
        <p:txBody>
          <a:bodyPr wrap="none">
            <a:spAutoFit/>
          </a:bodyPr>
          <a:lstStyle/>
          <a:p>
            <a:pPr>
              <a:lnSpc>
                <a:spcPct val="110000"/>
              </a:lnSpc>
            </a:pPr>
            <a:r>
              <a:rPr lang="en-US" b="1" dirty="0"/>
              <a:t>CONSTITUTIONAL </a:t>
            </a:r>
          </a:p>
          <a:p>
            <a:pPr>
              <a:lnSpc>
                <a:spcPct val="110000"/>
              </a:lnSpc>
            </a:pPr>
            <a:endParaRPr lang="en-US" b="1" dirty="0"/>
          </a:p>
          <a:p>
            <a:pPr>
              <a:lnSpc>
                <a:spcPct val="110000"/>
              </a:lnSpc>
            </a:pPr>
            <a:r>
              <a:rPr lang="en-US" b="1" dirty="0"/>
              <a:t>AMENDMENTS </a:t>
            </a:r>
          </a:p>
        </p:txBody>
      </p:sp>
    </p:spTree>
  </p:cSld>
  <p:clrMapOvr>
    <a:masterClrMapping/>
  </p:clrMapOvr>
  <mc:AlternateContent xmlns:mc="http://schemas.openxmlformats.org/markup-compatibility/2006" xmlns:p14="http://schemas.microsoft.com/office/powerpoint/2010/main">
    <mc:Choice Requires="p14">
      <p:transition spd="slow" p14:dur="2000" advTm="93688"/>
    </mc:Choice>
    <mc:Fallback xmlns="">
      <p:transition spd="slow" advTm="9368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sz="1100" b="1"/>
          </a:p>
          <a:p>
            <a:pPr>
              <a:lnSpc>
                <a:spcPct val="110000"/>
              </a:lnSpc>
            </a:pPr>
            <a:endParaRPr lang="en-US" sz="1100" b="1" dirty="0"/>
          </a:p>
          <a:p>
            <a:pPr>
              <a:lnSpc>
                <a:spcPct val="110000"/>
              </a:lnSpc>
            </a:pPr>
            <a:r>
              <a:rPr lang="en-US" sz="1100" b="1" dirty="0"/>
              <a:t>To conclude that the 1973 constitution of Islamic Republic of Pakistan is a democratic state, parliamentary with bicameral legislature in its nature.</a:t>
            </a:r>
          </a:p>
          <a:p>
            <a:pPr>
              <a:lnSpc>
                <a:spcPct val="110000"/>
              </a:lnSpc>
            </a:pPr>
            <a:r>
              <a:rPr lang="en-US" sz="1100" b="1" dirty="0"/>
              <a:t> It is the constitution of elected people. </a:t>
            </a:r>
          </a:p>
          <a:p>
            <a:pPr>
              <a:lnSpc>
                <a:spcPct val="110000"/>
              </a:lnSpc>
            </a:pPr>
            <a:r>
              <a:rPr lang="en-US" sz="1100" b="1" dirty="0"/>
              <a:t>All major political parties of Pakistan unanimously accepted it. Minorities also have safeguard and fundamental rights in such constitution.</a:t>
            </a:r>
          </a:p>
          <a:p>
            <a:pPr>
              <a:lnSpc>
                <a:spcPct val="110000"/>
              </a:lnSpc>
            </a:pPr>
            <a:r>
              <a:rPr lang="en-US" sz="1100" b="1" dirty="0"/>
              <a:t> Maximum Efforts Were Made To Improve The Character Of This Constitution.</a:t>
            </a:r>
          </a:p>
          <a:p>
            <a:pPr>
              <a:lnSpc>
                <a:spcPct val="110000"/>
              </a:lnSpc>
            </a:pPr>
            <a:r>
              <a:rPr lang="en-US" sz="1100" b="1" dirty="0"/>
              <a:t> Like Other Constitutions, 1973 Constitution Also Provide Principals For The Protection, Propagation And Enforcement Of Islamic Ideology. </a:t>
            </a:r>
          </a:p>
          <a:p>
            <a:pPr>
              <a:lnSpc>
                <a:spcPct val="110000"/>
              </a:lnSpc>
            </a:pPr>
            <a:r>
              <a:rPr lang="en-US" sz="1100" b="1" dirty="0"/>
              <a:t>Maximum Efforts Were Made To Improve The Character Of This Constitution. Like Other Constitutions, 1973 Constitution Also Provide.</a:t>
            </a:r>
          </a:p>
        </p:txBody>
      </p:sp>
      <p:sp>
        <p:nvSpPr>
          <p:cNvPr id="4" name="Rectangle 3">
            <a:extLst>
              <a:ext uri="{FF2B5EF4-FFF2-40B4-BE49-F238E27FC236}">
                <a16:creationId xmlns:a16="http://schemas.microsoft.com/office/drawing/2014/main" id="{8DE99CFD-97F6-44F0-9D52-DE76D0247059}"/>
              </a:ext>
            </a:extLst>
          </p:cNvPr>
          <p:cNvSpPr/>
          <p:nvPr/>
        </p:nvSpPr>
        <p:spPr>
          <a:xfrm>
            <a:off x="1519547" y="2726682"/>
            <a:ext cx="1380506" cy="375937"/>
          </a:xfrm>
          <a:prstGeom prst="rect">
            <a:avLst/>
          </a:prstGeom>
        </p:spPr>
        <p:txBody>
          <a:bodyPr wrap="none">
            <a:spAutoFit/>
          </a:bodyPr>
          <a:lstStyle/>
          <a:p>
            <a:pPr>
              <a:lnSpc>
                <a:spcPct val="110000"/>
              </a:lnSpc>
              <a:spcAft>
                <a:spcPts val="600"/>
              </a:spcAft>
            </a:pPr>
            <a:r>
              <a:rPr lang="en-US" b="1" dirty="0"/>
              <a:t>Conclusion</a:t>
            </a:r>
          </a:p>
        </p:txBody>
      </p:sp>
    </p:spTree>
  </p:cSld>
  <p:clrMapOvr>
    <a:masterClrMapping/>
  </p:clrMapOvr>
  <mc:AlternateContent xmlns:mc="http://schemas.openxmlformats.org/markup-compatibility/2006" xmlns:p14="http://schemas.microsoft.com/office/powerpoint/2010/main">
    <mc:Choice Requires="p14">
      <p:transition spd="slow" p14:dur="2000" advTm="79579"/>
    </mc:Choice>
    <mc:Fallback xmlns="">
      <p:transition spd="slow" advTm="795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rPr lang="en-US"/>
              <a:t>Constitution of Pakistan</a:t>
            </a:r>
          </a:p>
        </p:txBody>
      </p:sp>
      <p:cxnSp>
        <p:nvCxnSpPr>
          <p:cNvPr id="18" name="Straight Connector 1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2" name="Content Placeholder 2">
            <a:extLst>
              <a:ext uri="{FF2B5EF4-FFF2-40B4-BE49-F238E27FC236}">
                <a16:creationId xmlns:a16="http://schemas.microsoft.com/office/drawing/2014/main" id="{F52663E6-B01C-4CB1-BC8A-F09CD06AA4BD}"/>
              </a:ext>
            </a:extLst>
          </p:cNvPr>
          <p:cNvGraphicFramePr>
            <a:graphicFrameLocks noGrp="1"/>
          </p:cNvGraphicFramePr>
          <p:nvPr>
            <p:ph idx="1"/>
            <p:extLst>
              <p:ext uri="{D42A27DB-BD31-4B8C-83A1-F6EECF244321}">
                <p14:modId xmlns:p14="http://schemas.microsoft.com/office/powerpoint/2010/main" val="1749446187"/>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 name="Group 1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644327"/>
            <a:ext cx="6974974" cy="4811366"/>
            <a:chOff x="7639235" y="600024"/>
            <a:chExt cx="3898557" cy="6878929"/>
          </a:xfrm>
        </p:grpSpPr>
        <p:sp>
          <p:nvSpPr>
            <p:cNvPr id="12" name="Rectangle 1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1793556" y="1590734"/>
            <a:ext cx="5554405" cy="2520012"/>
          </a:xfrm>
          <a:solidFill>
            <a:schemeClr val="bg2"/>
          </a:solidFill>
        </p:spPr>
        <p:txBody>
          <a:bodyPr anchor="ctr">
            <a:normAutofit/>
          </a:bodyPr>
          <a:lstStyle/>
          <a:p>
            <a:pPr algn="ctr"/>
            <a:r>
              <a:rPr lang="en-GB" sz="5200">
                <a:solidFill>
                  <a:schemeClr val="tx2"/>
                </a:solidFill>
              </a:rPr>
              <a:t>CONSTITUTION OF 1956</a:t>
            </a:r>
          </a:p>
        </p:txBody>
      </p:sp>
      <p:cxnSp>
        <p:nvCxnSpPr>
          <p:cNvPr id="15" name="Straight Connector 1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416139"/>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4285341"/>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9635">
        <p:checker/>
      </p:transition>
    </mc:Choice>
    <mc:Fallback xmlns="">
      <p:transition spd="slow" advTm="9635">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GB" sz="2500"/>
              <a:t>Back Ground of 1956 CONSTITUTION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buFont typeface="Wingdings" panose="05000000000000000000" pitchFamily="2" charset="2"/>
              <a:buChar char="Ø"/>
            </a:pPr>
            <a:r>
              <a:rPr lang="en-GB" sz="1700" spc="-113"/>
              <a:t>The cabinet under able guidance of Chaudhary Muhammad Ali moved swiftly towards the constitution making. </a:t>
            </a:r>
          </a:p>
          <a:p>
            <a:pPr>
              <a:lnSpc>
                <a:spcPct val="110000"/>
              </a:lnSpc>
              <a:buFont typeface="Wingdings" panose="05000000000000000000" pitchFamily="2" charset="2"/>
              <a:buChar char="Ø"/>
            </a:pPr>
            <a:r>
              <a:rPr lang="en-GB" sz="1700" spc="-113"/>
              <a:t>Chaudhary Muhammad Ali gave top priority to the constitution making . </a:t>
            </a:r>
          </a:p>
          <a:p>
            <a:pPr>
              <a:lnSpc>
                <a:spcPct val="110000"/>
              </a:lnSpc>
              <a:buFont typeface="Wingdings" panose="05000000000000000000" pitchFamily="2" charset="2"/>
              <a:buChar char="Ø"/>
            </a:pPr>
            <a:r>
              <a:rPr lang="en-GB" sz="1700" spc="-113"/>
              <a:t>He produced fourth draft constitution which was presented before the assembly on 8 January , 1956 . </a:t>
            </a:r>
          </a:p>
          <a:p>
            <a:pPr>
              <a:lnSpc>
                <a:spcPct val="110000"/>
              </a:lnSpc>
              <a:buFont typeface="Wingdings" panose="05000000000000000000" pitchFamily="2" charset="2"/>
              <a:buChar char="Ø"/>
            </a:pPr>
            <a:r>
              <a:rPr lang="en-GB" sz="1700" spc="-113"/>
              <a:t>The draft was finally approved and adopted by the constituent assembly on 29 February , 1956 . On 23 March 1956 Pakistan was declared a republic .</a:t>
            </a:r>
          </a:p>
          <a:p>
            <a:pPr>
              <a:lnSpc>
                <a:spcPct val="110000"/>
              </a:lnSpc>
              <a:buFont typeface="Wingdings" panose="05000000000000000000" pitchFamily="2" charset="2"/>
              <a:buChar char="Ø"/>
            </a:pPr>
            <a:r>
              <a:rPr lang="en-GB" sz="1700" spc="-113"/>
              <a:t>There was clear impact of the GOVERNMENT OF INDIA ACT , 1935 and interim constitution.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69130">
        <p:checker/>
      </p:transition>
    </mc:Choice>
    <mc:Fallback xmlns="">
      <p:transition spd="slow" advTm="6913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GB" sz="2500"/>
              <a:t>1956 CONSTITUTION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r>
              <a:rPr lang="en-GB" dirty="0"/>
              <a:t>ARTICLES OF CONSTITUTION</a:t>
            </a:r>
          </a:p>
          <a:p>
            <a:pPr marL="0" indent="0">
              <a:buNone/>
            </a:pPr>
            <a:r>
              <a:rPr lang="en-GB" i="1" dirty="0"/>
              <a:t>	234 articles .</a:t>
            </a:r>
          </a:p>
          <a:p>
            <a:pPr>
              <a:buFont typeface="Arial" panose="020B0604020202020204" pitchFamily="34" charset="0"/>
              <a:buChar char="•"/>
            </a:pPr>
            <a:r>
              <a:rPr lang="en-GB" dirty="0"/>
              <a:t>SCHEDULES OF CONSTITUTION:</a:t>
            </a:r>
          </a:p>
          <a:p>
            <a:pPr marL="0" indent="0">
              <a:buNone/>
            </a:pPr>
            <a:r>
              <a:rPr lang="en-GB" i="1" dirty="0"/>
              <a:t>	6 schedules.</a:t>
            </a:r>
          </a:p>
          <a:p>
            <a:pPr marL="0" indent="0"/>
            <a:endParaRPr lang="en-GB" dirty="0"/>
          </a:p>
          <a:p>
            <a:pPr marL="0" indent="0"/>
            <a:endParaRPr lang="en-GB"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16766">
        <p:checker/>
      </p:transition>
    </mc:Choice>
    <mc:Fallback xmlns="">
      <p:transition spd="slow" advTm="1676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GB" sz="2500"/>
              <a:t>1956 CONSTITUTION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buFont typeface="Wingdings" panose="05000000000000000000" pitchFamily="2" charset="2"/>
              <a:buChar char="Ø"/>
            </a:pPr>
            <a:r>
              <a:rPr lang="en-GB" sz="1400"/>
              <a:t>FEATURES:</a:t>
            </a:r>
          </a:p>
          <a:p>
            <a:pPr>
              <a:lnSpc>
                <a:spcPct val="110000"/>
              </a:lnSpc>
              <a:buFont typeface="Wingdings" panose="05000000000000000000" pitchFamily="2" charset="2"/>
              <a:buChar char="Ø"/>
            </a:pPr>
            <a:r>
              <a:rPr lang="en-GB" sz="1400"/>
              <a:t>  Salient features of constitution are as follows:</a:t>
            </a:r>
          </a:p>
          <a:p>
            <a:pPr>
              <a:lnSpc>
                <a:spcPct val="110000"/>
              </a:lnSpc>
              <a:buFont typeface="Wingdings" panose="05000000000000000000" pitchFamily="2" charset="2"/>
              <a:buChar char="Ø"/>
            </a:pPr>
            <a:r>
              <a:rPr lang="en-GB" sz="1400"/>
              <a:t>PARLIAMENTARY SYSTEM:</a:t>
            </a:r>
          </a:p>
          <a:p>
            <a:pPr>
              <a:lnSpc>
                <a:spcPct val="110000"/>
              </a:lnSpc>
              <a:buFont typeface="Wingdings" panose="05000000000000000000" pitchFamily="2" charset="2"/>
              <a:buChar char="Ø"/>
            </a:pPr>
            <a:r>
              <a:rPr lang="en-GB" sz="1400"/>
              <a:t> Parliamentary system has the following summary :</a:t>
            </a:r>
          </a:p>
          <a:p>
            <a:pPr>
              <a:lnSpc>
                <a:spcPct val="110000"/>
              </a:lnSpc>
              <a:buFont typeface="Wingdings" panose="05000000000000000000" pitchFamily="2" charset="2"/>
              <a:buChar char="Ø"/>
            </a:pPr>
            <a:r>
              <a:rPr lang="en-GB" sz="1400"/>
              <a:t>PRESIDENT :</a:t>
            </a:r>
          </a:p>
          <a:p>
            <a:pPr>
              <a:lnSpc>
                <a:spcPct val="110000"/>
              </a:lnSpc>
              <a:buFont typeface="Wingdings" panose="05000000000000000000" pitchFamily="2" charset="2"/>
              <a:buChar char="Ø"/>
            </a:pPr>
            <a:r>
              <a:rPr lang="en-GB" sz="1400"/>
              <a:t>The executive authority vested in the president who exercised on the advice of prime minister except in the matters he had discretion .</a:t>
            </a:r>
          </a:p>
          <a:p>
            <a:pPr>
              <a:lnSpc>
                <a:spcPct val="110000"/>
              </a:lnSpc>
              <a:buFont typeface="Wingdings" panose="05000000000000000000" pitchFamily="2" charset="2"/>
              <a:buChar char="Ø"/>
            </a:pPr>
            <a:r>
              <a:rPr lang="en-GB" sz="1400"/>
              <a:t>President had ceremonial functions and exercised limited powers. The president would be 45 years of age , Muslim and qualified to be a member of national assembly. He was to be elected by National Assembly and Provincial Assemblies</a:t>
            </a:r>
          </a:p>
          <a:p>
            <a:pPr>
              <a:lnSpc>
                <a:spcPct val="110000"/>
              </a:lnSpc>
              <a:buFont typeface="Wingdings" panose="05000000000000000000" pitchFamily="2" charset="2"/>
              <a:buChar char="Ø"/>
            </a:pPr>
            <a:endParaRPr lang="en-GB" sz="1400"/>
          </a:p>
          <a:p>
            <a:pPr>
              <a:lnSpc>
                <a:spcPct val="110000"/>
              </a:lnSpc>
              <a:buFont typeface="Wingdings" panose="05000000000000000000" pitchFamily="2" charset="2"/>
              <a:buChar char="Ø"/>
            </a:pPr>
            <a:endParaRPr lang="en-GB" sz="140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62001">
        <p:checker/>
      </p:transition>
    </mc:Choice>
    <mc:Fallback xmlns="">
      <p:transition spd="slow" advTm="62001">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buFont typeface="Wingdings" panose="05000000000000000000" pitchFamily="2" charset="2"/>
              <a:buChar char="Ø"/>
            </a:pPr>
            <a:r>
              <a:rPr lang="en-GB"/>
              <a:t>PRIME MINISTER:</a:t>
            </a:r>
          </a:p>
          <a:p>
            <a:pPr>
              <a:buFont typeface="Wingdings" panose="05000000000000000000" pitchFamily="2" charset="2"/>
              <a:buChar char="Ø"/>
            </a:pPr>
            <a:r>
              <a:rPr lang="en-GB"/>
              <a:t>The prime minister was the head of the majority party in the federal parliament . </a:t>
            </a:r>
          </a:p>
          <a:p>
            <a:pPr>
              <a:buFont typeface="Wingdings" panose="05000000000000000000" pitchFamily="2" charset="2"/>
              <a:buChar char="Ø"/>
            </a:pPr>
            <a:r>
              <a:rPr lang="en-GB"/>
              <a:t>He was the leader of the house and the head of the cabinet. The cabinet ministers served during his pleasure. </a:t>
            </a:r>
          </a:p>
          <a:p>
            <a:pPr>
              <a:buFont typeface="Wingdings" panose="05000000000000000000" pitchFamily="2" charset="2"/>
              <a:buChar char="Ø"/>
            </a:pPr>
            <a:r>
              <a:rPr lang="en-GB"/>
              <a:t>He could be removed by the president. </a:t>
            </a:r>
          </a:p>
          <a:p>
            <a:pPr>
              <a:buFont typeface="Wingdings" panose="05000000000000000000" pitchFamily="2" charset="2"/>
              <a:buChar char="Ø"/>
            </a:pPr>
            <a:r>
              <a:rPr lang="en-GB"/>
              <a:t>The cabinet was collectively responsible for the national assembly .</a:t>
            </a:r>
            <a:endParaRPr lang="en-US"/>
          </a:p>
        </p:txBody>
      </p:sp>
    </p:spTree>
  </p:cSld>
  <p:clrMapOvr>
    <a:masterClrMapping/>
  </p:clrMapOvr>
  <mc:AlternateContent xmlns:mc="http://schemas.openxmlformats.org/markup-compatibility/2006" xmlns:p14="http://schemas.microsoft.com/office/powerpoint/2010/main">
    <mc:Choice Requires="p14">
      <p:transition spd="slow" p14:dur="2500" advTm="15048">
        <p:checker/>
      </p:transition>
    </mc:Choice>
    <mc:Fallback xmlns="">
      <p:transition spd="slow" advTm="15048">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9|1.9|2.2"/>
</p:tagLst>
</file>

<file path=ppt/tags/tag2.xml><?xml version="1.0" encoding="utf-8"?>
<p:tagLst xmlns:a="http://schemas.openxmlformats.org/drawingml/2006/main" xmlns:r="http://schemas.openxmlformats.org/officeDocument/2006/relationships" xmlns:p="http://schemas.openxmlformats.org/presentationml/2006/main">
  <p:tag name="TIMING" val="|0.2|3.3|22|6|8.8"/>
</p:tagLst>
</file>

<file path=ppt/tags/tag3.xml><?xml version="1.0" encoding="utf-8"?>
<p:tagLst xmlns:a="http://schemas.openxmlformats.org/drawingml/2006/main" xmlns:r="http://schemas.openxmlformats.org/officeDocument/2006/relationships" xmlns:p="http://schemas.openxmlformats.org/presentationml/2006/main">
  <p:tag name="TIMING" val="|0.5|0.9|5.6"/>
</p:tagLst>
</file>

<file path=ppt/tags/tag4.xml><?xml version="1.0" encoding="utf-8"?>
<p:tagLst xmlns:a="http://schemas.openxmlformats.org/drawingml/2006/main" xmlns:r="http://schemas.openxmlformats.org/officeDocument/2006/relationships" xmlns:p="http://schemas.openxmlformats.org/presentationml/2006/main">
  <p:tag name="TIMING" val="|0.6|0.9|2.9|24.8"/>
</p:tagLst>
</file>

<file path=ppt/tags/tag5.xml><?xml version="1.0" encoding="utf-8"?>
<p:tagLst xmlns:a="http://schemas.openxmlformats.org/drawingml/2006/main" xmlns:r="http://schemas.openxmlformats.org/officeDocument/2006/relationships" xmlns:p="http://schemas.openxmlformats.org/presentationml/2006/main">
  <p:tag name="TIMING" val="|1|25.2"/>
</p:tagLst>
</file>

<file path=ppt/tags/tag6.xml><?xml version="1.0" encoding="utf-8"?>
<p:tagLst xmlns:a="http://schemas.openxmlformats.org/drawingml/2006/main" xmlns:r="http://schemas.openxmlformats.org/officeDocument/2006/relationships" xmlns:p="http://schemas.openxmlformats.org/presentationml/2006/main">
  <p:tag name="TIMING" val="|0.9"/>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189</TotalTime>
  <Words>2303</Words>
  <Application>Microsoft Office PowerPoint</Application>
  <PresentationFormat>On-screen Show (4:3)</PresentationFormat>
  <Paragraphs>215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Courier New</vt:lpstr>
      <vt:lpstr>Gill Sans MT</vt:lpstr>
      <vt:lpstr>Wingdings</vt:lpstr>
      <vt:lpstr>Gallery</vt:lpstr>
      <vt:lpstr>    CONSTITUTIONAL DEVELOPMENT  IN  PAKISTAN</vt:lpstr>
      <vt:lpstr>Constitutional Issues  </vt:lpstr>
      <vt:lpstr>Major Issues  </vt:lpstr>
      <vt:lpstr>Constitution of Pakistan</vt:lpstr>
      <vt:lpstr>CONSTITUTION OF 1956</vt:lpstr>
      <vt:lpstr>Back Ground of 1956 CONSTITUTION</vt:lpstr>
      <vt:lpstr>1956 CONSTITUTION</vt:lpstr>
      <vt:lpstr>1956 CONSTITUTION</vt:lpstr>
      <vt:lpstr>PowerPoint Presentation</vt:lpstr>
      <vt:lpstr>PowerPoint Presentation</vt:lpstr>
      <vt:lpstr>PowerPoint Presentation</vt:lpstr>
      <vt:lpstr>PowerPoint Presentation</vt:lpstr>
      <vt:lpstr>PowerPoint Presentation</vt:lpstr>
      <vt:lpstr>PowerPoint Presentation</vt:lpstr>
      <vt:lpstr>1956 CONSTITUTION</vt:lpstr>
      <vt:lpstr>PowerPoint Presentation</vt:lpstr>
      <vt:lpstr>CONSTITUTION OF 1962</vt:lpstr>
      <vt:lpstr>Major Articles</vt:lpstr>
      <vt:lpstr> Constitution of 1973</vt:lpstr>
      <vt:lpstr>PowerPoint Presentation</vt:lpstr>
      <vt:lpstr>PowerPoint Presentation</vt:lpstr>
      <vt:lpstr>PowerPoint Presentation</vt:lpstr>
      <vt:lpstr>PowerPoint Presentation</vt:lpstr>
      <vt:lpstr>Salient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CONSTITUTIONAL DEVELOPMENT  IN  PAKISTAN</dc:title>
  <dc:creator>Safiullah Tariq</dc:creator>
  <cp:lastModifiedBy>Safiullah Tariq</cp:lastModifiedBy>
  <cp:revision>8</cp:revision>
  <dcterms:created xsi:type="dcterms:W3CDTF">2020-06-12T10:21:15Z</dcterms:created>
  <dcterms:modified xsi:type="dcterms:W3CDTF">2020-06-18T07:44:21Z</dcterms:modified>
</cp:coreProperties>
</file>