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7"/>
  </p:notesMasterIdLst>
  <p:sldIdLst>
    <p:sldId id="275" r:id="rId2"/>
    <p:sldId id="276" r:id="rId3"/>
    <p:sldId id="259" r:id="rId4"/>
    <p:sldId id="277" r:id="rId5"/>
    <p:sldId id="278" r:id="rId6"/>
    <p:sldId id="285" r:id="rId7"/>
    <p:sldId id="260" r:id="rId8"/>
    <p:sldId id="262" r:id="rId9"/>
    <p:sldId id="263" r:id="rId10"/>
    <p:sldId id="280" r:id="rId11"/>
    <p:sldId id="267" r:id="rId12"/>
    <p:sldId id="268" r:id="rId13"/>
    <p:sldId id="258" r:id="rId14"/>
    <p:sldId id="287" r:id="rId15"/>
    <p:sldId id="288" r:id="rId16"/>
    <p:sldId id="264" r:id="rId17"/>
    <p:sldId id="265" r:id="rId18"/>
    <p:sldId id="266" r:id="rId19"/>
    <p:sldId id="269" r:id="rId20"/>
    <p:sldId id="270" r:id="rId21"/>
    <p:sldId id="271" r:id="rId22"/>
    <p:sldId id="272" r:id="rId23"/>
    <p:sldId id="273" r:id="rId24"/>
    <p:sldId id="281" r:id="rId25"/>
    <p:sldId id="284" r:id="rId26"/>
  </p:sldIdLst>
  <p:sldSz cx="9144000" cy="6858000" type="screen4x3"/>
  <p:notesSz cx="6858000" cy="9144000"/>
  <p:defaultTextStyle>
    <a:defPPr>
      <a:defRPr lang="ur-PK"/>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818C45-E5F3-4A44-89F0-77B2B9C22583}"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GB"/>
        </a:p>
      </dgm:t>
    </dgm:pt>
    <dgm:pt modelId="{682C87EE-D363-480B-A5C6-954A83BC9C61}">
      <dgm:prSet phldrT="[Text]"/>
      <dgm:spPr/>
      <dgm:t>
        <a:bodyPr/>
        <a:lstStyle/>
        <a:p>
          <a:r>
            <a:rPr lang="en-GB" dirty="0"/>
            <a:t>Foreign Policy Influences</a:t>
          </a:r>
        </a:p>
      </dgm:t>
    </dgm:pt>
    <dgm:pt modelId="{2744C90A-D016-4C2F-A521-956DC2DB56F5}" type="parTrans" cxnId="{79A49510-5B3C-49BA-8EF9-C262752FC3C9}">
      <dgm:prSet/>
      <dgm:spPr/>
      <dgm:t>
        <a:bodyPr/>
        <a:lstStyle/>
        <a:p>
          <a:endParaRPr lang="en-GB"/>
        </a:p>
      </dgm:t>
    </dgm:pt>
    <dgm:pt modelId="{0981C8D5-532C-49DE-BB40-18D7804AED45}" type="sibTrans" cxnId="{79A49510-5B3C-49BA-8EF9-C262752FC3C9}">
      <dgm:prSet/>
      <dgm:spPr/>
      <dgm:t>
        <a:bodyPr/>
        <a:lstStyle/>
        <a:p>
          <a:endParaRPr lang="en-GB"/>
        </a:p>
      </dgm:t>
    </dgm:pt>
    <dgm:pt modelId="{C5E09ED5-2784-403E-A17D-0A413E60E56F}">
      <dgm:prSet phldrT="[Text]"/>
      <dgm:spPr/>
      <dgm:t>
        <a:bodyPr/>
        <a:lstStyle/>
        <a:p>
          <a:r>
            <a:rPr lang="en-GB" dirty="0"/>
            <a:t>State or Internal Influence</a:t>
          </a:r>
        </a:p>
        <a:p>
          <a:endParaRPr lang="en-GB" dirty="0"/>
        </a:p>
      </dgm:t>
    </dgm:pt>
    <dgm:pt modelId="{EB8A0FF5-9D34-459E-BDA7-663542CC0BD8}" type="parTrans" cxnId="{D652C1FE-DF83-4CE5-A921-4BBB8E576E03}">
      <dgm:prSet/>
      <dgm:spPr/>
      <dgm:t>
        <a:bodyPr/>
        <a:lstStyle/>
        <a:p>
          <a:endParaRPr lang="en-GB"/>
        </a:p>
      </dgm:t>
    </dgm:pt>
    <dgm:pt modelId="{788D696C-8DE0-48FE-AB86-0269B5ABB76D}" type="sibTrans" cxnId="{D652C1FE-DF83-4CE5-A921-4BBB8E576E03}">
      <dgm:prSet/>
      <dgm:spPr/>
      <dgm:t>
        <a:bodyPr/>
        <a:lstStyle/>
        <a:p>
          <a:endParaRPr lang="en-GB"/>
        </a:p>
      </dgm:t>
    </dgm:pt>
    <dgm:pt modelId="{571F2A72-B581-4895-A4F5-BCB4E14CDB7A}">
      <dgm:prSet phldrT="[Text]"/>
      <dgm:spPr/>
      <dgm:t>
        <a:bodyPr/>
        <a:lstStyle/>
        <a:p>
          <a:r>
            <a:rPr lang="en-GB" dirty="0"/>
            <a:t>Individual Influences </a:t>
          </a:r>
        </a:p>
      </dgm:t>
    </dgm:pt>
    <dgm:pt modelId="{0D4273E4-323E-4B5B-B87E-6BC54D11DDEE}" type="parTrans" cxnId="{6CD80E18-E10F-4589-BB25-F66D777B4F4B}">
      <dgm:prSet/>
      <dgm:spPr/>
      <dgm:t>
        <a:bodyPr/>
        <a:lstStyle/>
        <a:p>
          <a:endParaRPr lang="en-GB"/>
        </a:p>
      </dgm:t>
    </dgm:pt>
    <dgm:pt modelId="{B227F30B-01AE-491B-A0A5-0D3959B87F20}" type="sibTrans" cxnId="{6CD80E18-E10F-4589-BB25-F66D777B4F4B}">
      <dgm:prSet/>
      <dgm:spPr/>
      <dgm:t>
        <a:bodyPr/>
        <a:lstStyle/>
        <a:p>
          <a:endParaRPr lang="en-GB"/>
        </a:p>
      </dgm:t>
    </dgm:pt>
    <dgm:pt modelId="{712F29CB-4A6F-45C8-93AA-40192D1CACD7}">
      <dgm:prSet phldrT="[Text]"/>
      <dgm:spPr/>
      <dgm:t>
        <a:bodyPr/>
        <a:lstStyle/>
        <a:p>
          <a:r>
            <a:rPr lang="en-GB" dirty="0"/>
            <a:t>Foreign Policy Decisions</a:t>
          </a:r>
        </a:p>
      </dgm:t>
    </dgm:pt>
    <dgm:pt modelId="{B3459FA7-DCB1-4212-A16E-D3488DFA408A}" type="parTrans" cxnId="{C8982345-D427-4DCD-9C4F-E9C85ADDA650}">
      <dgm:prSet/>
      <dgm:spPr/>
      <dgm:t>
        <a:bodyPr/>
        <a:lstStyle/>
        <a:p>
          <a:endParaRPr lang="en-GB"/>
        </a:p>
      </dgm:t>
    </dgm:pt>
    <dgm:pt modelId="{D7BAAA70-F3F4-42C1-953F-42E1D1D52F5F}" type="sibTrans" cxnId="{C8982345-D427-4DCD-9C4F-E9C85ADDA650}">
      <dgm:prSet/>
      <dgm:spPr/>
      <dgm:t>
        <a:bodyPr/>
        <a:lstStyle/>
        <a:p>
          <a:endParaRPr lang="en-GB"/>
        </a:p>
      </dgm:t>
    </dgm:pt>
    <dgm:pt modelId="{04961F2B-F784-45EB-B14D-D1DB6DDEA005}" type="pres">
      <dgm:prSet presAssocID="{6C818C45-E5F3-4A44-89F0-77B2B9C22583}" presName="Name0" presStyleCnt="0">
        <dgm:presLayoutVars>
          <dgm:chMax val="7"/>
          <dgm:resizeHandles val="exact"/>
        </dgm:presLayoutVars>
      </dgm:prSet>
      <dgm:spPr/>
    </dgm:pt>
    <dgm:pt modelId="{4992739F-C62D-43E3-B8E7-922C8C244B17}" type="pres">
      <dgm:prSet presAssocID="{6C818C45-E5F3-4A44-89F0-77B2B9C22583}" presName="comp1" presStyleCnt="0"/>
      <dgm:spPr/>
    </dgm:pt>
    <dgm:pt modelId="{D0DE7432-191F-41C8-BDC1-AA4CAEDE9565}" type="pres">
      <dgm:prSet presAssocID="{6C818C45-E5F3-4A44-89F0-77B2B9C22583}" presName="circle1" presStyleLbl="node1" presStyleIdx="0" presStyleCnt="4"/>
      <dgm:spPr/>
    </dgm:pt>
    <dgm:pt modelId="{00F40789-2B3C-4405-998A-DBD191F876D3}" type="pres">
      <dgm:prSet presAssocID="{6C818C45-E5F3-4A44-89F0-77B2B9C22583}" presName="c1text" presStyleLbl="node1" presStyleIdx="0" presStyleCnt="4">
        <dgm:presLayoutVars>
          <dgm:bulletEnabled val="1"/>
        </dgm:presLayoutVars>
      </dgm:prSet>
      <dgm:spPr/>
    </dgm:pt>
    <dgm:pt modelId="{73617E06-16B4-47A6-B64C-E13DC7755AF1}" type="pres">
      <dgm:prSet presAssocID="{6C818C45-E5F3-4A44-89F0-77B2B9C22583}" presName="comp2" presStyleCnt="0"/>
      <dgm:spPr/>
    </dgm:pt>
    <dgm:pt modelId="{CB80D7D1-2C15-4DC7-AAA9-60B92A0C37DA}" type="pres">
      <dgm:prSet presAssocID="{6C818C45-E5F3-4A44-89F0-77B2B9C22583}" presName="circle2" presStyleLbl="node1" presStyleIdx="1" presStyleCnt="4"/>
      <dgm:spPr/>
    </dgm:pt>
    <dgm:pt modelId="{55E1B930-4107-4D53-BD7D-BF15BE387051}" type="pres">
      <dgm:prSet presAssocID="{6C818C45-E5F3-4A44-89F0-77B2B9C22583}" presName="c2text" presStyleLbl="node1" presStyleIdx="1" presStyleCnt="4">
        <dgm:presLayoutVars>
          <dgm:bulletEnabled val="1"/>
        </dgm:presLayoutVars>
      </dgm:prSet>
      <dgm:spPr/>
    </dgm:pt>
    <dgm:pt modelId="{E5FC7082-AC18-477F-AD3D-2EC53B7FC343}" type="pres">
      <dgm:prSet presAssocID="{6C818C45-E5F3-4A44-89F0-77B2B9C22583}" presName="comp3" presStyleCnt="0"/>
      <dgm:spPr/>
    </dgm:pt>
    <dgm:pt modelId="{24BC48BA-2155-4327-B5B3-C460F7B22DD4}" type="pres">
      <dgm:prSet presAssocID="{6C818C45-E5F3-4A44-89F0-77B2B9C22583}" presName="circle3" presStyleLbl="node1" presStyleIdx="2" presStyleCnt="4"/>
      <dgm:spPr/>
    </dgm:pt>
    <dgm:pt modelId="{DA452FE8-AFF0-4D4D-9931-F4EC145DF388}" type="pres">
      <dgm:prSet presAssocID="{6C818C45-E5F3-4A44-89F0-77B2B9C22583}" presName="c3text" presStyleLbl="node1" presStyleIdx="2" presStyleCnt="4">
        <dgm:presLayoutVars>
          <dgm:bulletEnabled val="1"/>
        </dgm:presLayoutVars>
      </dgm:prSet>
      <dgm:spPr/>
    </dgm:pt>
    <dgm:pt modelId="{BED5961F-49FB-4241-875C-4F679EEE085E}" type="pres">
      <dgm:prSet presAssocID="{6C818C45-E5F3-4A44-89F0-77B2B9C22583}" presName="comp4" presStyleCnt="0"/>
      <dgm:spPr/>
    </dgm:pt>
    <dgm:pt modelId="{A98E87B8-9E7D-442C-B2DD-E072B007A265}" type="pres">
      <dgm:prSet presAssocID="{6C818C45-E5F3-4A44-89F0-77B2B9C22583}" presName="circle4" presStyleLbl="node1" presStyleIdx="3" presStyleCnt="4"/>
      <dgm:spPr/>
    </dgm:pt>
    <dgm:pt modelId="{EF8E1D87-B93F-4FA2-8B65-CC1EF55B4251}" type="pres">
      <dgm:prSet presAssocID="{6C818C45-E5F3-4A44-89F0-77B2B9C22583}" presName="c4text" presStyleLbl="node1" presStyleIdx="3" presStyleCnt="4">
        <dgm:presLayoutVars>
          <dgm:bulletEnabled val="1"/>
        </dgm:presLayoutVars>
      </dgm:prSet>
      <dgm:spPr/>
    </dgm:pt>
  </dgm:ptLst>
  <dgm:cxnLst>
    <dgm:cxn modelId="{9BAC850E-AF43-466A-B3F3-3CC7AA83E18E}" type="presOf" srcId="{682C87EE-D363-480B-A5C6-954A83BC9C61}" destId="{00F40789-2B3C-4405-998A-DBD191F876D3}" srcOrd="1" destOrd="0" presId="urn:microsoft.com/office/officeart/2005/8/layout/venn2"/>
    <dgm:cxn modelId="{79A49510-5B3C-49BA-8EF9-C262752FC3C9}" srcId="{6C818C45-E5F3-4A44-89F0-77B2B9C22583}" destId="{682C87EE-D363-480B-A5C6-954A83BC9C61}" srcOrd="0" destOrd="0" parTransId="{2744C90A-D016-4C2F-A521-956DC2DB56F5}" sibTransId="{0981C8D5-532C-49DE-BB40-18D7804AED45}"/>
    <dgm:cxn modelId="{6CD80E18-E10F-4589-BB25-F66D777B4F4B}" srcId="{6C818C45-E5F3-4A44-89F0-77B2B9C22583}" destId="{571F2A72-B581-4895-A4F5-BCB4E14CDB7A}" srcOrd="2" destOrd="0" parTransId="{0D4273E4-323E-4B5B-B87E-6BC54D11DDEE}" sibTransId="{B227F30B-01AE-491B-A0A5-0D3959B87F20}"/>
    <dgm:cxn modelId="{922F112B-2039-46CF-8EDB-E75CE06E0B63}" type="presOf" srcId="{C5E09ED5-2784-403E-A17D-0A413E60E56F}" destId="{CB80D7D1-2C15-4DC7-AAA9-60B92A0C37DA}" srcOrd="0" destOrd="0" presId="urn:microsoft.com/office/officeart/2005/8/layout/venn2"/>
    <dgm:cxn modelId="{C8982345-D427-4DCD-9C4F-E9C85ADDA650}" srcId="{6C818C45-E5F3-4A44-89F0-77B2B9C22583}" destId="{712F29CB-4A6F-45C8-93AA-40192D1CACD7}" srcOrd="3" destOrd="0" parTransId="{B3459FA7-DCB1-4212-A16E-D3488DFA408A}" sibTransId="{D7BAAA70-F3F4-42C1-953F-42E1D1D52F5F}"/>
    <dgm:cxn modelId="{D5C9C446-A5B0-4F76-B46D-84833FB2DF09}" type="presOf" srcId="{571F2A72-B581-4895-A4F5-BCB4E14CDB7A}" destId="{24BC48BA-2155-4327-B5B3-C460F7B22DD4}" srcOrd="0" destOrd="0" presId="urn:microsoft.com/office/officeart/2005/8/layout/venn2"/>
    <dgm:cxn modelId="{D023B497-54A6-402C-BFEE-741C8B4072E8}" type="presOf" srcId="{712F29CB-4A6F-45C8-93AA-40192D1CACD7}" destId="{A98E87B8-9E7D-442C-B2DD-E072B007A265}" srcOrd="0" destOrd="0" presId="urn:microsoft.com/office/officeart/2005/8/layout/venn2"/>
    <dgm:cxn modelId="{94F023AE-5A40-4586-8446-12EA30BDB2D6}" type="presOf" srcId="{682C87EE-D363-480B-A5C6-954A83BC9C61}" destId="{D0DE7432-191F-41C8-BDC1-AA4CAEDE9565}" srcOrd="0" destOrd="0" presId="urn:microsoft.com/office/officeart/2005/8/layout/venn2"/>
    <dgm:cxn modelId="{14EE1EB9-7513-4DB7-83C4-455D529C67AB}" type="presOf" srcId="{712F29CB-4A6F-45C8-93AA-40192D1CACD7}" destId="{EF8E1D87-B93F-4FA2-8B65-CC1EF55B4251}" srcOrd="1" destOrd="0" presId="urn:microsoft.com/office/officeart/2005/8/layout/venn2"/>
    <dgm:cxn modelId="{5F9A7CDD-51E7-4A4D-AD35-85DF9B3F8BF7}" type="presOf" srcId="{6C818C45-E5F3-4A44-89F0-77B2B9C22583}" destId="{04961F2B-F784-45EB-B14D-D1DB6DDEA005}" srcOrd="0" destOrd="0" presId="urn:microsoft.com/office/officeart/2005/8/layout/venn2"/>
    <dgm:cxn modelId="{E2A454FD-0C13-4A63-8771-CD592AEF6C33}" type="presOf" srcId="{571F2A72-B581-4895-A4F5-BCB4E14CDB7A}" destId="{DA452FE8-AFF0-4D4D-9931-F4EC145DF388}" srcOrd="1" destOrd="0" presId="urn:microsoft.com/office/officeart/2005/8/layout/venn2"/>
    <dgm:cxn modelId="{D652C1FE-DF83-4CE5-A921-4BBB8E576E03}" srcId="{6C818C45-E5F3-4A44-89F0-77B2B9C22583}" destId="{C5E09ED5-2784-403E-A17D-0A413E60E56F}" srcOrd="1" destOrd="0" parTransId="{EB8A0FF5-9D34-459E-BDA7-663542CC0BD8}" sibTransId="{788D696C-8DE0-48FE-AB86-0269B5ABB76D}"/>
    <dgm:cxn modelId="{9C7C1FFF-4F1A-4588-8C3C-B6AE02BBEFF1}" type="presOf" srcId="{C5E09ED5-2784-403E-A17D-0A413E60E56F}" destId="{55E1B930-4107-4D53-BD7D-BF15BE387051}" srcOrd="1" destOrd="0" presId="urn:microsoft.com/office/officeart/2005/8/layout/venn2"/>
    <dgm:cxn modelId="{4AFC0095-59C0-4498-8D4D-B89C7C3A526E}" type="presParOf" srcId="{04961F2B-F784-45EB-B14D-D1DB6DDEA005}" destId="{4992739F-C62D-43E3-B8E7-922C8C244B17}" srcOrd="0" destOrd="0" presId="urn:microsoft.com/office/officeart/2005/8/layout/venn2"/>
    <dgm:cxn modelId="{3C005AF5-5390-4B8A-BA45-C1CBF2ECA321}" type="presParOf" srcId="{4992739F-C62D-43E3-B8E7-922C8C244B17}" destId="{D0DE7432-191F-41C8-BDC1-AA4CAEDE9565}" srcOrd="0" destOrd="0" presId="urn:microsoft.com/office/officeart/2005/8/layout/venn2"/>
    <dgm:cxn modelId="{08B5A584-79BA-446D-9253-A578C52A59CC}" type="presParOf" srcId="{4992739F-C62D-43E3-B8E7-922C8C244B17}" destId="{00F40789-2B3C-4405-998A-DBD191F876D3}" srcOrd="1" destOrd="0" presId="urn:microsoft.com/office/officeart/2005/8/layout/venn2"/>
    <dgm:cxn modelId="{2709AD79-C788-45F6-826F-1FBFFCEEC208}" type="presParOf" srcId="{04961F2B-F784-45EB-B14D-D1DB6DDEA005}" destId="{73617E06-16B4-47A6-B64C-E13DC7755AF1}" srcOrd="1" destOrd="0" presId="urn:microsoft.com/office/officeart/2005/8/layout/venn2"/>
    <dgm:cxn modelId="{0959AE53-AA3C-43A9-B6EF-CC3F432E7B97}" type="presParOf" srcId="{73617E06-16B4-47A6-B64C-E13DC7755AF1}" destId="{CB80D7D1-2C15-4DC7-AAA9-60B92A0C37DA}" srcOrd="0" destOrd="0" presId="urn:microsoft.com/office/officeart/2005/8/layout/venn2"/>
    <dgm:cxn modelId="{89048323-44A9-4D30-A3E1-F96D80E4559B}" type="presParOf" srcId="{73617E06-16B4-47A6-B64C-E13DC7755AF1}" destId="{55E1B930-4107-4D53-BD7D-BF15BE387051}" srcOrd="1" destOrd="0" presId="urn:microsoft.com/office/officeart/2005/8/layout/venn2"/>
    <dgm:cxn modelId="{FE3525DB-6F20-4825-9BB7-CC0A8C8B8469}" type="presParOf" srcId="{04961F2B-F784-45EB-B14D-D1DB6DDEA005}" destId="{E5FC7082-AC18-477F-AD3D-2EC53B7FC343}" srcOrd="2" destOrd="0" presId="urn:microsoft.com/office/officeart/2005/8/layout/venn2"/>
    <dgm:cxn modelId="{B02B2938-8935-4964-871B-C502DE3BADC4}" type="presParOf" srcId="{E5FC7082-AC18-477F-AD3D-2EC53B7FC343}" destId="{24BC48BA-2155-4327-B5B3-C460F7B22DD4}" srcOrd="0" destOrd="0" presId="urn:microsoft.com/office/officeart/2005/8/layout/venn2"/>
    <dgm:cxn modelId="{34741609-BC46-4FC7-81E4-0F96D57CACC5}" type="presParOf" srcId="{E5FC7082-AC18-477F-AD3D-2EC53B7FC343}" destId="{DA452FE8-AFF0-4D4D-9931-F4EC145DF388}" srcOrd="1" destOrd="0" presId="urn:microsoft.com/office/officeart/2005/8/layout/venn2"/>
    <dgm:cxn modelId="{489A7DBA-0200-4124-B124-95EDFAFD3996}" type="presParOf" srcId="{04961F2B-F784-45EB-B14D-D1DB6DDEA005}" destId="{BED5961F-49FB-4241-875C-4F679EEE085E}" srcOrd="3" destOrd="0" presId="urn:microsoft.com/office/officeart/2005/8/layout/venn2"/>
    <dgm:cxn modelId="{0196277D-9D48-4991-BBAB-84FBBC09AEA7}" type="presParOf" srcId="{BED5961F-49FB-4241-875C-4F679EEE085E}" destId="{A98E87B8-9E7D-442C-B2DD-E072B007A265}" srcOrd="0" destOrd="0" presId="urn:microsoft.com/office/officeart/2005/8/layout/venn2"/>
    <dgm:cxn modelId="{15334319-CFE7-46C2-81D3-CD7803BA3D1E}" type="presParOf" srcId="{BED5961F-49FB-4241-875C-4F679EEE085E}" destId="{EF8E1D87-B93F-4FA2-8B65-CC1EF55B4251}"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E7432-191F-41C8-BDC1-AA4CAEDE9565}">
      <dsp:nvSpPr>
        <dsp:cNvPr id="0" name=""/>
        <dsp:cNvSpPr/>
      </dsp:nvSpPr>
      <dsp:spPr>
        <a:xfrm>
          <a:off x="1342491" y="0"/>
          <a:ext cx="5544616" cy="5544616"/>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GB" sz="1000" kern="1200" dirty="0"/>
            <a:t>Foreign Policy Influences</a:t>
          </a:r>
        </a:p>
      </dsp:txBody>
      <dsp:txXfrm>
        <a:off x="3339662" y="277230"/>
        <a:ext cx="1550274" cy="831692"/>
      </dsp:txXfrm>
    </dsp:sp>
    <dsp:sp modelId="{CB80D7D1-2C15-4DC7-AAA9-60B92A0C37DA}">
      <dsp:nvSpPr>
        <dsp:cNvPr id="0" name=""/>
        <dsp:cNvSpPr/>
      </dsp:nvSpPr>
      <dsp:spPr>
        <a:xfrm>
          <a:off x="1896953" y="1108923"/>
          <a:ext cx="4435692" cy="4435692"/>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GB" sz="1000" kern="1200" dirty="0"/>
            <a:t>State or Internal Influence</a:t>
          </a:r>
        </a:p>
        <a:p>
          <a:pPr marL="0" lvl="0" indent="0" algn="ctr" defTabSz="444500">
            <a:lnSpc>
              <a:spcPct val="90000"/>
            </a:lnSpc>
            <a:spcBef>
              <a:spcPct val="0"/>
            </a:spcBef>
            <a:spcAft>
              <a:spcPct val="35000"/>
            </a:spcAft>
            <a:buNone/>
          </a:pPr>
          <a:endParaRPr lang="en-GB" sz="1000" kern="1200" dirty="0"/>
        </a:p>
      </dsp:txBody>
      <dsp:txXfrm>
        <a:off x="3339662" y="1375064"/>
        <a:ext cx="1550274" cy="798424"/>
      </dsp:txXfrm>
    </dsp:sp>
    <dsp:sp modelId="{24BC48BA-2155-4327-B5B3-C460F7B22DD4}">
      <dsp:nvSpPr>
        <dsp:cNvPr id="0" name=""/>
        <dsp:cNvSpPr/>
      </dsp:nvSpPr>
      <dsp:spPr>
        <a:xfrm>
          <a:off x="2451415" y="2217846"/>
          <a:ext cx="3326769" cy="3326769"/>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GB" sz="1000" kern="1200" dirty="0"/>
            <a:t>Individual Influences </a:t>
          </a:r>
        </a:p>
      </dsp:txBody>
      <dsp:txXfrm>
        <a:off x="3339662" y="2467354"/>
        <a:ext cx="1550274" cy="748523"/>
      </dsp:txXfrm>
    </dsp:sp>
    <dsp:sp modelId="{A98E87B8-9E7D-442C-B2DD-E072B007A265}">
      <dsp:nvSpPr>
        <dsp:cNvPr id="0" name=""/>
        <dsp:cNvSpPr/>
      </dsp:nvSpPr>
      <dsp:spPr>
        <a:xfrm>
          <a:off x="3005876" y="3326769"/>
          <a:ext cx="2217846" cy="2217846"/>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GB" sz="1000" kern="1200" dirty="0"/>
            <a:t>Foreign Policy Decisions</a:t>
          </a:r>
        </a:p>
      </dsp:txBody>
      <dsp:txXfrm>
        <a:off x="3330672" y="3881231"/>
        <a:ext cx="1568254" cy="1108923"/>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AF54B5-6EE4-44FD-A3EE-7542E26582F4}" type="datetimeFigureOut">
              <a:rPr lang="en-GB" smtClean="0"/>
              <a:t>05/06/2020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ED3DD6-70EF-47DB-8E73-0D0ED6AC90CE}" type="slidenum">
              <a:rPr lang="en-GB" smtClean="0"/>
              <a:t>‹#›</a:t>
            </a:fld>
            <a:endParaRPr lang="en-GB"/>
          </a:p>
        </p:txBody>
      </p:sp>
    </p:spTree>
    <p:extLst>
      <p:ext uri="{BB962C8B-B14F-4D97-AF65-F5344CB8AC3E}">
        <p14:creationId xmlns:p14="http://schemas.microsoft.com/office/powerpoint/2010/main" val="3900948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4ED3DD6-70EF-47DB-8E73-0D0ED6AC90CE}" type="slidenum">
              <a:rPr lang="en-GB" smtClean="0"/>
              <a:t>1</a:t>
            </a:fld>
            <a:endParaRPr lang="en-GB"/>
          </a:p>
        </p:txBody>
      </p:sp>
    </p:spTree>
    <p:extLst>
      <p:ext uri="{BB962C8B-B14F-4D97-AF65-F5344CB8AC3E}">
        <p14:creationId xmlns:p14="http://schemas.microsoft.com/office/powerpoint/2010/main" val="2726433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4ED3DD6-70EF-47DB-8E73-0D0ED6AC90CE}" type="slidenum">
              <a:rPr lang="en-GB" smtClean="0"/>
              <a:t>3</a:t>
            </a:fld>
            <a:endParaRPr lang="en-GB"/>
          </a:p>
        </p:txBody>
      </p:sp>
    </p:spTree>
    <p:extLst>
      <p:ext uri="{BB962C8B-B14F-4D97-AF65-F5344CB8AC3E}">
        <p14:creationId xmlns:p14="http://schemas.microsoft.com/office/powerpoint/2010/main" val="606580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4ED3DD6-70EF-47DB-8E73-0D0ED6AC90CE}" type="slidenum">
              <a:rPr lang="en-GB" smtClean="0"/>
              <a:t>7</a:t>
            </a:fld>
            <a:endParaRPr lang="en-GB"/>
          </a:p>
        </p:txBody>
      </p:sp>
    </p:spTree>
    <p:extLst>
      <p:ext uri="{BB962C8B-B14F-4D97-AF65-F5344CB8AC3E}">
        <p14:creationId xmlns:p14="http://schemas.microsoft.com/office/powerpoint/2010/main" val="3305527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4ED3DD6-70EF-47DB-8E73-0D0ED6AC90CE}" type="slidenum">
              <a:rPr lang="en-GB" smtClean="0"/>
              <a:t>8</a:t>
            </a:fld>
            <a:endParaRPr lang="en-GB"/>
          </a:p>
        </p:txBody>
      </p:sp>
    </p:spTree>
    <p:extLst>
      <p:ext uri="{BB962C8B-B14F-4D97-AF65-F5344CB8AC3E}">
        <p14:creationId xmlns:p14="http://schemas.microsoft.com/office/powerpoint/2010/main" val="432869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4ED3DD6-70EF-47DB-8E73-0D0ED6AC90CE}" type="slidenum">
              <a:rPr lang="en-GB" smtClean="0"/>
              <a:t>9</a:t>
            </a:fld>
            <a:endParaRPr lang="en-GB"/>
          </a:p>
        </p:txBody>
      </p:sp>
    </p:spTree>
    <p:extLst>
      <p:ext uri="{BB962C8B-B14F-4D97-AF65-F5344CB8AC3E}">
        <p14:creationId xmlns:p14="http://schemas.microsoft.com/office/powerpoint/2010/main" val="3154020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B401B49-9DC0-4AAE-B491-26B383E84B1B}" type="datetimeFigureOut">
              <a:rPr lang="en-US" smtClean="0"/>
              <a:pPr/>
              <a:t>6/5/2020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A679111-02CC-4440-BADE-362C697D114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401B49-9DC0-4AAE-B491-26B383E84B1B}"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79111-02CC-4440-BADE-362C697D114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401B49-9DC0-4AAE-B491-26B383E84B1B}"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79111-02CC-4440-BADE-362C697D114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401B49-9DC0-4AAE-B491-26B383E84B1B}"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79111-02CC-4440-BADE-362C697D1145}"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B401B49-9DC0-4AAE-B491-26B383E84B1B}"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79111-02CC-4440-BADE-362C697D114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B401B49-9DC0-4AAE-B491-26B383E84B1B}" type="datetimeFigureOut">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79111-02CC-4440-BADE-362C697D1145}"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B401B49-9DC0-4AAE-B491-26B383E84B1B}" type="datetimeFigureOut">
              <a:rPr lang="en-US" smtClean="0"/>
              <a:pPr/>
              <a:t>6/5/2020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679111-02CC-4440-BADE-362C697D114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B401B49-9DC0-4AAE-B491-26B383E84B1B}" type="datetimeFigureOut">
              <a:rPr lang="en-US" smtClean="0"/>
              <a:pPr/>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679111-02CC-4440-BADE-362C697D1145}"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401B49-9DC0-4AAE-B491-26B383E84B1B}" type="datetimeFigureOut">
              <a:rPr lang="en-US" smtClean="0"/>
              <a:pPr/>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679111-02CC-4440-BADE-362C697D114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FB401B49-9DC0-4AAE-B491-26B383E84B1B}" type="datetimeFigureOut">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79111-02CC-4440-BADE-362C697D114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B401B49-9DC0-4AAE-B491-26B383E84B1B}" type="datetimeFigureOut">
              <a:rPr lang="en-US" smtClean="0"/>
              <a:pPr/>
              <a:t>6/5/2020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A679111-02CC-4440-BADE-362C697D114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B401B49-9DC0-4AAE-B491-26B383E84B1B}" type="datetimeFigureOut">
              <a:rPr lang="en-US" smtClean="0"/>
              <a:pPr/>
              <a:t>6/5/2020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A679111-02CC-4440-BADE-362C697D114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76672"/>
            <a:ext cx="7772400" cy="1829761"/>
          </a:xfrm>
        </p:spPr>
        <p:txBody>
          <a:bodyPr>
            <a:noAutofit/>
          </a:bodyPr>
          <a:lstStyle/>
          <a:p>
            <a:pPr algn="ctr"/>
            <a:r>
              <a:rPr lang="en-US" sz="6000" dirty="0"/>
              <a:t>FOREIGN POLICY OF PAKISTAN</a:t>
            </a:r>
            <a:endParaRPr lang="en-GB" sz="6000" dirty="0"/>
          </a:p>
        </p:txBody>
      </p:sp>
      <p:pic>
        <p:nvPicPr>
          <p:cNvPr id="1026" name="Picture 2" descr="Pakistan Flag 01 PowerPoint Template">
            <a:extLst>
              <a:ext uri="{FF2B5EF4-FFF2-40B4-BE49-F238E27FC236}">
                <a16:creationId xmlns:a16="http://schemas.microsoft.com/office/drawing/2014/main" id="{A818645D-8579-4F26-A8DA-64432C2AA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104" y="2132856"/>
            <a:ext cx="6260232" cy="4689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970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990F6B-8B43-4A18-BED9-2A1151C262EE}"/>
              </a:ext>
            </a:extLst>
          </p:cNvPr>
          <p:cNvSpPr>
            <a:spLocks noGrp="1"/>
          </p:cNvSpPr>
          <p:nvPr>
            <p:ph idx="1"/>
          </p:nvPr>
        </p:nvSpPr>
        <p:spPr/>
        <p:txBody>
          <a:bodyPr>
            <a:normAutofit fontScale="92500" lnSpcReduction="10000"/>
          </a:bodyPr>
          <a:lstStyle/>
          <a:p>
            <a:pPr marL="109728" indent="0">
              <a:buNone/>
            </a:pPr>
            <a:r>
              <a:rPr lang="en-US" dirty="0"/>
              <a:t>The concept of objective, which is essentially an ‘image’ of a future state of affairs and future set of conditions that governments through individual policy makers aspire to bring about by welding influence abroad and by changing or sustaining the behavior of other states. </a:t>
            </a:r>
          </a:p>
          <a:p>
            <a:pPr marL="109728" indent="0">
              <a:buNone/>
            </a:pPr>
            <a:endParaRPr lang="en-US" dirty="0"/>
          </a:p>
          <a:p>
            <a:pPr marL="109728" indent="0">
              <a:buNone/>
            </a:pPr>
            <a:r>
              <a:rPr lang="en-US" dirty="0"/>
              <a:t>All the objectives of foreign policy are to be explained by one single word, that word is undoubtedly the ‘National Interest’, but this word is too ambiguous to lead us to any clear understanding.</a:t>
            </a:r>
          </a:p>
        </p:txBody>
      </p:sp>
      <p:sp>
        <p:nvSpPr>
          <p:cNvPr id="3" name="Title 2">
            <a:extLst>
              <a:ext uri="{FF2B5EF4-FFF2-40B4-BE49-F238E27FC236}">
                <a16:creationId xmlns:a16="http://schemas.microsoft.com/office/drawing/2014/main" id="{B58BA62F-4E4B-46A4-BEC7-F03E6DDE77BB}"/>
              </a:ext>
            </a:extLst>
          </p:cNvPr>
          <p:cNvSpPr>
            <a:spLocks noGrp="1"/>
          </p:cNvSpPr>
          <p:nvPr>
            <p:ph type="title"/>
          </p:nvPr>
        </p:nvSpPr>
        <p:spPr/>
        <p:txBody>
          <a:bodyPr>
            <a:normAutofit fontScale="90000"/>
          </a:bodyPr>
          <a:lstStyle/>
          <a:p>
            <a:r>
              <a:rPr lang="en-US" dirty="0"/>
              <a:t>Objectives of Pakistan’s Foreign Policy</a:t>
            </a:r>
          </a:p>
        </p:txBody>
      </p:sp>
    </p:spTree>
    <p:extLst>
      <p:ext uri="{BB962C8B-B14F-4D97-AF65-F5344CB8AC3E}">
        <p14:creationId xmlns:p14="http://schemas.microsoft.com/office/powerpoint/2010/main" val="3651850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Factors affecting the Foreign Policy Decision Making</a:t>
            </a:r>
          </a:p>
        </p:txBody>
      </p:sp>
      <p:sp>
        <p:nvSpPr>
          <p:cNvPr id="3" name="Content Placeholder 2"/>
          <p:cNvSpPr>
            <a:spLocks noGrp="1"/>
          </p:cNvSpPr>
          <p:nvPr>
            <p:ph idx="1"/>
          </p:nvPr>
        </p:nvSpPr>
        <p:spPr/>
        <p:txBody>
          <a:bodyPr>
            <a:normAutofit/>
          </a:bodyPr>
          <a:lstStyle/>
          <a:p>
            <a:r>
              <a:rPr lang="en-GB" dirty="0"/>
              <a:t>Global Level includes those features international system such as prevalence of Civil wars, Global World Order, trade interdependence etc</a:t>
            </a:r>
          </a:p>
          <a:p>
            <a:r>
              <a:rPr lang="en-GB" dirty="0"/>
              <a:t>State Level includes internal or domestic influences such as  types of government or opinion of its citizens.</a:t>
            </a:r>
          </a:p>
          <a:p>
            <a:r>
              <a:rPr lang="en-GB" dirty="0"/>
              <a:t>Individual level includes  characteristics of its leaders their personal beliefs, values and personality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GB" dirty="0"/>
              <a:t>Foreign Policy Influences</a:t>
            </a:r>
          </a:p>
        </p:txBody>
      </p:sp>
      <p:graphicFrame>
        <p:nvGraphicFramePr>
          <p:cNvPr id="6" name="Content Placeholder 5"/>
          <p:cNvGraphicFramePr>
            <a:graphicFrameLocks noGrp="1"/>
          </p:cNvGraphicFramePr>
          <p:nvPr>
            <p:ph idx="1"/>
          </p:nvPr>
        </p:nvGraphicFramePr>
        <p:xfrm>
          <a:off x="457200" y="980728"/>
          <a:ext cx="8229600" cy="554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Determinants of Foreign Policy</a:t>
            </a:r>
          </a:p>
        </p:txBody>
      </p:sp>
      <p:sp>
        <p:nvSpPr>
          <p:cNvPr id="3" name="Content Placeholder 2"/>
          <p:cNvSpPr>
            <a:spLocks noGrp="1"/>
          </p:cNvSpPr>
          <p:nvPr>
            <p:ph idx="1"/>
          </p:nvPr>
        </p:nvSpPr>
        <p:spPr>
          <a:xfrm>
            <a:off x="395536" y="1628800"/>
            <a:ext cx="8568952" cy="4525963"/>
          </a:xfrm>
        </p:spPr>
        <p:txBody>
          <a:bodyPr/>
          <a:lstStyle/>
          <a:p>
            <a:r>
              <a:rPr lang="en-GB" u="sng" dirty="0"/>
              <a:t>Global Determinants of</a:t>
            </a:r>
            <a:r>
              <a:rPr lang="en-GB" dirty="0"/>
              <a:t> Foreign </a:t>
            </a:r>
            <a:r>
              <a:rPr lang="en-GB" u="sng" dirty="0"/>
              <a:t>Policy of  a state</a:t>
            </a:r>
            <a:endParaRPr lang="en-GB" dirty="0"/>
          </a:p>
          <a:p>
            <a:endParaRPr lang="en-GB" u="sng" dirty="0"/>
          </a:p>
          <a:p>
            <a:pPr>
              <a:buNone/>
            </a:pPr>
            <a:r>
              <a:rPr lang="en-GB" u="sng" dirty="0"/>
              <a:t> </a:t>
            </a:r>
            <a:r>
              <a:rPr lang="en-GB" dirty="0"/>
              <a:t> </a:t>
            </a:r>
            <a:r>
              <a:rPr lang="en-GB" b="1" u="sng" dirty="0"/>
              <a:t>Geo Politics </a:t>
            </a:r>
          </a:p>
          <a:p>
            <a:pPr>
              <a:buNone/>
            </a:pPr>
            <a:r>
              <a:rPr lang="en-GB" dirty="0"/>
              <a:t>Theoretical postulate that states “foreign policies are determined by their location, natural resources and physical environment”</a:t>
            </a:r>
          </a:p>
          <a:p>
            <a:pPr>
              <a:buNone/>
            </a:pPr>
            <a:endParaRPr lang="en-GB" dirty="0"/>
          </a:p>
          <a:p>
            <a:pPr>
              <a:buNone/>
            </a:pP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Location and physical terrain have  very important influence on the foreign policy of a state</a:t>
            </a:r>
          </a:p>
          <a:p>
            <a:r>
              <a:rPr lang="en-GB" dirty="0"/>
              <a:t>United state is prosperous because of vast oceans as barriers to foreign intervention</a:t>
            </a:r>
          </a:p>
          <a:p>
            <a:r>
              <a:rPr lang="en-GB" dirty="0"/>
              <a:t>These oceans separate it from Asia and Europe</a:t>
            </a:r>
          </a:p>
          <a:p>
            <a:r>
              <a:rPr lang="en-GB" dirty="0"/>
              <a:t>Absence of powerful Military neighbours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These factors permitted USA to develop into an Industrial Giant</a:t>
            </a:r>
          </a:p>
          <a:p>
            <a:r>
              <a:rPr lang="en-GB" dirty="0"/>
              <a:t>Britain maintaining autonomy form the Continental Politics</a:t>
            </a:r>
          </a:p>
          <a:p>
            <a:r>
              <a:rPr lang="en-GB" dirty="0"/>
              <a:t>English channel served as buffer between Great Britain and the Europe.</a:t>
            </a:r>
          </a:p>
          <a:p>
            <a:r>
              <a:rPr lang="en-GB" dirty="0"/>
              <a:t>Britain survived in WW 2 due to this separation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Military Capabilities</a:t>
            </a:r>
          </a:p>
          <a:p>
            <a:pPr>
              <a:buNone/>
            </a:pPr>
            <a:endParaRPr lang="en-GB" dirty="0"/>
          </a:p>
          <a:p>
            <a:endParaRPr lang="en-GB" dirty="0"/>
          </a:p>
          <a:p>
            <a:endParaRPr lang="en-GB" dirty="0"/>
          </a:p>
          <a:p>
            <a:endParaRPr lang="en-GB" dirty="0"/>
          </a:p>
          <a:p>
            <a:r>
              <a:rPr lang="en-GB" dirty="0"/>
              <a:t>Economic Conditions</a:t>
            </a:r>
          </a:p>
          <a:p>
            <a:pPr>
              <a:buNone/>
            </a:pPr>
            <a:endParaRPr lang="en-GB" dirty="0"/>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Internal Factors</a:t>
            </a:r>
          </a:p>
        </p:txBody>
      </p:sp>
      <p:sp>
        <p:nvSpPr>
          <p:cNvPr id="3" name="Content Placeholder 2"/>
          <p:cNvSpPr>
            <a:spLocks noGrp="1"/>
          </p:cNvSpPr>
          <p:nvPr>
            <p:ph idx="1"/>
          </p:nvPr>
        </p:nvSpPr>
        <p:spPr/>
        <p:txBody>
          <a:bodyPr>
            <a:normAutofit/>
          </a:bodyPr>
          <a:lstStyle/>
          <a:p>
            <a:r>
              <a:rPr lang="en-GB" dirty="0"/>
              <a:t>Area of the Country</a:t>
            </a:r>
          </a:p>
          <a:p>
            <a:pPr>
              <a:buNone/>
            </a:pPr>
            <a:r>
              <a:rPr lang="en-GB" dirty="0"/>
              <a:t>Size of State territory and its population plays an important role on the effective foreign policy of a state. Australia and Canada despite large land area don’t have an effective presence in world affairs</a:t>
            </a:r>
          </a:p>
          <a:p>
            <a:pPr>
              <a:buNone/>
            </a:pPr>
            <a:r>
              <a:rPr lang="en-GB" b="1" u="sng" dirty="0"/>
              <a:t>Geography </a:t>
            </a:r>
          </a:p>
          <a:p>
            <a:pPr>
              <a:buNone/>
            </a:pPr>
            <a:r>
              <a:rPr lang="en-GB" dirty="0"/>
              <a:t>This includes land fertility, climate, land masses and water ways. These factors define the self sufficiency of a country.</a:t>
            </a:r>
          </a:p>
          <a:p>
            <a:pPr>
              <a:buNone/>
            </a:pP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r>
              <a:rPr lang="en-GB" dirty="0"/>
              <a:t>Culture and History </a:t>
            </a:r>
          </a:p>
          <a:p>
            <a:pPr>
              <a:buNone/>
            </a:pPr>
            <a:r>
              <a:rPr lang="en-GB" dirty="0"/>
              <a:t>People possessing a unified common culture and historical experience can pursue an effective foreign policy because of the support of all sections of society who share same values.</a:t>
            </a:r>
          </a:p>
          <a:p>
            <a:pPr>
              <a:buNone/>
            </a:pPr>
            <a:r>
              <a:rPr lang="en-GB" dirty="0"/>
              <a:t>  Economic Development</a:t>
            </a:r>
          </a:p>
          <a:p>
            <a:pPr>
              <a:buNone/>
            </a:pPr>
            <a:r>
              <a:rPr lang="en-GB" dirty="0"/>
              <a:t>Industrially advanced countries feel more deeply involved in relations with other countries because they have to import different kind of Raw material and for export markets</a:t>
            </a:r>
          </a:p>
          <a:p>
            <a:pPr>
              <a:buNone/>
            </a:pPr>
            <a:r>
              <a:rPr lang="en-GB"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Technological Development </a:t>
            </a:r>
          </a:p>
          <a:p>
            <a:pPr>
              <a:buNone/>
            </a:pPr>
            <a:r>
              <a:rPr lang="en-GB" dirty="0"/>
              <a:t>Technology effects the military and economic capabilities of a state.</a:t>
            </a:r>
          </a:p>
          <a:p>
            <a:pPr>
              <a:buNone/>
            </a:pPr>
            <a:r>
              <a:rPr lang="en-GB" dirty="0"/>
              <a:t>African Countries have huge mineral resources but lack technology</a:t>
            </a:r>
          </a:p>
          <a:p>
            <a:pPr>
              <a:buNone/>
            </a:pPr>
            <a:r>
              <a:rPr lang="en-GB" dirty="0"/>
              <a:t>Pakistan failed to secure economic fruits from mineral wealth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E3E2E5-FF7D-45A3-A951-098B3BED815A}"/>
              </a:ext>
            </a:extLst>
          </p:cNvPr>
          <p:cNvSpPr>
            <a:spLocks noGrp="1"/>
          </p:cNvSpPr>
          <p:nvPr>
            <p:ph type="title"/>
          </p:nvPr>
        </p:nvSpPr>
        <p:spPr/>
        <p:txBody>
          <a:bodyPr/>
          <a:lstStyle/>
          <a:p>
            <a:r>
              <a:rPr lang="en-US" dirty="0"/>
              <a:t>Introduction</a:t>
            </a:r>
          </a:p>
        </p:txBody>
      </p:sp>
      <p:sp>
        <p:nvSpPr>
          <p:cNvPr id="4" name="Rectangle 3">
            <a:extLst>
              <a:ext uri="{FF2B5EF4-FFF2-40B4-BE49-F238E27FC236}">
                <a16:creationId xmlns:a16="http://schemas.microsoft.com/office/drawing/2014/main" id="{EC3A2AB9-11CB-480A-B8A9-7291832C7224}"/>
              </a:ext>
            </a:extLst>
          </p:cNvPr>
          <p:cNvSpPr/>
          <p:nvPr/>
        </p:nvSpPr>
        <p:spPr>
          <a:xfrm>
            <a:off x="432411" y="1916832"/>
            <a:ext cx="8640960" cy="3139321"/>
          </a:xfrm>
          <a:prstGeom prst="rect">
            <a:avLst/>
          </a:prstGeom>
        </p:spPr>
        <p:txBody>
          <a:bodyPr wrap="square">
            <a:spAutoFit/>
          </a:bodyPr>
          <a:lstStyle/>
          <a:p>
            <a:pPr algn="l"/>
            <a:r>
              <a:rPr lang="en-US" dirty="0"/>
              <a:t>Foreign policy is one of the wheel with which the system of international politics works. It is part of national policy. It comprises of national concerns that are to be facilitated in relations to other states. All the states decide the line of their foreign policies inside the breaking points of their qualities and the actualities of the international environment (</a:t>
            </a:r>
            <a:r>
              <a:rPr lang="en-US" dirty="0" err="1"/>
              <a:t>Modelski</a:t>
            </a:r>
            <a:r>
              <a:rPr lang="en-US" dirty="0"/>
              <a:t>, 1962) </a:t>
            </a:r>
          </a:p>
          <a:p>
            <a:pPr algn="l"/>
            <a:endParaRPr lang="en-US" dirty="0"/>
          </a:p>
          <a:p>
            <a:pPr algn="l"/>
            <a:endParaRPr lang="en-US" dirty="0"/>
          </a:p>
          <a:p>
            <a:pPr algn="l"/>
            <a:r>
              <a:rPr lang="en-US" dirty="0"/>
              <a:t>Foreign Policy guides a state in satisfying its national concerns and securing lawful place along with comity of homeland states. So, it would be remarked that foreign policy would live as long as independent states work in international circle (</a:t>
            </a:r>
            <a:r>
              <a:rPr lang="en-US" dirty="0" err="1"/>
              <a:t>Modelski</a:t>
            </a:r>
            <a:r>
              <a:rPr lang="en-US" dirty="0"/>
              <a:t>, 1962) </a:t>
            </a:r>
          </a:p>
        </p:txBody>
      </p:sp>
    </p:spTree>
    <p:extLst>
      <p:ext uri="{BB962C8B-B14F-4D97-AF65-F5344CB8AC3E}">
        <p14:creationId xmlns:p14="http://schemas.microsoft.com/office/powerpoint/2010/main" val="357244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b="1" u="sng" dirty="0"/>
              <a:t>National Capacity of a State </a:t>
            </a:r>
          </a:p>
          <a:p>
            <a:pPr>
              <a:buNone/>
            </a:pPr>
            <a:r>
              <a:rPr lang="en-GB" b="1" u="sng" dirty="0"/>
              <a:t> </a:t>
            </a:r>
            <a:r>
              <a:rPr lang="en-GB" dirty="0"/>
              <a:t>its depends upon</a:t>
            </a:r>
          </a:p>
          <a:p>
            <a:pPr>
              <a:buNone/>
            </a:pPr>
            <a:r>
              <a:rPr lang="en-GB" dirty="0"/>
              <a:t>Military Preparedness</a:t>
            </a:r>
          </a:p>
          <a:p>
            <a:pPr>
              <a:buNone/>
            </a:pPr>
            <a:r>
              <a:rPr lang="en-GB" dirty="0"/>
              <a:t>Technological Advancement</a:t>
            </a:r>
          </a:p>
          <a:p>
            <a:pPr>
              <a:buNone/>
            </a:pPr>
            <a:r>
              <a:rPr lang="en-GB" dirty="0"/>
              <a:t>Economic development</a:t>
            </a:r>
          </a:p>
          <a:p>
            <a:pPr>
              <a:buNone/>
            </a:pPr>
            <a:r>
              <a:rPr lang="en-GB" dirty="0"/>
              <a:t>Above mentioned factors differentiate between first world countries and the third world countries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Social Structure</a:t>
            </a:r>
          </a:p>
          <a:p>
            <a:pPr>
              <a:buNone/>
            </a:pPr>
            <a:r>
              <a:rPr lang="en-GB" dirty="0"/>
              <a:t>A society which is sharply divided on the basis of wealth , religion, regional imbalance cannot pursue effective foreign policy</a:t>
            </a:r>
          </a:p>
          <a:p>
            <a:pPr>
              <a:buNone/>
            </a:pPr>
            <a:r>
              <a:rPr lang="en-GB" dirty="0"/>
              <a:t>Great Britain and its people suffered all kind of hardships to preserve their unity because of social solidarity</a:t>
            </a:r>
          </a:p>
          <a:p>
            <a:pPr>
              <a:buNone/>
            </a:pP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Public Mood</a:t>
            </a:r>
          </a:p>
          <a:p>
            <a:pPr>
              <a:buNone/>
            </a:pPr>
            <a:r>
              <a:rPr lang="en-GB" dirty="0"/>
              <a:t>What people want ?</a:t>
            </a:r>
          </a:p>
          <a:p>
            <a:pPr>
              <a:buNone/>
            </a:pPr>
            <a:r>
              <a:rPr lang="en-GB" dirty="0"/>
              <a:t>In dictatorships people didn’t matter but in democratic countries it values a lot</a:t>
            </a:r>
          </a:p>
          <a:p>
            <a:r>
              <a:rPr lang="en-GB" b="1" u="sng" dirty="0"/>
              <a:t>Political organization</a:t>
            </a:r>
          </a:p>
          <a:p>
            <a:pPr>
              <a:buNone/>
            </a:pPr>
            <a:r>
              <a:rPr lang="en-GB" dirty="0"/>
              <a:t>Political system</a:t>
            </a:r>
          </a:p>
          <a:p>
            <a:pPr>
              <a:buNone/>
            </a:pPr>
            <a:r>
              <a:rPr lang="en-GB" dirty="0"/>
              <a:t>Relation between Prime Minister and legislature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Political Accountability</a:t>
            </a:r>
          </a:p>
          <a:p>
            <a:pPr>
              <a:buNone/>
            </a:pPr>
            <a:r>
              <a:rPr lang="en-GB" dirty="0"/>
              <a:t>Government have to listen to the people voice other wise they have to suffer in the next elections</a:t>
            </a:r>
          </a:p>
          <a:p>
            <a:pPr>
              <a:buNone/>
            </a:pP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4C98AF-4B08-423F-A781-9916A3A44846}"/>
              </a:ext>
            </a:extLst>
          </p:cNvPr>
          <p:cNvSpPr>
            <a:spLocks noGrp="1"/>
          </p:cNvSpPr>
          <p:nvPr>
            <p:ph idx="1"/>
          </p:nvPr>
        </p:nvSpPr>
        <p:spPr/>
        <p:txBody>
          <a:bodyPr>
            <a:normAutofit fontScale="92500"/>
          </a:bodyPr>
          <a:lstStyle/>
          <a:p>
            <a:r>
              <a:rPr lang="en-US" dirty="0"/>
              <a:t>The main objective and determinant of foreign policy of Pakistan is its national security or independence. Pakistan was a new born state, and there was a need to make plantings for its security. So Pakistan formulated its foreign policy on the basis of national security. It gave due importance to the national security, establishing external relationships with other countries. Pakistan respects the national integrity and the political independence of other countries, and expects from others the same.</a:t>
            </a:r>
          </a:p>
        </p:txBody>
      </p:sp>
      <p:sp>
        <p:nvSpPr>
          <p:cNvPr id="3" name="Title 2">
            <a:extLst>
              <a:ext uri="{FF2B5EF4-FFF2-40B4-BE49-F238E27FC236}">
                <a16:creationId xmlns:a16="http://schemas.microsoft.com/office/drawing/2014/main" id="{4C576F5E-FF04-4CC3-ABC6-DB2C4425CB37}"/>
              </a:ext>
            </a:extLst>
          </p:cNvPr>
          <p:cNvSpPr>
            <a:spLocks noGrp="1"/>
          </p:cNvSpPr>
          <p:nvPr>
            <p:ph type="title"/>
          </p:nvPr>
        </p:nvSpPr>
        <p:spPr/>
        <p:txBody>
          <a:bodyPr>
            <a:normAutofit fontScale="90000"/>
          </a:bodyPr>
          <a:lstStyle/>
          <a:p>
            <a:r>
              <a:rPr lang="en-US" dirty="0"/>
              <a:t>National Security  </a:t>
            </a:r>
            <a:br>
              <a:rPr lang="en-US" dirty="0"/>
            </a:br>
            <a:endParaRPr lang="en-US" dirty="0"/>
          </a:p>
        </p:txBody>
      </p:sp>
    </p:spTree>
    <p:extLst>
      <p:ext uri="{BB962C8B-B14F-4D97-AF65-F5344CB8AC3E}">
        <p14:creationId xmlns:p14="http://schemas.microsoft.com/office/powerpoint/2010/main" val="1303610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BB56A8-624E-4BC2-99D3-4048844E5834}"/>
              </a:ext>
            </a:extLst>
          </p:cNvPr>
          <p:cNvSpPr>
            <a:spLocks noGrp="1"/>
          </p:cNvSpPr>
          <p:nvPr>
            <p:ph idx="1"/>
          </p:nvPr>
        </p:nvSpPr>
        <p:spPr/>
        <p:txBody>
          <a:bodyPr>
            <a:normAutofit fontScale="77500" lnSpcReduction="20000"/>
          </a:bodyPr>
          <a:lstStyle/>
          <a:p>
            <a:r>
              <a:rPr lang="en-US" dirty="0"/>
              <a:t>Pakistan is one of the established policies of the world states to develop friendly relationship among each other in the perspective of their national interests. </a:t>
            </a:r>
          </a:p>
          <a:p>
            <a:endParaRPr lang="en-US"/>
          </a:p>
          <a:p>
            <a:r>
              <a:rPr lang="en-US"/>
              <a:t>Pakistan </a:t>
            </a:r>
            <a:r>
              <a:rPr lang="en-US" dirty="0"/>
              <a:t>had to face series of problems due to Indian’s antagonistic design against the newly established state of Pakistan which compelled for developing close relations with the US for the security and economic concerns. On the other hand, the US was also looking for a friend in the region to counter the spread of communism in South Asia. </a:t>
            </a:r>
          </a:p>
          <a:p>
            <a:endParaRPr lang="en-US" dirty="0"/>
          </a:p>
          <a:p>
            <a:r>
              <a:rPr lang="en-US" dirty="0"/>
              <a:t>The ideal foreign policy of Pakistan is only possible if political will and pragmatic approach is constructed on strong footing.</a:t>
            </a:r>
          </a:p>
        </p:txBody>
      </p:sp>
      <p:sp>
        <p:nvSpPr>
          <p:cNvPr id="3" name="Title 2">
            <a:extLst>
              <a:ext uri="{FF2B5EF4-FFF2-40B4-BE49-F238E27FC236}">
                <a16:creationId xmlns:a16="http://schemas.microsoft.com/office/drawing/2014/main" id="{1C08A800-4C39-4D03-8706-CE78A69A7D1F}"/>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757563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en-GB" dirty="0"/>
          </a:p>
          <a:p>
            <a:pPr algn="ctr">
              <a:buNone/>
            </a:pPr>
            <a:r>
              <a:rPr lang="en-GB" dirty="0"/>
              <a:t>The policy of a sovereign state in its interaction with other sovereign states.</a:t>
            </a:r>
          </a:p>
          <a:p>
            <a:pPr>
              <a:buNone/>
            </a:pPr>
            <a:endParaRPr lang="en-GB" dirty="0"/>
          </a:p>
          <a:p>
            <a:pPr>
              <a:buNone/>
            </a:pPr>
            <a:endParaRPr lang="en-GB" dirty="0"/>
          </a:p>
          <a:p>
            <a:pPr algn="ctr">
              <a:buNone/>
            </a:pPr>
            <a:r>
              <a:rPr lang="en-GB" dirty="0"/>
              <a:t>Plan of action adopted by one nation in regards to its diplomatic dealings with other countries.</a:t>
            </a:r>
          </a:p>
          <a:p>
            <a:endParaRPr lang="en-US" dirty="0"/>
          </a:p>
        </p:txBody>
      </p:sp>
      <p:sp>
        <p:nvSpPr>
          <p:cNvPr id="3" name="Title 2"/>
          <p:cNvSpPr>
            <a:spLocks noGrp="1"/>
          </p:cNvSpPr>
          <p:nvPr>
            <p:ph type="title"/>
          </p:nvPr>
        </p:nvSpPr>
        <p:spPr>
          <a:xfrm>
            <a:off x="467544" y="404664"/>
            <a:ext cx="8219256" cy="1012974"/>
          </a:xfrm>
        </p:spPr>
        <p:txBody>
          <a:bodyPr/>
          <a:lstStyle/>
          <a:p>
            <a:pPr algn="ctr"/>
            <a:r>
              <a:rPr lang="en-US" dirty="0"/>
              <a:t>Foreign Policy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7A49B-E563-4964-B979-3AAB9F1F4C65}"/>
              </a:ext>
            </a:extLst>
          </p:cNvPr>
          <p:cNvSpPr>
            <a:spLocks noGrp="1"/>
          </p:cNvSpPr>
          <p:nvPr>
            <p:ph idx="1"/>
          </p:nvPr>
        </p:nvSpPr>
        <p:spPr/>
        <p:txBody>
          <a:bodyPr>
            <a:normAutofit lnSpcReduction="10000"/>
          </a:bodyPr>
          <a:lstStyle/>
          <a:p>
            <a:pPr marL="109728" indent="0">
              <a:buNone/>
            </a:pPr>
            <a:r>
              <a:rPr lang="en-US" dirty="0">
                <a:latin typeface="Times New Roman" panose="02020603050405020304" pitchFamily="18" charset="0"/>
                <a:cs typeface="Times New Roman" panose="02020603050405020304" pitchFamily="18" charset="0"/>
              </a:rPr>
              <a:t>Interest is the enormous idea in foreign policy. These are the aspirations of the state, which are to be accomplished through foreign policy. The policy makers are represented by their individual national interests. National interests are the governing factors which emerge large in diplomatic conferences, bilateral or multilateral. The achievement and disappointment of all these conferences rely on the national interests included.   Theory of national interests has a pivotal position in developing relations among states. Every state considers her national interests as premiers.</a:t>
            </a:r>
          </a:p>
        </p:txBody>
      </p:sp>
      <p:sp>
        <p:nvSpPr>
          <p:cNvPr id="3" name="Title 2">
            <a:extLst>
              <a:ext uri="{FF2B5EF4-FFF2-40B4-BE49-F238E27FC236}">
                <a16:creationId xmlns:a16="http://schemas.microsoft.com/office/drawing/2014/main" id="{02317AB5-8607-4254-8394-070F91609446}"/>
              </a:ext>
            </a:extLst>
          </p:cNvPr>
          <p:cNvSpPr>
            <a:spLocks noGrp="1"/>
          </p:cNvSpPr>
          <p:nvPr>
            <p:ph type="title"/>
          </p:nvPr>
        </p:nvSpPr>
        <p:spPr>
          <a:xfrm>
            <a:off x="457200" y="476672"/>
            <a:ext cx="8229600" cy="1143000"/>
          </a:xfrm>
        </p:spPr>
        <p:txBody>
          <a:bodyPr>
            <a:normAutofit fontScale="90000"/>
          </a:bodyPr>
          <a:lstStyle/>
          <a:p>
            <a:r>
              <a:rPr lang="en-US" dirty="0"/>
              <a:t>National Interest and Foreign Policy</a:t>
            </a:r>
            <a:br>
              <a:rPr lang="en-US" dirty="0"/>
            </a:br>
            <a:endParaRPr lang="en-US" dirty="0"/>
          </a:p>
        </p:txBody>
      </p:sp>
    </p:spTree>
    <p:extLst>
      <p:ext uri="{BB962C8B-B14F-4D97-AF65-F5344CB8AC3E}">
        <p14:creationId xmlns:p14="http://schemas.microsoft.com/office/powerpoint/2010/main" val="978204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AF0E05-40D0-4F15-9F90-2837DD8F006B}"/>
              </a:ext>
            </a:extLst>
          </p:cNvPr>
          <p:cNvSpPr>
            <a:spLocks noGrp="1"/>
          </p:cNvSpPr>
          <p:nvPr>
            <p:ph idx="1"/>
          </p:nvPr>
        </p:nvSpPr>
        <p:spPr>
          <a:xfrm>
            <a:off x="457200" y="936010"/>
            <a:ext cx="8229600" cy="4525963"/>
          </a:xfrm>
        </p:spPr>
        <p:txBody>
          <a:bodyPr>
            <a:normAutofit fontScale="92500" lnSpcReduction="10000"/>
          </a:bodyPr>
          <a:lstStyle/>
          <a:p>
            <a:r>
              <a:rPr lang="en-US" dirty="0"/>
              <a:t>Lord Palmerston was too right to say that friendship or enmity is never permanent in foreign policy, it is the national interest that is permanent and it was the prime duty of the states to follow them (Banta, 1951).</a:t>
            </a:r>
          </a:p>
          <a:p>
            <a:endParaRPr lang="en-US" dirty="0"/>
          </a:p>
          <a:p>
            <a:r>
              <a:rPr lang="en-US" dirty="0"/>
              <a:t> Each country’s foreign policy is country’s national interest and furthermore relations between the countries build for her owned national interest. At her independence Pakistan’s security concerns and  financial improvements were core issues of national interests. </a:t>
            </a:r>
          </a:p>
          <a:p>
            <a:endParaRPr lang="en-US" dirty="0"/>
          </a:p>
        </p:txBody>
      </p:sp>
      <p:sp>
        <p:nvSpPr>
          <p:cNvPr id="4" name="Rectangle 3">
            <a:extLst>
              <a:ext uri="{FF2B5EF4-FFF2-40B4-BE49-F238E27FC236}">
                <a16:creationId xmlns:a16="http://schemas.microsoft.com/office/drawing/2014/main" id="{843858F3-BB12-49BC-AB4F-8A2E8B4EA2F8}"/>
              </a:ext>
            </a:extLst>
          </p:cNvPr>
          <p:cNvSpPr/>
          <p:nvPr/>
        </p:nvSpPr>
        <p:spPr>
          <a:xfrm>
            <a:off x="2286000" y="751344"/>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413382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D83C90-10F8-48B4-9303-1CAA45B73281}"/>
              </a:ext>
            </a:extLst>
          </p:cNvPr>
          <p:cNvSpPr>
            <a:spLocks noGrp="1"/>
          </p:cNvSpPr>
          <p:nvPr>
            <p:ph idx="1"/>
          </p:nvPr>
        </p:nvSpPr>
        <p:spPr/>
        <p:txBody>
          <a:bodyPr>
            <a:normAutofit lnSpcReduction="10000"/>
          </a:bodyPr>
          <a:lstStyle/>
          <a:p>
            <a:pPr marL="109728" indent="0">
              <a:buNone/>
            </a:pPr>
            <a:r>
              <a:rPr lang="en-US" dirty="0"/>
              <a:t>The ministry played very significant part in  formulating the  foreign  policy.  It includes the experts and specialists of foreign policy and the officials of high ranking. They get ready foreign policy, keeping in see the fundamental goals and standards of the policy. They formulate  the  policy,  plans  and  programmers  regards  to  the  needs  of  foreign  policy. </a:t>
            </a:r>
          </a:p>
          <a:p>
            <a:pPr marL="109728" indent="0">
              <a:buNone/>
            </a:pPr>
            <a:endParaRPr lang="en-US" dirty="0"/>
          </a:p>
          <a:p>
            <a:pPr marL="109728" indent="0">
              <a:buNone/>
            </a:pPr>
            <a:r>
              <a:rPr lang="en-US" dirty="0"/>
              <a:t>www.mofa.gov.pk</a:t>
            </a:r>
          </a:p>
        </p:txBody>
      </p:sp>
      <p:sp>
        <p:nvSpPr>
          <p:cNvPr id="3" name="Title 2">
            <a:extLst>
              <a:ext uri="{FF2B5EF4-FFF2-40B4-BE49-F238E27FC236}">
                <a16:creationId xmlns:a16="http://schemas.microsoft.com/office/drawing/2014/main" id="{7C2C75C5-F353-4DDD-9696-9792F999CC52}"/>
              </a:ext>
            </a:extLst>
          </p:cNvPr>
          <p:cNvSpPr>
            <a:spLocks noGrp="1"/>
          </p:cNvSpPr>
          <p:nvPr>
            <p:ph type="title"/>
          </p:nvPr>
        </p:nvSpPr>
        <p:spPr/>
        <p:txBody>
          <a:bodyPr>
            <a:normAutofit fontScale="90000"/>
          </a:bodyPr>
          <a:lstStyle/>
          <a:p>
            <a:r>
              <a:rPr lang="en-US" dirty="0"/>
              <a:t>Ministry of Foreign Affairs  </a:t>
            </a:r>
            <a:br>
              <a:rPr lang="en-US" dirty="0"/>
            </a:br>
            <a:endParaRPr lang="en-US" dirty="0"/>
          </a:p>
        </p:txBody>
      </p:sp>
    </p:spTree>
    <p:extLst>
      <p:ext uri="{BB962C8B-B14F-4D97-AF65-F5344CB8AC3E}">
        <p14:creationId xmlns:p14="http://schemas.microsoft.com/office/powerpoint/2010/main" val="1289043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en-GB" dirty="0"/>
          </a:p>
          <a:p>
            <a:pPr algn="ctr">
              <a:buNone/>
            </a:pPr>
            <a:r>
              <a:rPr lang="en-GB" dirty="0"/>
              <a:t>Pakistan’s Foreign Policy seeks to protect, promote and advance Pakistan’s national interests in the external domain.</a:t>
            </a:r>
          </a:p>
          <a:p>
            <a:pPr algn="ctr">
              <a:buNone/>
            </a:pPr>
            <a:endParaRPr lang="en-GB" sz="2000" dirty="0"/>
          </a:p>
          <a:p>
            <a:pPr algn="ctr">
              <a:buNone/>
            </a:pPr>
            <a:r>
              <a:rPr lang="en-GB" sz="2000" dirty="0"/>
              <a:t>The Foreign Ministry contributes towards safeguarding Pakistan’s security and advancing Pakistan’s development agenda for progress and prosperity following the guiding principles laid out by our founding fathers.</a:t>
            </a:r>
            <a:br>
              <a:rPr lang="en-GB" sz="2000" dirty="0"/>
            </a:br>
            <a:r>
              <a:rPr lang="en-GB" dirty="0"/>
              <a:t> </a:t>
            </a:r>
            <a:endParaRPr lang="en-US" dirty="0"/>
          </a:p>
        </p:txBody>
      </p:sp>
      <p:sp>
        <p:nvSpPr>
          <p:cNvPr id="3" name="Title 2"/>
          <p:cNvSpPr>
            <a:spLocks noGrp="1"/>
          </p:cNvSpPr>
          <p:nvPr>
            <p:ph type="title"/>
          </p:nvPr>
        </p:nvSpPr>
        <p:spPr/>
        <p:txBody>
          <a:bodyPr/>
          <a:lstStyle/>
          <a:p>
            <a:pPr algn="ctr"/>
            <a:r>
              <a:rPr lang="en-US" dirty="0"/>
              <a:t>Pakistan’s Foreign Policy</a:t>
            </a:r>
          </a:p>
        </p:txBody>
      </p:sp>
      <p:sp>
        <p:nvSpPr>
          <p:cNvPr id="28674" name="AutoShape 2" descr="data:image/jpeg;base64,/9j/4AAQSkZJRgABAQAAAQABAAD/2wCEAAkGBxMQEBQUEhIUFBIUFBAUDxUUEA8UEBAPFBEWFhQUFBQYHCggGBolHBQUITEhJSkrLi8uFx8zODMsOCgtLisBCgoKDg0OGhAQGiwkHxwsLCwsLCwsLCwsLCwsLCwsLCwsLCwsLCwsLCwsLCwsLCwsLCwsLCwsLCwsLCwsLCwsLP/AABEIALEBHAMBEQACEQEDEQH/xAAcAAACAgMBAQAAAAAAAAAAAAADBAIFAQYHAAj/xABEEAABAwIEAwUDCgMFCQEAAAABAAIDBBEFEiExQVFhBhMicYEykaEHFCMzQlJiscHRcnOzQ4OisvAkU1R0gpKj4fE0/8QAGgEAAwEBAQEAAAAAAAAAAAAAAAIDAQQFBv/EACwRAAMAAgIBBAMBAAIBBQEAAAABAgMRITESBDJBURNhcSIzsVIUQpGh8AX/2gAMAwEAAhEDEQA/ANaJQBbU9e6QNa4khtrckAbnWR56VhHABAFRBQufsgCxpsCcT4jYfFADUzoqbQMzEcSgBSbHy7QCyAKmWTOblACmNtAppdf7GX+mUtdMW/azlrQuNnnsNG9I0JSGYypsjRN01kqkVQKyzEqszotMaA2VNlD1kbDZ6yNgess2GybJnN2KxzL7FcS+0HZWniLqbxL4ZN4V8Mn87bxCX8b+xfxV9khUM5IcUZ+OwclYBsEyxN9secLfbBd+923wTeMz2P4RPZkUrjuUfkS6MeWV0TFIBuUv5X8C/mfwjBiYOJW+Vs1VbI2Z1W7o3dnsrPulG6+w3f2ZyN+6Vm39meVfZ7I37qNv7Dyr7PZW8kbYbr7MhrEboN2SETVnkxfKiXdhZ5MzyZnKjYbZuGNUBhkI+yT4T0Xqnti9E6zvNAHROzkwlhLDuPyQBaUtEG7BADrIrIAoscorm6AKI0yAI/MzwQBX47ERTTA/7qUj/sKyumLftZzALiPOYxFDdSdEqvQbJZJvZPy2LvVEVRCy3Y56yDDNkAesgDxCNhsjZbs3YWNqVsSmee0LEwTB90n8hvIw2LUX2Q644Nd8cFg17eBC52mcrVfJm45j3hZyZpkSwH/6E22aqaPd0OXxR5M3zZkMHILNi7Zm3kgNnvd70AYJ8veEGkS9vMe8LdM3VfRAvYeITaoZK0QcxnB1vVanX0Mqv6MC/B4Pmt/qB/tE7u5LODNT9nZO1dCHsJ/6h5Feoe0aJ3Za5AGwYHiBjcCDoUAbzFiAkbobIANT3vugBiWIPFjugClq8OsTogD1NTjigCp7YNb80msNe6m/puS17WLftZxJq42eeyxpzoCua+zktchZyLJJJxsUc1WTOhMGUwxi600yFgEhEeRWeSFdL7JindyWecmfkkyKV3RZ+RGflkkKc8ws80L+RHjSnmEfkRv5V9GDTHmt/Ig/KiJp3LfNG/kkiYXI8pN85IuBHBNwMmiGcrdDaRISLPEzxPOkCFLMUsWkcqpFpRDKt2NsJFFcgJarSEqtIde+Jgtl148VBK652c6WSnvYs6VhOmiqprXJZTaXIaORvEXSOWTqa+AvzVjttCl/JU9iflqewRicNA4plUv4HVy+dHa6WT5zSWBu9oynqOBXpnsGoSwkHXQj80ANto7NzD2ftW+yeaAH6KrdHYHY7HgUAbFQ4gNLoAv4n523G6AMvjzDrxQBVVcZagDVu0zr00/8mb+m5LXtYt+1nG3aFca5RwLlDUDuHPbzUqXyQtfIKdxvY7p5S0PCWjDIyeKHSRrpIbio+ZUqy/RCs30HbA0cFN3TJPJTCAcglFJWWCnkGkS4LdM3TMGRb4m+JgSo8Q8CZcOSXTF0yJkHJN4sbxZnMPJZpmaYOWZo6ppmmPMUxOSq/CLKyx/svOL9k4omybeE/BZVOOxaqo75BTUjgmnKmPGaWLGMhV8iypB4IgVOqaJXbQ3HC0bFRdMhV0BlpfGdtdVScn+Sk5f8mfmYWflD8zASwZVSb2Um9mGPLUNJmuVQw2s5jVT/ABfRL8P0dH7JYr3UmV3snR3Vq9Q9k2zEMHbIczbXIuDweP3QBRxTiF9jYt2cEAWlPQMfpa8T9ubHdDwQAnV0UlK6zrujPsu/Q8igC2wXErGxOiANkvcZm+oQBCaISC49UAal2po7UtR/In/puS37WJftf8OGzMXDLPOlkYn2TUhqWx9rBIOThsea523D/Ryunjf6JU7LGx0P5rLfG0Zb42uhp4UkRRFaaZujQaJByzQujxAKwNtETGt8jfIYpsMkka5zWEsb7b9o2/xPOg96dKnykPKultIXDBzS7Ym2Z0WcmcnrBG2G2eLQjbDbBOpWlOsjKLLSIPpW2WrIxlloVaMjlV/6RZ/6kuIxmGq43/lnBX+WLTQBVm2Wm2KSUwVVkZecrB/M3cCm/Kvkb80/JEskbrvZbuGb5Y64DwyEnWySpS6J3KS4BVG6aB4Fg+yrotrZIALOTNs3CEkOFtDdd56Z0DszjALe6l0+6T9l37IAB2nwZzXGRouDq8D/ADDogBbs1Wlr8hPhdt0KAN2hYJGFrhfgQeIQBrmJ4O+Al8dyziOLf3CAHsDxm+hKAL8/fj/6m80AVfaiMPoalzf+HqL9D3TkmT2v+CZfZX8ZwCSFeYqPGmxGaKyvNbOma2SgmsVlTsy42WccrXjXfgeK5XLno46mofAw0lu+o4FI9Pok0q6CNIKTlCPaMOjWqgVEO6TeQ/mHoMMknkEcTS952aOXEk7AdTomhVb1KHhVkepWzoGGdjqSijM1c9shaMzm3Pcs6WGsh+Bvay9DH6eYW75PUx+kmF5ZOf8Ao0ztR2s+dvDWju6dn1MTQA0D7zgNM35bDiTz5arI+OEjkz3eV6XCXSKI1bf9AKP46I/hox86Yt/HQfis8JmHis8KQOLQQdCClf7Qj/aM3PII4Dj7PZuiNBr9g3MB4Jk2hk2g1LJY2Pp1SWt8k8k7W0GqGpIYmNiLgro6UwrXWGqVrYjWxWoquAVYx/ZaMX2Jl2t1bR0aMGQo8UHijGhW9G8ohstG4ZvEjcr/AF/Vdp6Bu9Lhff0wez61u342/dKALLs9igkb3UmhGjSdwfulACmM4AWu7yIWcNXNHHq1AFphGIZmh2zho8cigC/Fni4QBrmL9n9TJBo7dzNmu8uRQAHBsZLXZX3DhoQdCCgC07RNvRVL4+NPUZ28D9C7XzSZPY/4yeX/AI6/j/6OFZQ7b3Lxttdnz+2uwMsF083opOTRXzUxC6JybOqMqYNjy1M0mO0mP01dwK57xHLkwfQ6zK7UGyi9rs568p4YZ2nLzKRck1yMYTQSVUojj33c4+yxg3ceQ/8AQVceJ3WkXxYHkrxR0HD4o6Nndwi1/rZD9ZK4cSeA5DYfFevjxTjWke7iwziWpND7dY4ZpO5a7wRnx6+3L1/h287qOa9vxRz+oybfijVVznMY7tbsPIyKdZ5mPIFZS+aV5BHlJ/MzwKX8q+RfzL5Q/gNM41UTCA9r3ZC0nQ5wW+h13VMbiqSaK4nju0muxjtHhE9E/wAbHGNxPdvtv+Ekfa/P8tyenUjZfSqH+ishqM5DQ0lx2ABJPopfifwQ/BXwGxSmdDlzWDyMwbcFzRwLrbX1030Tficv/Q34ah6r5PUVWHizt1DJicvaOfLhcvaJTQ2WTRkWJVT7CyvCOjHO3sSKsdAaCDMku9E7vQ380Cl+RkPzMXkouSospac32C7ohN5IfyRvs0F5fVeieqdA7JaRlvIoAX7S4UWO7+IfzQP8wQBYYHignaGPPjHsOQB6tw0teXR2a/7TfsyBACtFjRhdlkBA4g7j9wgDZKeobILtIN0AI4vgjJxf2ZB7Lxv5HmEAazidVLTU9RHMN4KgNcPZdeJw0KTItw/4yeVbil+mcrtfxN3XjdcM+f64ZKOS+h3Sta6Fqdcoy+G6FQK9CVRRq8ZTojMIyQlqurTOlWmShnLSsqEzKhUW1LUiSzbXcSA0Dck6AALlrE0+DjrDUvg7d2V7MtoqbI4AySAGZ4+9bRgP3W3t7zxXq4cX45/fye36fCsU6+X2a92tY6jjkkI0aDkPAuJs34kKlPS2VuvGWzjRcSbk3J1JO5K4TzWSYsYrG4YLqNWQrJoZESm6IuzICzYbJhYKWvZrCqiWeKSKJzmsljcX2swBrwT4joTpsNV0YcdOk0jq9Pit0ml0zr2I0cc8bo5WhzHbg/Ag8D1XqVKpaZ7NSqWmV1Qymw+ne8RMYxo2DRmkds1pJ1JJsLlI/HHOxH4YpbSOO10vziR8kgGd5LjYWA5AcgBYDyXl1kp1vZ4t5rdeWygmBjfouqdXJ2xrJPJbUNcHCxXJlw6fBw5sHi+A09KHjRJORyTjK57E/mVirfl4Oj8+0PwxWChVbOa72yTwlQqYElOUSMaLeTeTeHs+mHUhe2fRG59n2Wc7zQBfHUajRAGn4tQGmkD2fVk6fhdyQBsuFVgqY7E2kbt1QAKtoWygtkHiGx4hAGrymahk0uWX9CgDbMExtk7d7HiEAE7VU7X0NUHAEfN6gjzETiCEmR6hv9MnlesdP9M+eDG6I3GrfiF5XlN99ni+U5OHww7HtkHIqbTgk5qCWct32RpPozSroK14KRpom00efCChW0araK+ooeIXRGb7OqM/wy37F4W50xlscsNiP5hvl91ifcuzAlT39Hf6ZKnv6Or4P2ic3wyeJvHmF1ncIfKnWNdRxNYQ5skoJ55WNJt7y33Lk9ZWoSXyzi9dbmEl8s5DUUV9WrjjLrs86M2uGIOaWnVdCaaOpNUuB2kqVDJjOfLiLC65zkIFq3YyZZ4DibKd9300U/LvM/h8hfL72lUx5FD21stjyzD25TN0pvlIhNhJBIzh4Cx7QPXLp6Lun1cvtHox66H2tG6NN2hw2cAR5EXC6zuXInW0MNZE6N9nsPFrgSxw2c0jZwS1KtaYlzOSdM5Hj2BSUU2R+rTcxPA8MjOY5EcRw8rE+TmxvG9M8T1GJ43pmuYpFxT4K+B/TX8FY1xabhdT01pna0qWmXFDWXXHlxaODNh0WIsVzco4+UZCABSlNI8oWJVEV0eDluhtHVq7BHtLXt1DSCeeVeye+WuBzDvXDnqEAX1UcoQBXPnZI0sdqDoQgChYH0co+79k8wgDb3StmY2RvQO6FACNW6OUmM2JQBq+I4XJSvzxk2v/AKugC0d2gE1DUtdo/wCbVI/8LkmX2V/GTzf8dfx/9HJSF4R80KzUd9W6H4FVnL8MvObXFcoi2pLdJB68FrhPmTXjVcwwvdA6sKXy1xQnk1xRgSlu6PFPoPFV0GZMCkcNCOGjsXye4NGMPYXN8UrnyO8icrf8LQfVet6WfHGv2e56KPHCv3yHxPszxjXSdZzP5RWSQmAG4+u8j9WuX1KTSTOP1cqkkzWIKoO30PwXn1ja6PKvE566CTQhw1HqlmnPQsW56K2opCzUbLpjIq4Z1xlVcMlTVhGhWXiT6MyYU+iwDswuFz609M5daemeEiNGeJi9yj4N1wdOxvtL3GGU+Q/TTQRNZbdgEYD3/oOp6L0ry+GJfbR62TP4YZ+2jmMb3MN2ktI2LSQR6heem10eWqa5Q7UY1USR93JM+RlwQHnPZw4tc65HoU7yVS02PWW6nxb2hKQB4spJuXslLcvZS1MJaV3RSpHo47VIHGOI3Wv6Y1fTLSjrOB3XNkxfRx5cP0WWe4uubXOjj8edCk8yrMl4gWzKmi2grSs0Lo79S14eSGNs0e246+Feue6UtHH/ALRduxJI8roA26en7yPrZAGkV8b4nEi+hQA7SVrJ2ZJPQ8QeYQBijmfSPt7UZ35OH7oAYxTD+9tPTuuftC+vr1QBGhxcPHdzCztjfigDXu1eHd3DM+P2e6m25d25LXtYt+1/w5vQ1WYWO68fLj1yjwM2Lx5Q8oHMCmAIsRdNLfY8Np7Qq6nLBmYfMfsrK1XFF1kVcWiUVaDo4LKxNcyZWBrmQhhB1aUnk1wxPNrijufZ9r4aWnaeEMPv7tt17WNalfw+hxLUL+IuoaxOOaT8rtIyWmiktq2UtJ5B7D+rB71yes2oTX2cPr9qFS+GceqKIt1Gy44yp9nnxnT4ZCGpc3Q6hbUJ9DVjmuUNsla7Qe4qLlog4qRSrouLfUclbHl+GXxZvigFJOWmx2VMkKkVyQqWyytr5rlOMlIEIySctS52UOdfK0MZf7LBewHvPvW03XfwNTqu/ghIEsiyCTjnkAeljDxruiacsJpw+ComhLCuyaVI74tWg0TQ/o5JTc/wnTcfwYgqXMNnKdQqW0SvHNrcjhYHC4UU3PDOdNy9MB3SfyKeQVrEuxdnbpmdxSW+0+1+eq9o+hEeycoLzm5m3kgDeGSA7IAosZpQXajdAGp19CYjdt7IAaw7EARlkFx1QBYxxPh+khddnHjpycEANF1PUi0rQ1/Bw59DwQBXdocGfHR1GV+ePuJ9Hbgd07Y8Ut+1/wAEyex/xnC3scw3sQvPTVLR5aqaWizpqsOHVct4mmceTC5ZnNco1oNaQV+jbJFyyc8sUkgDvPmrK2jom3IJrHs2Kdua7Hbiuzv3ZrHmSU0AlGRxhhtfY/RjZepHtR7ON7hfwun0wOrDcdEw5V9ocL+dUk0J9stvF/MYczR6kW9VPLHlDRLPHnjcnDnNLfJeHwz5zaYKWFr+hTzbkebqRCanLSrzapHTORUhinmvod/zU7nXKJZI1yiFTSB2o0PJNGTXY2PK576JwA5ddwlrW+Bba8uPkm91tT6LEt8IVLfCFYnXcqUtItSSkcfqVJdEFwjGRGzfIiWrdm7IrTT0jA8WKE3L4CacvaKyeAxm4XVNq0dsWrQzDK2QWdupVLh7RCorG9o8C6I8280f5v8Apv8AnIv2OseHi43UGnL5OZy4emeutNOzdoKnPKG8B+fBe2fRAsOozG3NzQBY0leWnVAFy60zeqAKualDrtcEAavieHOidcbIAZwTFTG6x9k7hAFviNACO8i9k6kDggCnxSveykqACbGCcEecTuCTIty/4JkW4pfpnJo6lrtxby/ZeO8bXR4FYmuibqVp1Av1GhWLI1wKstLgGIHD2XX6FN5p9op5y/cgbp3A+IFMoT6GUS/ayTZgeKxy0K4aDRm6RiUdk7EZKrDog4AmPNE7oWnw+XhLV6vpq8sa/R7XpL8sS/XBbHD5acZoXkjixx09CrnSGp8aY45ZWmN3XY+RQBzT5Q8DNNP30XignJcLbMl3e3pf2h68l5Xq8KmvL7PE9d6dTfl8P/s1A2PQrl5Rxcr9nnAjcXCF+jVp9AjTg6hP5v5HWRrhk8umu6XYuyIfoei3XJvjyivkeXFdCSlHXMqUM0sNtSpXW+CGS98ImXarNGa4CNKViNHiEAmCcEyHMWWmmXAEWKFtcoFtPaK6opC03bsuiMirhnVjyquGTgrODllYvlGXh+ZJlmXxMPol3vihd74sMytaR4t+KV4muibw0ujrEshdUG/3tfevXPeNvEAMQtw0KAKWqZYoALh9eWOGqAL97BK3M3dACM0AkBa4aoA1nEcLMZ02QAzg+JOiOV2rDuEAE7WUYNHPIzVhgnP8P0Tkt+1iZPa/4cMtZeaeUEinLdilqUxKhV2Osq2u9oeoUXja6OesTnoMWXH3h8Um9P6Jp6f0KS0QOrfcqzla7Lzna4oWOdir/miv+LN9+SntIIZnwPNmy2cy+wlaNR6t/wAoXT6b/Lc/Z2ek/wAtz9nXZapr2aFdh3ibWMeCyQAtPwPMckAVOL9n3mN0Yd3kLxo1x1byLXcCEtwrWmJcTcua6ZyPG6KSjl7udhF792+xDZG8x15jgvKyenqHweLl9JWN8CzH/dPoVBr7OVr/AMkeJHEZT8Fmn8Bp/HJnKeGoRtGbQJzb3vpdMmUT0YYwN2C1ts2qbMuN1iMXBAhMMea5DQNBQ0lpdbQEAm2gJvYX56H3LNMXxYJy1DI80IYN6IOWo1cnmvQ0DQCejDtRoVScrXZWMznhid3RlW1NI6NTaCd+06kC6Xwa6F8KXR2nEIck7vP9bhekesbRg8+dvmNf4ggBfEoLoAo5QQUAW+DV5BAQBeVcWZuYb8UAIvYHizggCkrsNLNRqEAArKoto6lvA09RcH+S7ZJk9j/jJ5fZX8ZxuWLiNuPReVNfDPEm/hi7mclRMqmRBWjaDRTluySoTJ1CY9FUB2+h5qFQ56OasbnoK9vMXHNKn9CJ/QEU9nB8Zs5pDmnk4G4VZzOWXj1FS+TqGB1j5oBLGfwytvfJINx5cR0K9bFkWSdo9zDlWWfJD7MUe0+IKhU2LCsTZIMpPoUAexnBo6iMxysEkR1sd2ngWncHqFlSqWmLUqlpnJu0Xyey05L6Yulj3sBeRg/E0b+Y9wXBlw1PS2v/ALPNzenuOUvJf/ZqhkezR7bjnuFy+MvpnF4TXtfJON4PsmyVprsSpa9yCib7wSeP0J4f+JLwlZyL/pEbtW8jckSwFamzU2bTgHYCeez5rwQ7nMLSuHRp9kdXe4rsxenqua4R6GH0lXzXCKftLXRvkEVOMtNDdsVv7Rx9uVx3JNhqeACTLSb1PSJ57lvxjpf/ALZTFSIEmLGYzMjViZksAQqoqjAchoGkTNnDVLzPRi3PQq/D9dDorLN9l59RxydyxoZsr7WLhZ45PG4K9M9gYwB5AvycEAX9VEHNuOKANXxKLKUAKU0xa4IA3fDpc8fogBOZtigDAfwOyAKDtRh1qWocw/2E5I/unbJb9r/gmT2P+M4vDLz0P5ryak8OpJyQ31HqP2SqvsWb+GKvjVUyyoGmHMhywzQ3TVZGh1ClePfRDJhT5Q6AHat9yhyuGc7bXFFt2Z7QPops1szHWbMwnSRn6OHA/oSrYcjx1tdF/T5Xirynr5R1ympoK2IS07gWu97XcWuHAhexFq1tHvY8k5J8pK6owWSM3bceSYcLS4vNFo8Zh8UAOx4pFJscp5HRACuJ4FTVWssTS4/bb4ZPVzd/W6leGL9yI5MGPJ7katXfJjC83jnez+JjXfFpb+Sg/Sa9tf8Azycz9Fr21/8APJXS/JjVt+rmglbyLpGv92Uj4qdejb6ZKvQN9NA6X5O6hxsZoWEbtvLm9xYFi9HXy0YvQW+2i5o/kzjv9PUPPSNjWf4nF35KkejS7ZWP/wCel3Rf0fZSKj8VPG3MPtO8Uno47ell0ziiekdcYYjpGi9te3b3h1PEfAdJng+2OLGn7vM8dtt4Z8nkvGWc3qMvkvCWaUypa7dcLxtHmvFS6CZeRSbE39ngEbDZO6wUG8Jkx0wRan2Psi4rUMjLZUeJjk+iMUogbm12n6wDe/329V657xX0VJ3bTZ2Zp1agC3w2S4ylAAMUw+4PwQBqk8JY7VAG09mnktQA3XNsUAKtagBLtAz/AGOp/wCXqP6LkmT2P+Mnl/46/jOFvj5heOq+jwVX0RaCOo+IWvTNemTLQ7z/ANbhZtyLtyLzQEeSebTKzaYuRZUK9nkAFhnLSlqExKxqiyilEg6rmqXByVDh/osMCx6eglzwutewe06xyAcHN4+e4VcWSoe5L4ctY35Sda7O9vqWrAa4iKY7seRZx/A/Z3loei9PF6ib/TPXw+qjJ+mX8jIX7gK50lfVYBE/2XWKAEHYZPD7DrjluEARbihYbSsI6jZAFhT1LXasd7igBl8jXi0jc3I7OHkUAIYpiUVIzNLK0s+yHH6fya0e2ku5hbpiZMk41uno5n2n7cy1QdHDeOA6OH9rIOTyNh+EepK4M3qHfC4R5ef1Tyf5XCNScGu3XMm0cadSJz0ZGyrOX7OiMy+RcSuaq+M0V8ZoairAd1KsWuiNYddDLXgqTTRFy0SKwwiWrdm7ImNb5G+QPuk/kOqPpxeue8VlXRG5fC7K7iD7D/Mc+qAFqfFwx2WaPI/4HqOaALQ1jHt8JugCkrqYOcgCzweLLZABcROqAIR7IAr+0RtR1P8Ay9T/AEXJMvsr+Mnm/wCOv4/+jijSCF4DTR8w00wb4gdtCnVP5HVtdgXNI3Hqm3voonvokOiwwDLAHbaHlz8lSb12PNtdiT2WVkzpVbILRgsLyClpbQlymiwnN7HmFzytcHJC1tASnKF1hPayrprBkpcwbMk8bAOQvqB5EK0Z7n5OjH6nJHTNqoflK4TQHzjeD/hd+66F6xfKOmfXr/3Iu6b5R6a2plb0dED/AJSU69XjZVetxMJP8oOHvH0md3lE6/xTf+px/Y3/AKvF9muYh2wpgb0zJs3DOY4x8C78lJ+shfDI16+F8Mo6/wCUOtIyjLGObW3k/wC52nuASv1Dpf54Fr1VWv8AD0a7JWmVxc57nPO5c4lx8yVy0q+TitU3uuTOe+/v4qevolrXRgt9fzW7NTMNf6/mtaNaMPY1yE3IJ1IlPRkbK85d9nRGZPsC2RzU/imVcqgrKw8UjxE3hGY6gFTcaI1jaDB6TQmiQcs0Zo+lSvbPoiDWoADV0jJRle0HlzHUFAGu1uFSw3MZL28vtgfqgBOCvN9TrxB0IQBf4ZXA21sUAWVdFmFwgBNjrhAFT2hqh80qWn/h6j+k5Jk9j/jJ5fZX8ZxOOS3kvGa2eBU7Dv1FwkXD0yS4emBbUW0Kfw30UePfKJZA7VvuS7a4Zm2uKBm4KfgZaZmWLO2/FZNeL0E14vQg7qro6UeBWgPX8LfJQ+Wc3/uYNxTIdGGoZrCsSMmxhqmyTMOaFuzU2CdHyTqh1X2RJI0IuEaXwaku0CkpA7Vuh5J1ka7KLK54oDnczRwuE+propqb5QaOUO2PpxSOWuydQ12TdY778+KxbXQq2uiDmkfiHxWpo1NP9GGS+vQ7ocmuDz42u6FaqcgqqRKejI2VpypnRGZMWuWqvDLcMPFVKbxk6xDAqEngS/GfUa9Q9og91kAejddAEJEAVuJYTHNuLO4OGh/9oA12ppZqc39tg4jceaALbCu0F7B2yALeSIEZ2ajiEAa72sp81JUOb/uJ7j+6clv2v+CZPY/4zhkc1t15bnZ49Rsbik4hSqfshU/DCSMDxpulluXyLNOHyI5i0q+lSOjSpDsVQHDxbqNQ56Oesbl8B22topvZJ72VtWNV0x0dmN8AmD4p2x2xuc2sOQUZW9shC3tghqn6H6CAJdi7JtSsVhg5IT0ZzLNGaMOWmoxdaaCc22yZMdPfZ7vL6OF0ePyg8dcoDNRg6tKecrXDKTma4oCJXN0cLj4p/FV0U8JrmQ8cl9jdTc67JVOuzL2NdvoefFCbkxOp6AuDm7+Ic+KdeNdcFF411wSjqAePod1jgysbRl8bX9ChVUmKqkSnoyNlaciZ0xmTF7EKnBXaPrEOXaegQm2QBCk4oAlIgCCABTNQBRYjgrXHMzwO6bHzCAFKPFJaV1pBcfAhAFjjU8c9FUujOvzeozN/uXbJMnsf8ZPL/wAdfx/9HBZ4r7bry5o8aL+wDHkFO1so5TG4Zr9CpVJCo0FkYH9HfmlTc/wSW4/gk5pB6qyaZ0Jpkm1BCxwjHjTIPlutU6GUaGKFlzc8EmV6WiWatLRJ4uVi4Ri4QQMStiOiJQaeWgZzLNBo9dGg0EDkuhNGLo0bowgCLgmQyIajZN2N2Szg6OCzTXRmmuULS0ltWFUnJviis5d8UDbUcHD1TOPod4//ABGmv05hSaIOTElO1y1W0bOSpFZA5m/iHx96qvGi68b/AEwkVQDsfQ7pajQlY2uyeVh3CzdIVOkfTbQvWPdJFAGI9kARegAZQBF6AAuagBKrpQ8WIv5oA1XtFQuhp5zGTbuZ7jp3brpb9rEyex/w5VFVh2jtDz/deTWNrmTxKxOeZJTQX/Q8Csm9GRehRzS1WTTLpphoqjmkqPonWP6GSQ8a+hUuZ6I8y+BaWnI6hVm0y05ExchOiiZY0XsHmufJ7jly+4KyJK6EdBCxLsTyF3hURVEVox6ywwwtNMhyNGaM3WaAxdAHrrTTCAIuC1GpmA4hbpM3SZlzWv33WJuQTqBSSBzNRsqq1XZabm+zMVTz0Q8YVi+hkSg7qfjoi5a6Fail4hUjJ8Mtjy/DBBzxpf3qmpZTUs+pyvQPVMlAGWoAhKgCBQAJ6AIO2QAJyAKXtR/+Op/kT/0nJb9r/gmT2P8AjOCTbrgno82eizpfq1zX7jjye8FUeynjseOxMKp0DVKpWQyDkWxUq7IV2IT7q89HVHQzh6llI5h1qizmZJYAvMqyVkAmHCBKxWYK00gUyGPNWMGZQYYK1GowgDyAIvWoZEG7pmaxh2ykuyS7KmfddkndHQeHZTrslfY432VF9kX2Ku3VUWXR/9k="/>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data:image/jpeg;base64,/9j/4AAQSkZJRgABAQAAAQABAAD/2wCEAAkGBxMQEBQUEhIUFBIUFBAUDxUUEA8UEBAPFBEWFhQUFBQYHCggGBolHBQUITEhJSkrLi8uFx8zODMsOCgtLisBCgoKDg0OGhAQGiwkHxwsLCwsLCwsLCwsLCwsLCwsLCwsLCwsLCwsLCwsLCwsLCwsLCwsLCwsLCwsLCwsLCwsLP/AABEIALEBHAMBEQACEQEDEQH/xAAcAAACAgMBAQAAAAAAAAAAAAADBAIFAQYHAAj/xABEEAABAwIEAwUDCgMFCQEAAAABAAIDBBEFEiExQVFhBhMicYEykaEHFCMzQlJiscHRcnOzQ4OisvAkU1R0gpKj4fE0/8QAGgEAAwEBAQEAAAAAAAAAAAAAAAIDAQQFBv/EACwRAAMAAgIBBAMBAAIBBQEAAAABAgMRITESBDJBURNhcSIzsVIUQpGh8AX/2gAMAwEAAhEDEQA/ANaJQBbU9e6QNa4khtrckAbnWR56VhHABAFRBQufsgCxpsCcT4jYfFADUzoqbQMzEcSgBSbHy7QCyAKmWTOblACmNtAppdf7GX+mUtdMW/azlrQuNnnsNG9I0JSGYypsjRN01kqkVQKyzEqszotMaA2VNlD1kbDZ6yNgess2GybJnN2KxzL7FcS+0HZWniLqbxL4ZN4V8Mn87bxCX8b+xfxV9khUM5IcUZ+OwclYBsEyxN9secLfbBd+923wTeMz2P4RPZkUrjuUfkS6MeWV0TFIBuUv5X8C/mfwjBiYOJW+Vs1VbI2Z1W7o3dnsrPulG6+w3f2ZyN+6Vm39meVfZ7I37qNv7Dyr7PZW8kbYbr7MhrEboN2SETVnkxfKiXdhZ5MzyZnKjYbZuGNUBhkI+yT4T0Xqnti9E6zvNAHROzkwlhLDuPyQBaUtEG7BADrIrIAoscorm6AKI0yAI/MzwQBX47ERTTA/7qUj/sKyumLftZzALiPOYxFDdSdEqvQbJZJvZPy2LvVEVRCy3Y56yDDNkAesgDxCNhsjZbs3YWNqVsSmee0LEwTB90n8hvIw2LUX2Q644Nd8cFg17eBC52mcrVfJm45j3hZyZpkSwH/6E22aqaPd0OXxR5M3zZkMHILNi7Zm3kgNnvd70AYJ8veEGkS9vMe8LdM3VfRAvYeITaoZK0QcxnB1vVanX0Mqv6MC/B4Pmt/qB/tE7u5LODNT9nZO1dCHsJ/6h5Feoe0aJ3Za5AGwYHiBjcCDoUAbzFiAkbobIANT3vugBiWIPFjugClq8OsTogD1NTjigCp7YNb80msNe6m/puS17WLftZxJq42eeyxpzoCua+zktchZyLJJJxsUc1WTOhMGUwxi600yFgEhEeRWeSFdL7JindyWecmfkkyKV3RZ+RGflkkKc8ws80L+RHjSnmEfkRv5V9GDTHmt/Ig/KiJp3LfNG/kkiYXI8pN85IuBHBNwMmiGcrdDaRISLPEzxPOkCFLMUsWkcqpFpRDKt2NsJFFcgJarSEqtIde+Jgtl148VBK652c6WSnvYs6VhOmiqprXJZTaXIaORvEXSOWTqa+AvzVjttCl/JU9iflqewRicNA4plUv4HVy+dHa6WT5zSWBu9oynqOBXpnsGoSwkHXQj80ANto7NzD2ftW+yeaAH6KrdHYHY7HgUAbFQ4gNLoAv4n523G6AMvjzDrxQBVVcZagDVu0zr00/8mb+m5LXtYt+1nG3aFca5RwLlDUDuHPbzUqXyQtfIKdxvY7p5S0PCWjDIyeKHSRrpIbio+ZUqy/RCs30HbA0cFN3TJPJTCAcglFJWWCnkGkS4LdM3TMGRb4m+JgSo8Q8CZcOSXTF0yJkHJN4sbxZnMPJZpmaYOWZo6ppmmPMUxOSq/CLKyx/svOL9k4omybeE/BZVOOxaqo75BTUjgmnKmPGaWLGMhV8iypB4IgVOqaJXbQ3HC0bFRdMhV0BlpfGdtdVScn+Sk5f8mfmYWflD8zASwZVSb2Um9mGPLUNJmuVQw2s5jVT/ABfRL8P0dH7JYr3UmV3snR3Vq9Q9k2zEMHbIczbXIuDweP3QBRxTiF9jYt2cEAWlPQMfpa8T9ubHdDwQAnV0UlK6zrujPsu/Q8igC2wXErGxOiANkvcZm+oQBCaISC49UAal2po7UtR/In/puS37WJftf8OGzMXDLPOlkYn2TUhqWx9rBIOThsea523D/Ryunjf6JU7LGx0P5rLfG0Zb42uhp4UkRRFaaZujQaJByzQujxAKwNtETGt8jfIYpsMkka5zWEsb7b9o2/xPOg96dKnykPKultIXDBzS7Ym2Z0WcmcnrBG2G2eLQjbDbBOpWlOsjKLLSIPpW2WrIxlloVaMjlV/6RZ/6kuIxmGq43/lnBX+WLTQBVm2Wm2KSUwVVkZecrB/M3cCm/Kvkb80/JEskbrvZbuGb5Y64DwyEnWySpS6J3KS4BVG6aB4Fg+yrotrZIALOTNs3CEkOFtDdd56Z0DszjALe6l0+6T9l37IAB2nwZzXGRouDq8D/ADDogBbs1Wlr8hPhdt0KAN2hYJGFrhfgQeIQBrmJ4O+Al8dyziOLf3CAHsDxm+hKAL8/fj/6m80AVfaiMPoalzf+HqL9D3TkmT2v+CZfZX8ZwCSFeYqPGmxGaKyvNbOma2SgmsVlTsy42WccrXjXfgeK5XLno46mofAw0lu+o4FI9Pok0q6CNIKTlCPaMOjWqgVEO6TeQ/mHoMMknkEcTS952aOXEk7AdTomhVb1KHhVkepWzoGGdjqSijM1c9shaMzm3Pcs6WGsh+Bvay9DH6eYW75PUx+kmF5ZOf8Ao0ztR2s+dvDWju6dn1MTQA0D7zgNM35bDiTz5arI+OEjkz3eV6XCXSKI1bf9AKP46I/hox86Yt/HQfis8JmHis8KQOLQQdCClf7Qj/aM3PII4Dj7PZuiNBr9g3MB4Jk2hk2g1LJY2Pp1SWt8k8k7W0GqGpIYmNiLgro6UwrXWGqVrYjWxWoquAVYx/ZaMX2Jl2t1bR0aMGQo8UHijGhW9G8ohstG4ZvEjcr/AF/Vdp6Bu9Lhff0wez61u342/dKALLs9igkb3UmhGjSdwfulACmM4AWu7yIWcNXNHHq1AFphGIZmh2zho8cigC/Fni4QBrmL9n9TJBo7dzNmu8uRQAHBsZLXZX3DhoQdCCgC07RNvRVL4+NPUZ28D9C7XzSZPY/4yeX/AI6/j/6OFZQ7b3Lxttdnz+2uwMsF083opOTRXzUxC6JybOqMqYNjy1M0mO0mP01dwK57xHLkwfQ6zK7UGyi9rs568p4YZ2nLzKRck1yMYTQSVUojj33c4+yxg3ceQ/8AQVceJ3WkXxYHkrxR0HD4o6Nndwi1/rZD9ZK4cSeA5DYfFevjxTjWke7iwziWpND7dY4ZpO5a7wRnx6+3L1/h287qOa9vxRz+oybfijVVznMY7tbsPIyKdZ5mPIFZS+aV5BHlJ/MzwKX8q+RfzL5Q/gNM41UTCA9r3ZC0nQ5wW+h13VMbiqSaK4nju0muxjtHhE9E/wAbHGNxPdvtv+Ekfa/P8tyenUjZfSqH+ishqM5DQ0lx2ABJPopfifwQ/BXwGxSmdDlzWDyMwbcFzRwLrbX1030Tficv/Q34ah6r5PUVWHizt1DJicvaOfLhcvaJTQ2WTRkWJVT7CyvCOjHO3sSKsdAaCDMku9E7vQ380Cl+RkPzMXkouSospac32C7ohN5IfyRvs0F5fVeieqdA7JaRlvIoAX7S4UWO7+IfzQP8wQBYYHignaGPPjHsOQB6tw0teXR2a/7TfsyBACtFjRhdlkBA4g7j9wgDZKeobILtIN0AI4vgjJxf2ZB7Lxv5HmEAazidVLTU9RHMN4KgNcPZdeJw0KTItw/4yeVbil+mcrtfxN3XjdcM+f64ZKOS+h3Sta6Fqdcoy+G6FQK9CVRRq8ZTojMIyQlqurTOlWmShnLSsqEzKhUW1LUiSzbXcSA0Dck6AALlrE0+DjrDUvg7d2V7MtoqbI4AySAGZ4+9bRgP3W3t7zxXq4cX45/fye36fCsU6+X2a92tY6jjkkI0aDkPAuJs34kKlPS2VuvGWzjRcSbk3J1JO5K4TzWSYsYrG4YLqNWQrJoZESm6IuzICzYbJhYKWvZrCqiWeKSKJzmsljcX2swBrwT4joTpsNV0YcdOk0jq9Pit0ml0zr2I0cc8bo5WhzHbg/Ag8D1XqVKpaZ7NSqWmV1Qymw+ne8RMYxo2DRmkds1pJ1JJsLlI/HHOxH4YpbSOO10vziR8kgGd5LjYWA5AcgBYDyXl1kp1vZ4t5rdeWygmBjfouqdXJ2xrJPJbUNcHCxXJlw6fBw5sHi+A09KHjRJORyTjK57E/mVirfl4Oj8+0PwxWChVbOa72yTwlQqYElOUSMaLeTeTeHs+mHUhe2fRG59n2Wc7zQBfHUajRAGn4tQGmkD2fVk6fhdyQBsuFVgqY7E2kbt1QAKtoWygtkHiGx4hAGrymahk0uWX9CgDbMExtk7d7HiEAE7VU7X0NUHAEfN6gjzETiCEmR6hv9MnlesdP9M+eDG6I3GrfiF5XlN99ni+U5OHww7HtkHIqbTgk5qCWct32RpPozSroK14KRpom00efCChW0araK+ooeIXRGb7OqM/wy37F4W50xlscsNiP5hvl91ifcuzAlT39Hf6ZKnv6Or4P2ic3wyeJvHmF1ncIfKnWNdRxNYQ5skoJ55WNJt7y33Lk9ZWoSXyzi9dbmEl8s5DUUV9WrjjLrs86M2uGIOaWnVdCaaOpNUuB2kqVDJjOfLiLC65zkIFq3YyZZ4DibKd9300U/LvM/h8hfL72lUx5FD21stjyzD25TN0pvlIhNhJBIzh4Cx7QPXLp6Lun1cvtHox66H2tG6NN2hw2cAR5EXC6zuXInW0MNZE6N9nsPFrgSxw2c0jZwS1KtaYlzOSdM5Hj2BSUU2R+rTcxPA8MjOY5EcRw8rE+TmxvG9M8T1GJ43pmuYpFxT4K+B/TX8FY1xabhdT01pna0qWmXFDWXXHlxaODNh0WIsVzco4+UZCABSlNI8oWJVEV0eDluhtHVq7BHtLXt1DSCeeVeye+WuBzDvXDnqEAX1UcoQBXPnZI0sdqDoQgChYH0co+79k8wgDb3StmY2RvQO6FACNW6OUmM2JQBq+I4XJSvzxk2v/AKugC0d2gE1DUtdo/wCbVI/8LkmX2V/GTzf8dfx/9HJSF4R80KzUd9W6H4FVnL8MvObXFcoi2pLdJB68FrhPmTXjVcwwvdA6sKXy1xQnk1xRgSlu6PFPoPFV0GZMCkcNCOGjsXye4NGMPYXN8UrnyO8icrf8LQfVet6WfHGv2e56KPHCv3yHxPszxjXSdZzP5RWSQmAG4+u8j9WuX1KTSTOP1cqkkzWIKoO30PwXn1ja6PKvE566CTQhw1HqlmnPQsW56K2opCzUbLpjIq4Z1xlVcMlTVhGhWXiT6MyYU+iwDswuFz609M5daemeEiNGeJi9yj4N1wdOxvtL3GGU+Q/TTQRNZbdgEYD3/oOp6L0ry+GJfbR62TP4YZ+2jmMb3MN2ktI2LSQR6heem10eWqa5Q7UY1USR93JM+RlwQHnPZw4tc65HoU7yVS02PWW6nxb2hKQB4spJuXslLcvZS1MJaV3RSpHo47VIHGOI3Wv6Y1fTLSjrOB3XNkxfRx5cP0WWe4uubXOjj8edCk8yrMl4gWzKmi2grSs0Lo79S14eSGNs0e246+Feue6UtHH/ALRduxJI8roA26en7yPrZAGkV8b4nEi+hQA7SVrJ2ZJPQ8QeYQBijmfSPt7UZ35OH7oAYxTD+9tPTuuftC+vr1QBGhxcPHdzCztjfigDXu1eHd3DM+P2e6m25d25LXtYt+1/w5vQ1WYWO68fLj1yjwM2Lx5Q8oHMCmAIsRdNLfY8Np7Qq6nLBmYfMfsrK1XFF1kVcWiUVaDo4LKxNcyZWBrmQhhB1aUnk1wxPNrijufZ9r4aWnaeEMPv7tt17WNalfw+hxLUL+IuoaxOOaT8rtIyWmiktq2UtJ5B7D+rB71yes2oTX2cPr9qFS+GceqKIt1Gy44yp9nnxnT4ZCGpc3Q6hbUJ9DVjmuUNsla7Qe4qLlog4qRSrouLfUclbHl+GXxZvigFJOWmx2VMkKkVyQqWyytr5rlOMlIEIySctS52UOdfK0MZf7LBewHvPvW03XfwNTqu/ghIEsiyCTjnkAeljDxruiacsJpw+ComhLCuyaVI74tWg0TQ/o5JTc/wnTcfwYgqXMNnKdQqW0SvHNrcjhYHC4UU3PDOdNy9MB3SfyKeQVrEuxdnbpmdxSW+0+1+eq9o+hEeycoLzm5m3kgDeGSA7IAosZpQXajdAGp19CYjdt7IAaw7EARlkFx1QBYxxPh+khddnHjpycEANF1PUi0rQ1/Bw59DwQBXdocGfHR1GV+ePuJ9Hbgd07Y8Ut+1/wAEyex/xnC3scw3sQvPTVLR5aqaWizpqsOHVct4mmceTC5ZnNco1oNaQV+jbJFyyc8sUkgDvPmrK2jom3IJrHs2Kdua7Hbiuzv3ZrHmSU0AlGRxhhtfY/RjZepHtR7ON7hfwun0wOrDcdEw5V9ocL+dUk0J9stvF/MYczR6kW9VPLHlDRLPHnjcnDnNLfJeHwz5zaYKWFr+hTzbkebqRCanLSrzapHTORUhinmvod/zU7nXKJZI1yiFTSB2o0PJNGTXY2PK576JwA5ddwlrW+Bba8uPkm91tT6LEt8IVLfCFYnXcqUtItSSkcfqVJdEFwjGRGzfIiWrdm7IrTT0jA8WKE3L4CacvaKyeAxm4XVNq0dsWrQzDK2QWdupVLh7RCorG9o8C6I8280f5v8Apv8AnIv2OseHi43UGnL5OZy4emeutNOzdoKnPKG8B+fBe2fRAsOozG3NzQBY0leWnVAFy60zeqAKualDrtcEAavieHOidcbIAZwTFTG6x9k7hAFviNACO8i9k6kDggCnxSveykqACbGCcEecTuCTIty/4JkW4pfpnJo6lrtxby/ZeO8bXR4FYmuibqVp1Av1GhWLI1wKstLgGIHD2XX6FN5p9op5y/cgbp3A+IFMoT6GUS/ayTZgeKxy0K4aDRm6RiUdk7EZKrDog4AmPNE7oWnw+XhLV6vpq8sa/R7XpL8sS/XBbHD5acZoXkjixx09CrnSGp8aY45ZWmN3XY+RQBzT5Q8DNNP30XignJcLbMl3e3pf2h68l5Xq8KmvL7PE9d6dTfl8P/s1A2PQrl5Rxcr9nnAjcXCF+jVp9AjTg6hP5v5HWRrhk8umu6XYuyIfoei3XJvjyivkeXFdCSlHXMqUM0sNtSpXW+CGS98ImXarNGa4CNKViNHiEAmCcEyHMWWmmXAEWKFtcoFtPaK6opC03bsuiMirhnVjyquGTgrODllYvlGXh+ZJlmXxMPol3vihd74sMytaR4t+KV4muibw0ujrEshdUG/3tfevXPeNvEAMQtw0KAKWqZYoALh9eWOGqAL97BK3M3dACM0AkBa4aoA1nEcLMZ02QAzg+JOiOV2rDuEAE7WUYNHPIzVhgnP8P0Tkt+1iZPa/4cMtZeaeUEinLdilqUxKhV2Osq2u9oeoUXja6OesTnoMWXH3h8Um9P6Jp6f0KS0QOrfcqzla7Lzna4oWOdir/miv+LN9+SntIIZnwPNmy2cy+wlaNR6t/wAoXT6b/Lc/Z2ek/wAtz9nXZapr2aFdh3ibWMeCyQAtPwPMckAVOL9n3mN0Yd3kLxo1x1byLXcCEtwrWmJcTcua6ZyPG6KSjl7udhF792+xDZG8x15jgvKyenqHweLl9JWN8CzH/dPoVBr7OVr/AMkeJHEZT8Fmn8Bp/HJnKeGoRtGbQJzb3vpdMmUT0YYwN2C1ts2qbMuN1iMXBAhMMea5DQNBQ0lpdbQEAm2gJvYX56H3LNMXxYJy1DI80IYN6IOWo1cnmvQ0DQCejDtRoVScrXZWMznhid3RlW1NI6NTaCd+06kC6Xwa6F8KXR2nEIck7vP9bhekesbRg8+dvmNf4ggBfEoLoAo5QQUAW+DV5BAQBeVcWZuYb8UAIvYHizggCkrsNLNRqEAArKoto6lvA09RcH+S7ZJk9j/jJ5fZX8ZxuWLiNuPReVNfDPEm/hi7mclRMqmRBWjaDRTluySoTJ1CY9FUB2+h5qFQ56OasbnoK9vMXHNKn9CJ/QEU9nB8Zs5pDmnk4G4VZzOWXj1FS+TqGB1j5oBLGfwytvfJINx5cR0K9bFkWSdo9zDlWWfJD7MUe0+IKhU2LCsTZIMpPoUAexnBo6iMxysEkR1sd2ngWncHqFlSqWmLUqlpnJu0Xyey05L6Yulj3sBeRg/E0b+Y9wXBlw1PS2v/ALPNzenuOUvJf/ZqhkezR7bjnuFy+MvpnF4TXtfJON4PsmyVprsSpa9yCib7wSeP0J4f+JLwlZyL/pEbtW8jckSwFamzU2bTgHYCeez5rwQ7nMLSuHRp9kdXe4rsxenqua4R6GH0lXzXCKftLXRvkEVOMtNDdsVv7Rx9uVx3JNhqeACTLSb1PSJ57lvxjpf/ALZTFSIEmLGYzMjViZksAQqoqjAchoGkTNnDVLzPRi3PQq/D9dDorLN9l59RxydyxoZsr7WLhZ45PG4K9M9gYwB5AvycEAX9VEHNuOKANXxKLKUAKU0xa4IA3fDpc8fogBOZtigDAfwOyAKDtRh1qWocw/2E5I/unbJb9r/gmT2P+M4vDLz0P5ryak8OpJyQ31HqP2SqvsWb+GKvjVUyyoGmHMhywzQ3TVZGh1ClePfRDJhT5Q6AHat9yhyuGc7bXFFt2Z7QPops1szHWbMwnSRn6OHA/oSrYcjx1tdF/T5Xirynr5R1ympoK2IS07gWu97XcWuHAhexFq1tHvY8k5J8pK6owWSM3bceSYcLS4vNFo8Zh8UAOx4pFJscp5HRACuJ4FTVWssTS4/bb4ZPVzd/W6leGL9yI5MGPJ7katXfJjC83jnez+JjXfFpb+Sg/Sa9tf8Azycz9Fr21/8APJXS/JjVt+rmglbyLpGv92Uj4qdejb6ZKvQN9NA6X5O6hxsZoWEbtvLm9xYFi9HXy0YvQW+2i5o/kzjv9PUPPSNjWf4nF35KkejS7ZWP/wCel3Rf0fZSKj8VPG3MPtO8Uno47ell0ziiekdcYYjpGi9te3b3h1PEfAdJng+2OLGn7vM8dtt4Z8nkvGWc3qMvkvCWaUypa7dcLxtHmvFS6CZeRSbE39ngEbDZO6wUG8Jkx0wRan2Psi4rUMjLZUeJjk+iMUogbm12n6wDe/329V657xX0VJ3bTZ2Zp1agC3w2S4ylAAMUw+4PwQBqk8JY7VAG09mnktQA3XNsUAKtagBLtAz/AGOp/wCXqP6LkmT2P+Mnl/46/jOFvj5heOq+jwVX0RaCOo+IWvTNemTLQ7z/ANbhZtyLtyLzQEeSebTKzaYuRZUK9nkAFhnLSlqExKxqiyilEg6rmqXByVDh/osMCx6eglzwutewe06xyAcHN4+e4VcWSoe5L4ctY35Sda7O9vqWrAa4iKY7seRZx/A/Z3loei9PF6ib/TPXw+qjJ+mX8jIX7gK50lfVYBE/2XWKAEHYZPD7DrjluEARbihYbSsI6jZAFhT1LXasd7igBl8jXi0jc3I7OHkUAIYpiUVIzNLK0s+yHH6fya0e2ku5hbpiZMk41uno5n2n7cy1QdHDeOA6OH9rIOTyNh+EepK4M3qHfC4R5ef1Tyf5XCNScGu3XMm0cadSJz0ZGyrOX7OiMy+RcSuaq+M0V8ZoairAd1KsWuiNYddDLXgqTTRFy0SKwwiWrdm7ImNb5G+QPuk/kOqPpxeue8VlXRG5fC7K7iD7D/Mc+qAFqfFwx2WaPI/4HqOaALQ1jHt8JugCkrqYOcgCzweLLZABcROqAIR7IAr+0RtR1P8Ay9T/AEXJMvsr+Mnm/wCOv4/+jijSCF4DTR8w00wb4gdtCnVP5HVtdgXNI3Hqm3voonvokOiwwDLAHbaHlz8lSb12PNtdiT2WVkzpVbILRgsLyClpbQlymiwnN7HmFzytcHJC1tASnKF1hPayrprBkpcwbMk8bAOQvqB5EK0Z7n5OjH6nJHTNqoflK4TQHzjeD/hd+66F6xfKOmfXr/3Iu6b5R6a2plb0dED/AJSU69XjZVetxMJP8oOHvH0md3lE6/xTf+px/Y3/AKvF9muYh2wpgb0zJs3DOY4x8C78lJ+shfDI16+F8Mo6/wCUOtIyjLGObW3k/wC52nuASv1Dpf54Fr1VWv8AD0a7JWmVxc57nPO5c4lx8yVy0q+TitU3uuTOe+/v4qevolrXRgt9fzW7NTMNf6/mtaNaMPY1yE3IJ1IlPRkbK85d9nRGZPsC2RzU/imVcqgrKw8UjxE3hGY6gFTcaI1jaDB6TQmiQcs0Zo+lSvbPoiDWoADV0jJRle0HlzHUFAGu1uFSw3MZL28vtgfqgBOCvN9TrxB0IQBf4ZXA21sUAWVdFmFwgBNjrhAFT2hqh80qWn/h6j+k5Jk9j/jJ5fZX8ZxOOS3kvGa2eBU7Dv1FwkXD0yS4emBbUW0Kfw30UePfKJZA7VvuS7a4Zm2uKBm4KfgZaZmWLO2/FZNeL0E14vQg7qro6UeBWgPX8LfJQ+Wc3/uYNxTIdGGoZrCsSMmxhqmyTMOaFuzU2CdHyTqh1X2RJI0IuEaXwaku0CkpA7Vuh5J1ka7KLK54oDnczRwuE+propqb5QaOUO2PpxSOWuydQ12TdY778+KxbXQq2uiDmkfiHxWpo1NP9GGS+vQ7ocmuDz42u6FaqcgqqRKejI2VpypnRGZMWuWqvDLcMPFVKbxk6xDAqEngS/GfUa9Q9og91kAejddAEJEAVuJYTHNuLO4OGh/9oA12ppZqc39tg4jceaALbCu0F7B2yALeSIEZ2ajiEAa72sp81JUOb/uJ7j+6clv2v+CZPY/4zhkc1t15bnZ49Rsbik4hSqfshU/DCSMDxpulluXyLNOHyI5i0q+lSOjSpDsVQHDxbqNQ56Oesbl8B22topvZJ72VtWNV0x0dmN8AmD4p2x2xuc2sOQUZW9shC3tghqn6H6CAJdi7JtSsVhg5IT0ZzLNGaMOWmoxdaaCc22yZMdPfZ7vL6OF0ePyg8dcoDNRg6tKecrXDKTma4oCJXN0cLj4p/FV0U8JrmQ8cl9jdTc67JVOuzL2NdvoefFCbkxOp6AuDm7+Ic+KdeNdcFF411wSjqAePod1jgysbRl8bX9ChVUmKqkSnoyNlaciZ0xmTF7EKnBXaPrEOXaegQm2QBCk4oAlIgCCABTNQBRYjgrXHMzwO6bHzCAFKPFJaV1pBcfAhAFjjU8c9FUujOvzeozN/uXbJMnsf8ZPL/wAdfx/9HBZ4r7bry5o8aL+wDHkFO1so5TG4Zr9CpVJCo0FkYH9HfmlTc/wSW4/gk5pB6qyaZ0Jpkm1BCxwjHjTIPlutU6GUaGKFlzc8EmV6WiWatLRJ4uVi4Ri4QQMStiOiJQaeWgZzLNBo9dGg0EDkuhNGLo0bowgCLgmQyIajZN2N2Szg6OCzTXRmmuULS0ltWFUnJviis5d8UDbUcHD1TOPod4//ABGmv05hSaIOTElO1y1W0bOSpFZA5m/iHx96qvGi68b/AEwkVQDsfQ7pajQlY2uyeVh3CzdIVOkfTbQvWPdJFAGI9kARegAZQBF6AAuagBKrpQ8WIv5oA1XtFQuhp5zGTbuZ7jp3brpb9rEyex/w5VFVh2jtDz/deTWNrmTxKxOeZJTQX/Q8Csm9GRehRzS1WTTLpphoqjmkqPonWP6GSQ8a+hUuZ6I8y+BaWnI6hVm0y05ExchOiiZY0XsHmufJ7jly+4KyJK6EdBCxLsTyF3hURVEVox6ywwwtNMhyNGaM3WaAxdAHrrTTCAIuC1GpmA4hbpM3SZlzWv33WJuQTqBSSBzNRsqq1XZabm+zMVTz0Q8YVi+hkSg7qfjoi5a6Fail4hUjJ8Mtjy/DBBzxpf3qmpZTUs+pyvQPVMlAGWoAhKgCBQAJ6AIO2QAJyAKXtR/+Op/kT/0nJb9r/gmT2P8AjOCTbrgno82eizpfq1zX7jjye8FUeynjseOxMKp0DVKpWQyDkWxUq7IV2IT7q89HVHQzh6llI5h1qizmZJYAvMqyVkAmHCBKxWYK00gUyGPNWMGZQYYK1GowgDyAIvWoZEG7pmaxh2ykuyS7KmfddkndHQeHZTrslfY432VF9kX2Ku3VUWXR/9k="/>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8" name="AutoShape 6" descr="data:image/jpeg;base64,/9j/4AAQSkZJRgABAQAAAQABAAD/2wCEAAkGBxMQEBQUEhIUFBIUFBAUDxUUEA8UEBAPFBEWFhQUFBQYHCggGBolHBQUITEhJSkrLi8uFx8zODMsOCgtLisBCgoKDg0OGhAQGiwkHxwsLCwsLCwsLCwsLCwsLCwsLCwsLCwsLCwsLCwsLCwsLCwsLCwsLCwsLCwsLCwsLCwsLP/AABEIALEBHAMBEQACEQEDEQH/xAAcAAACAgMBAQAAAAAAAAAAAAADBAIFAQYHAAj/xABEEAABAwIEAwUDCgMFCQEAAAABAAIDBBEFEiExQVFhBhMicYEykaEHFCMzQlJiscHRcnOzQ4OisvAkU1R0gpKj4fE0/8QAGgEAAwEBAQEAAAAAAAAAAAAAAAIDAQQFBv/EACwRAAMAAgIBBAMBAAIBBQEAAAABAgMRITESBDJBURNhcSIzsVIUQpGh8AX/2gAMAwEAAhEDEQA/ANaJQBbU9e6QNa4khtrckAbnWR56VhHABAFRBQufsgCxpsCcT4jYfFADUzoqbQMzEcSgBSbHy7QCyAKmWTOblACmNtAppdf7GX+mUtdMW/azlrQuNnnsNG9I0JSGYypsjRN01kqkVQKyzEqszotMaA2VNlD1kbDZ6yNgess2GybJnN2KxzL7FcS+0HZWniLqbxL4ZN4V8Mn87bxCX8b+xfxV9khUM5IcUZ+OwclYBsEyxN9secLfbBd+923wTeMz2P4RPZkUrjuUfkS6MeWV0TFIBuUv5X8C/mfwjBiYOJW+Vs1VbI2Z1W7o3dnsrPulG6+w3f2ZyN+6Vm39meVfZ7I37qNv7Dyr7PZW8kbYbr7MhrEboN2SETVnkxfKiXdhZ5MzyZnKjYbZuGNUBhkI+yT4T0Xqnti9E6zvNAHROzkwlhLDuPyQBaUtEG7BADrIrIAoscorm6AKI0yAI/MzwQBX47ERTTA/7qUj/sKyumLftZzALiPOYxFDdSdEqvQbJZJvZPy2LvVEVRCy3Y56yDDNkAesgDxCNhsjZbs3YWNqVsSmee0LEwTB90n8hvIw2LUX2Q644Nd8cFg17eBC52mcrVfJm45j3hZyZpkSwH/6E22aqaPd0OXxR5M3zZkMHILNi7Zm3kgNnvd70AYJ8veEGkS9vMe8LdM3VfRAvYeITaoZK0QcxnB1vVanX0Mqv6MC/B4Pmt/qB/tE7u5LODNT9nZO1dCHsJ/6h5Feoe0aJ3Za5AGwYHiBjcCDoUAbzFiAkbobIANT3vugBiWIPFjugClq8OsTogD1NTjigCp7YNb80msNe6m/puS17WLftZxJq42eeyxpzoCua+zktchZyLJJJxsUc1WTOhMGUwxi600yFgEhEeRWeSFdL7JindyWecmfkkyKV3RZ+RGflkkKc8ws80L+RHjSnmEfkRv5V9GDTHmt/Ig/KiJp3LfNG/kkiYXI8pN85IuBHBNwMmiGcrdDaRISLPEzxPOkCFLMUsWkcqpFpRDKt2NsJFFcgJarSEqtIde+Jgtl148VBK652c6WSnvYs6VhOmiqprXJZTaXIaORvEXSOWTqa+AvzVjttCl/JU9iflqewRicNA4plUv4HVy+dHa6WT5zSWBu9oynqOBXpnsGoSwkHXQj80ANto7NzD2ftW+yeaAH6KrdHYHY7HgUAbFQ4gNLoAv4n523G6AMvjzDrxQBVVcZagDVu0zr00/8mb+m5LXtYt+1nG3aFca5RwLlDUDuHPbzUqXyQtfIKdxvY7p5S0PCWjDIyeKHSRrpIbio+ZUqy/RCs30HbA0cFN3TJPJTCAcglFJWWCnkGkS4LdM3TMGRb4m+JgSo8Q8CZcOSXTF0yJkHJN4sbxZnMPJZpmaYOWZo6ppmmPMUxOSq/CLKyx/svOL9k4omybeE/BZVOOxaqo75BTUjgmnKmPGaWLGMhV8iypB4IgVOqaJXbQ3HC0bFRdMhV0BlpfGdtdVScn+Sk5f8mfmYWflD8zASwZVSb2Um9mGPLUNJmuVQw2s5jVT/ABfRL8P0dH7JYr3UmV3snR3Vq9Q9k2zEMHbIczbXIuDweP3QBRxTiF9jYt2cEAWlPQMfpa8T9ubHdDwQAnV0UlK6zrujPsu/Q8igC2wXErGxOiANkvcZm+oQBCaISC49UAal2po7UtR/In/puS37WJftf8OGzMXDLPOlkYn2TUhqWx9rBIOThsea523D/Ryunjf6JU7LGx0P5rLfG0Zb42uhp4UkRRFaaZujQaJByzQujxAKwNtETGt8jfIYpsMkka5zWEsb7b9o2/xPOg96dKnykPKultIXDBzS7Ym2Z0WcmcnrBG2G2eLQjbDbBOpWlOsjKLLSIPpW2WrIxlloVaMjlV/6RZ/6kuIxmGq43/lnBX+WLTQBVm2Wm2KSUwVVkZecrB/M3cCm/Kvkb80/JEskbrvZbuGb5Y64DwyEnWySpS6J3KS4BVG6aB4Fg+yrotrZIALOTNs3CEkOFtDdd56Z0DszjALe6l0+6T9l37IAB2nwZzXGRouDq8D/ADDogBbs1Wlr8hPhdt0KAN2hYJGFrhfgQeIQBrmJ4O+Al8dyziOLf3CAHsDxm+hKAL8/fj/6m80AVfaiMPoalzf+HqL9D3TkmT2v+CZfZX8ZwCSFeYqPGmxGaKyvNbOma2SgmsVlTsy42WccrXjXfgeK5XLno46mofAw0lu+o4FI9Pok0q6CNIKTlCPaMOjWqgVEO6TeQ/mHoMMknkEcTS952aOXEk7AdTomhVb1KHhVkepWzoGGdjqSijM1c9shaMzm3Pcs6WGsh+Bvay9DH6eYW75PUx+kmF5ZOf8Ao0ztR2s+dvDWju6dn1MTQA0D7zgNM35bDiTz5arI+OEjkz3eV6XCXSKI1bf9AKP46I/hox86Yt/HQfis8JmHis8KQOLQQdCClf7Qj/aM3PII4Dj7PZuiNBr9g3MB4Jk2hk2g1LJY2Pp1SWt8k8k7W0GqGpIYmNiLgro6UwrXWGqVrYjWxWoquAVYx/ZaMX2Jl2t1bR0aMGQo8UHijGhW9G8ohstG4ZvEjcr/AF/Vdp6Bu9Lhff0wez61u342/dKALLs9igkb3UmhGjSdwfulACmM4AWu7yIWcNXNHHq1AFphGIZmh2zho8cigC/Fni4QBrmL9n9TJBo7dzNmu8uRQAHBsZLXZX3DhoQdCCgC07RNvRVL4+NPUZ28D9C7XzSZPY/4yeX/AI6/j/6OFZQ7b3Lxttdnz+2uwMsF083opOTRXzUxC6JybOqMqYNjy1M0mO0mP01dwK57xHLkwfQ6zK7UGyi9rs568p4YZ2nLzKRck1yMYTQSVUojj33c4+yxg3ceQ/8AQVceJ3WkXxYHkrxR0HD4o6Nndwi1/rZD9ZK4cSeA5DYfFevjxTjWke7iwziWpND7dY4ZpO5a7wRnx6+3L1/h287qOa9vxRz+oybfijVVznMY7tbsPIyKdZ5mPIFZS+aV5BHlJ/MzwKX8q+RfzL5Q/gNM41UTCA9r3ZC0nQ5wW+h13VMbiqSaK4nju0muxjtHhE9E/wAbHGNxPdvtv+Ekfa/P8tyenUjZfSqH+ishqM5DQ0lx2ABJPopfifwQ/BXwGxSmdDlzWDyMwbcFzRwLrbX1030Tficv/Q34ah6r5PUVWHizt1DJicvaOfLhcvaJTQ2WTRkWJVT7CyvCOjHO3sSKsdAaCDMku9E7vQ380Cl+RkPzMXkouSospac32C7ohN5IfyRvs0F5fVeieqdA7JaRlvIoAX7S4UWO7+IfzQP8wQBYYHignaGPPjHsOQB6tw0teXR2a/7TfsyBACtFjRhdlkBA4g7j9wgDZKeobILtIN0AI4vgjJxf2ZB7Lxv5HmEAazidVLTU9RHMN4KgNcPZdeJw0KTItw/4yeVbil+mcrtfxN3XjdcM+f64ZKOS+h3Sta6Fqdcoy+G6FQK9CVRRq8ZTojMIyQlqurTOlWmShnLSsqEzKhUW1LUiSzbXcSA0Dck6AALlrE0+DjrDUvg7d2V7MtoqbI4AySAGZ4+9bRgP3W3t7zxXq4cX45/fye36fCsU6+X2a92tY6jjkkI0aDkPAuJs34kKlPS2VuvGWzjRcSbk3J1JO5K4TzWSYsYrG4YLqNWQrJoZESm6IuzICzYbJhYKWvZrCqiWeKSKJzmsljcX2swBrwT4joTpsNV0YcdOk0jq9Pit0ml0zr2I0cc8bo5WhzHbg/Ag8D1XqVKpaZ7NSqWmV1Qymw+ne8RMYxo2DRmkds1pJ1JJsLlI/HHOxH4YpbSOO10vziR8kgGd5LjYWA5AcgBYDyXl1kp1vZ4t5rdeWygmBjfouqdXJ2xrJPJbUNcHCxXJlw6fBw5sHi+A09KHjRJORyTjK57E/mVirfl4Oj8+0PwxWChVbOa72yTwlQqYElOUSMaLeTeTeHs+mHUhe2fRG59n2Wc7zQBfHUajRAGn4tQGmkD2fVk6fhdyQBsuFVgqY7E2kbt1QAKtoWygtkHiGx4hAGrymahk0uWX9CgDbMExtk7d7HiEAE7VU7X0NUHAEfN6gjzETiCEmR6hv9MnlesdP9M+eDG6I3GrfiF5XlN99ni+U5OHww7HtkHIqbTgk5qCWct32RpPozSroK14KRpom00efCChW0araK+ooeIXRGb7OqM/wy37F4W50xlscsNiP5hvl91ifcuzAlT39Hf6ZKnv6Or4P2ic3wyeJvHmF1ncIfKnWNdRxNYQ5skoJ55WNJt7y33Lk9ZWoSXyzi9dbmEl8s5DUUV9WrjjLrs86M2uGIOaWnVdCaaOpNUuB2kqVDJjOfLiLC65zkIFq3YyZZ4DibKd9300U/LvM/h8hfL72lUx5FD21stjyzD25TN0pvlIhNhJBIzh4Cx7QPXLp6Lun1cvtHox66H2tG6NN2hw2cAR5EXC6zuXInW0MNZE6N9nsPFrgSxw2c0jZwS1KtaYlzOSdM5Hj2BSUU2R+rTcxPA8MjOY5EcRw8rE+TmxvG9M8T1GJ43pmuYpFxT4K+B/TX8FY1xabhdT01pna0qWmXFDWXXHlxaODNh0WIsVzco4+UZCABSlNI8oWJVEV0eDluhtHVq7BHtLXt1DSCeeVeye+WuBzDvXDnqEAX1UcoQBXPnZI0sdqDoQgChYH0co+79k8wgDb3StmY2RvQO6FACNW6OUmM2JQBq+I4XJSvzxk2v/AKugC0d2gE1DUtdo/wCbVI/8LkmX2V/GTzf8dfx/9HJSF4R80KzUd9W6H4FVnL8MvObXFcoi2pLdJB68FrhPmTXjVcwwvdA6sKXy1xQnk1xRgSlu6PFPoPFV0GZMCkcNCOGjsXye4NGMPYXN8UrnyO8icrf8LQfVet6WfHGv2e56KPHCv3yHxPszxjXSdZzP5RWSQmAG4+u8j9WuX1KTSTOP1cqkkzWIKoO30PwXn1ja6PKvE566CTQhw1HqlmnPQsW56K2opCzUbLpjIq4Z1xlVcMlTVhGhWXiT6MyYU+iwDswuFz609M5daemeEiNGeJi9yj4N1wdOxvtL3GGU+Q/TTQRNZbdgEYD3/oOp6L0ry+GJfbR62TP4YZ+2jmMb3MN2ktI2LSQR6heem10eWqa5Q7UY1USR93JM+RlwQHnPZw4tc65HoU7yVS02PWW6nxb2hKQB4spJuXslLcvZS1MJaV3RSpHo47VIHGOI3Wv6Y1fTLSjrOB3XNkxfRx5cP0WWe4uubXOjj8edCk8yrMl4gWzKmi2grSs0Lo79S14eSGNs0e246+Feue6UtHH/ALRduxJI8roA26en7yPrZAGkV8b4nEi+hQA7SVrJ2ZJPQ8QeYQBijmfSPt7UZ35OH7oAYxTD+9tPTuuftC+vr1QBGhxcPHdzCztjfigDXu1eHd3DM+P2e6m25d25LXtYt+1/w5vQ1WYWO68fLj1yjwM2Lx5Q8oHMCmAIsRdNLfY8Np7Qq6nLBmYfMfsrK1XFF1kVcWiUVaDo4LKxNcyZWBrmQhhB1aUnk1wxPNrijufZ9r4aWnaeEMPv7tt17WNalfw+hxLUL+IuoaxOOaT8rtIyWmiktq2UtJ5B7D+rB71yes2oTX2cPr9qFS+GceqKIt1Gy44yp9nnxnT4ZCGpc3Q6hbUJ9DVjmuUNsla7Qe4qLlog4qRSrouLfUclbHl+GXxZvigFJOWmx2VMkKkVyQqWyytr5rlOMlIEIySctS52UOdfK0MZf7LBewHvPvW03XfwNTqu/ghIEsiyCTjnkAeljDxruiacsJpw+ComhLCuyaVI74tWg0TQ/o5JTc/wnTcfwYgqXMNnKdQqW0SvHNrcjhYHC4UU3PDOdNy9MB3SfyKeQVrEuxdnbpmdxSW+0+1+eq9o+hEeycoLzm5m3kgDeGSA7IAosZpQXajdAGp19CYjdt7IAaw7EARlkFx1QBYxxPh+khddnHjpycEANF1PUi0rQ1/Bw59DwQBXdocGfHR1GV+ePuJ9Hbgd07Y8Ut+1/wAEyex/xnC3scw3sQvPTVLR5aqaWizpqsOHVct4mmceTC5ZnNco1oNaQV+jbJFyyc8sUkgDvPmrK2jom3IJrHs2Kdua7Hbiuzv3ZrHmSU0AlGRxhhtfY/RjZepHtR7ON7hfwun0wOrDcdEw5V9ocL+dUk0J9stvF/MYczR6kW9VPLHlDRLPHnjcnDnNLfJeHwz5zaYKWFr+hTzbkebqRCanLSrzapHTORUhinmvod/zU7nXKJZI1yiFTSB2o0PJNGTXY2PK576JwA5ddwlrW+Bba8uPkm91tT6LEt8IVLfCFYnXcqUtItSSkcfqVJdEFwjGRGzfIiWrdm7IrTT0jA8WKE3L4CacvaKyeAxm4XVNq0dsWrQzDK2QWdupVLh7RCorG9o8C6I8280f5v8Apv8AnIv2OseHi43UGnL5OZy4emeutNOzdoKnPKG8B+fBe2fRAsOozG3NzQBY0leWnVAFy60zeqAKualDrtcEAavieHOidcbIAZwTFTG6x9k7hAFviNACO8i9k6kDggCnxSveykqACbGCcEecTuCTIty/4JkW4pfpnJo6lrtxby/ZeO8bXR4FYmuibqVp1Av1GhWLI1wKstLgGIHD2XX6FN5p9op5y/cgbp3A+IFMoT6GUS/ayTZgeKxy0K4aDRm6RiUdk7EZKrDog4AmPNE7oWnw+XhLV6vpq8sa/R7XpL8sS/XBbHD5acZoXkjixx09CrnSGp8aY45ZWmN3XY+RQBzT5Q8DNNP30XignJcLbMl3e3pf2h68l5Xq8KmvL7PE9d6dTfl8P/s1A2PQrl5Rxcr9nnAjcXCF+jVp9AjTg6hP5v5HWRrhk8umu6XYuyIfoei3XJvjyivkeXFdCSlHXMqUM0sNtSpXW+CGS98ImXarNGa4CNKViNHiEAmCcEyHMWWmmXAEWKFtcoFtPaK6opC03bsuiMirhnVjyquGTgrODllYvlGXh+ZJlmXxMPol3vihd74sMytaR4t+KV4muibw0ujrEshdUG/3tfevXPeNvEAMQtw0KAKWqZYoALh9eWOGqAL97BK3M3dACM0AkBa4aoA1nEcLMZ02QAzg+JOiOV2rDuEAE7WUYNHPIzVhgnP8P0Tkt+1iZPa/4cMtZeaeUEinLdilqUxKhV2Osq2u9oeoUXja6OesTnoMWXH3h8Um9P6Jp6f0KS0QOrfcqzla7Lzna4oWOdir/miv+LN9+SntIIZnwPNmy2cy+wlaNR6t/wAoXT6b/Lc/Z2ek/wAtz9nXZapr2aFdh3ibWMeCyQAtPwPMckAVOL9n3mN0Yd3kLxo1x1byLXcCEtwrWmJcTcua6ZyPG6KSjl7udhF792+xDZG8x15jgvKyenqHweLl9JWN8CzH/dPoVBr7OVr/AMkeJHEZT8Fmn8Bp/HJnKeGoRtGbQJzb3vpdMmUT0YYwN2C1ts2qbMuN1iMXBAhMMea5DQNBQ0lpdbQEAm2gJvYX56H3LNMXxYJy1DI80IYN6IOWo1cnmvQ0DQCejDtRoVScrXZWMznhid3RlW1NI6NTaCd+06kC6Xwa6F8KXR2nEIck7vP9bhekesbRg8+dvmNf4ggBfEoLoAo5QQUAW+DV5BAQBeVcWZuYb8UAIvYHizggCkrsNLNRqEAArKoto6lvA09RcH+S7ZJk9j/jJ5fZX8ZxuWLiNuPReVNfDPEm/hi7mclRMqmRBWjaDRTluySoTJ1CY9FUB2+h5qFQ56OasbnoK9vMXHNKn9CJ/QEU9nB8Zs5pDmnk4G4VZzOWXj1FS+TqGB1j5oBLGfwytvfJINx5cR0K9bFkWSdo9zDlWWfJD7MUe0+IKhU2LCsTZIMpPoUAexnBo6iMxysEkR1sd2ngWncHqFlSqWmLUqlpnJu0Xyey05L6Yulj3sBeRg/E0b+Y9wXBlw1PS2v/ALPNzenuOUvJf/ZqhkezR7bjnuFy+MvpnF4TXtfJON4PsmyVprsSpa9yCib7wSeP0J4f+JLwlZyL/pEbtW8jckSwFamzU2bTgHYCeez5rwQ7nMLSuHRp9kdXe4rsxenqua4R6GH0lXzXCKftLXRvkEVOMtNDdsVv7Rx9uVx3JNhqeACTLSb1PSJ57lvxjpf/ALZTFSIEmLGYzMjViZksAQqoqjAchoGkTNnDVLzPRi3PQq/D9dDorLN9l59RxydyxoZsr7WLhZ45PG4K9M9gYwB5AvycEAX9VEHNuOKANXxKLKUAKU0xa4IA3fDpc8fogBOZtigDAfwOyAKDtRh1qWocw/2E5I/unbJb9r/gmT2P+M4vDLz0P5ryak8OpJyQ31HqP2SqvsWb+GKvjVUyyoGmHMhywzQ3TVZGh1ClePfRDJhT5Q6AHat9yhyuGc7bXFFt2Z7QPops1szHWbMwnSRn6OHA/oSrYcjx1tdF/T5Xirynr5R1ympoK2IS07gWu97XcWuHAhexFq1tHvY8k5J8pK6owWSM3bceSYcLS4vNFo8Zh8UAOx4pFJscp5HRACuJ4FTVWssTS4/bb4ZPVzd/W6leGL9yI5MGPJ7katXfJjC83jnez+JjXfFpb+Sg/Sa9tf8Azycz9Fr21/8APJXS/JjVt+rmglbyLpGv92Uj4qdejb6ZKvQN9NA6X5O6hxsZoWEbtvLm9xYFi9HXy0YvQW+2i5o/kzjv9PUPPSNjWf4nF35KkejS7ZWP/wCel3Rf0fZSKj8VPG3MPtO8Uno47ell0ziiekdcYYjpGi9te3b3h1PEfAdJng+2OLGn7vM8dtt4Z8nkvGWc3qMvkvCWaUypa7dcLxtHmvFS6CZeRSbE39ngEbDZO6wUG8Jkx0wRan2Psi4rUMjLZUeJjk+iMUogbm12n6wDe/329V657xX0VJ3bTZ2Zp1agC3w2S4ylAAMUw+4PwQBqk8JY7VAG09mnktQA3XNsUAKtagBLtAz/AGOp/wCXqP6LkmT2P+Mnl/46/jOFvj5heOq+jwVX0RaCOo+IWvTNemTLQ7z/ANbhZtyLtyLzQEeSebTKzaYuRZUK9nkAFhnLSlqExKxqiyilEg6rmqXByVDh/osMCx6eglzwutewe06xyAcHN4+e4VcWSoe5L4ctY35Sda7O9vqWrAa4iKY7seRZx/A/Z3loei9PF6ib/TPXw+qjJ+mX8jIX7gK50lfVYBE/2XWKAEHYZPD7DrjluEARbihYbSsI6jZAFhT1LXasd7igBl8jXi0jc3I7OHkUAIYpiUVIzNLK0s+yHH6fya0e2ku5hbpiZMk41uno5n2n7cy1QdHDeOA6OH9rIOTyNh+EepK4M3qHfC4R5ef1Tyf5XCNScGu3XMm0cadSJz0ZGyrOX7OiMy+RcSuaq+M0V8ZoairAd1KsWuiNYddDLXgqTTRFy0SKwwiWrdm7ImNb5G+QPuk/kOqPpxeue8VlXRG5fC7K7iD7D/Mc+qAFqfFwx2WaPI/4HqOaALQ1jHt8JugCkrqYOcgCzweLLZABcROqAIR7IAr+0RtR1P8Ay9T/AEXJMvsr+Mnm/wCOv4/+jijSCF4DTR8w00wb4gdtCnVP5HVtdgXNI3Hqm3voonvokOiwwDLAHbaHlz8lSb12PNtdiT2WVkzpVbILRgsLyClpbQlymiwnN7HmFzytcHJC1tASnKF1hPayrprBkpcwbMk8bAOQvqB5EK0Z7n5OjH6nJHTNqoflK4TQHzjeD/hd+66F6xfKOmfXr/3Iu6b5R6a2plb0dED/AJSU69XjZVetxMJP8oOHvH0md3lE6/xTf+px/Y3/AKvF9muYh2wpgb0zJs3DOY4x8C78lJ+shfDI16+F8Mo6/wCUOtIyjLGObW3k/wC52nuASv1Dpf54Fr1VWv8AD0a7JWmVxc57nPO5c4lx8yVy0q+TitU3uuTOe+/v4qevolrXRgt9fzW7NTMNf6/mtaNaMPY1yE3IJ1IlPRkbK85d9nRGZPsC2RzU/imVcqgrKw8UjxE3hGY6gFTcaI1jaDB6TQmiQcs0Zo+lSvbPoiDWoADV0jJRle0HlzHUFAGu1uFSw3MZL28vtgfqgBOCvN9TrxB0IQBf4ZXA21sUAWVdFmFwgBNjrhAFT2hqh80qWn/h6j+k5Jk9j/jJ5fZX8ZxOOS3kvGa2eBU7Dv1FwkXD0yS4emBbUW0Kfw30UePfKJZA7VvuS7a4Zm2uKBm4KfgZaZmWLO2/FZNeL0E14vQg7qro6UeBWgPX8LfJQ+Wc3/uYNxTIdGGoZrCsSMmxhqmyTMOaFuzU2CdHyTqh1X2RJI0IuEaXwaku0CkpA7Vuh5J1ka7KLK54oDnczRwuE+propqb5QaOUO2PpxSOWuydQ12TdY778+KxbXQq2uiDmkfiHxWpo1NP9GGS+vQ7ocmuDz42u6FaqcgqqRKejI2VpypnRGZMWuWqvDLcMPFVKbxk6xDAqEngS/GfUa9Q9og91kAejddAEJEAVuJYTHNuLO4OGh/9oA12ppZqc39tg4jceaALbCu0F7B2yALeSIEZ2ajiEAa72sp81JUOb/uJ7j+6clv2v+CZPY/4zhkc1t15bnZ49Rsbik4hSqfshU/DCSMDxpulluXyLNOHyI5i0q+lSOjSpDsVQHDxbqNQ56Oesbl8B22topvZJ72VtWNV0x0dmN8AmD4p2x2xuc2sOQUZW9shC3tghqn6H6CAJdi7JtSsVhg5IT0ZzLNGaMOWmoxdaaCc22yZMdPfZ7vL6OF0ePyg8dcoDNRg6tKecrXDKTma4oCJXN0cLj4p/FV0U8JrmQ8cl9jdTc67JVOuzL2NdvoefFCbkxOp6AuDm7+Ic+KdeNdcFF411wSjqAePod1jgysbRl8bX9ChVUmKqkSnoyNlaciZ0xmTF7EKnBXaPrEOXaegQm2QBCk4oAlIgCCABTNQBRYjgrXHMzwO6bHzCAFKPFJaV1pBcfAhAFjjU8c9FUujOvzeozN/uXbJMnsf8ZPL/wAdfx/9HBZ4r7bry5o8aL+wDHkFO1so5TG4Zr9CpVJCo0FkYH9HfmlTc/wSW4/gk5pB6qyaZ0Jpkm1BCxwjHjTIPlutU6GUaGKFlzc8EmV6WiWatLRJ4uVi4Ri4QQMStiOiJQaeWgZzLNBo9dGg0EDkuhNGLo0bowgCLgmQyIajZN2N2Szg6OCzTXRmmuULS0ltWFUnJviis5d8UDbUcHD1TOPod4//ABGmv05hSaIOTElO1y1W0bOSpFZA5m/iHx96qvGi68b/AEwkVQDsfQ7pajQlY2uyeVh3CzdIVOkfTbQvWPdJFAGI9kARegAZQBF6AAuagBKrpQ8WIv5oA1XtFQuhp5zGTbuZ7jp3brpb9rEyex/w5VFVh2jtDz/deTWNrmTxKxOeZJTQX/Q8Csm9GRehRzS1WTTLpphoqjmkqPonWP6GSQ8a+hUuZ6I8y+BaWnI6hVm0y05ExchOiiZY0XsHmufJ7jly+4KyJK6EdBCxLsTyF3hURVEVox6ywwwtNMhyNGaM3WaAxdAHrrTTCAIuC1GpmA4hbpM3SZlzWv33WJuQTqBSSBzNRsqq1XZabm+zMVTz0Q8YVi+hkSg7qfjoi5a6Fail4hUjJ8Mtjy/DBBzxpf3qmpZTUs+pyvQPVMlAGWoAhKgCBQAJ6AIO2QAJyAKXtR/+Op/kT/0nJb9r/gmT2P8AjOCTbrgno82eizpfq1zX7jjye8FUeynjseOxMKp0DVKpWQyDkWxUq7IV2IT7q89HVHQzh6llI5h1qizmZJYAvMqyVkAmHCBKxWYK00gUyGPNWMGZQYYK1GowgDyAIvWoZEG7pmaxh2ykuyS7KmfddkndHQeHZTrslfY432VF9kX2Ku3VUWXR/9k="/>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ctr"/>
            <a:r>
              <a:rPr lang="en-GB" sz="2000" dirty="0"/>
              <a:t>“Our foreign policy is one of friendliness and goodwill towards all the nations of the world. We do not cherish aggressive designs against any country or nation. We believe in the principle of honesty and fair play in national and international dealings and are prepared to make our utmost contribution to the promotion of peace and prosperity among the nations of the world. Pakistan will never be found lacking in extending its material and moral support to the oppressed and suppressed peoples of the world, and in upholding the principles of the United Nations Charter.” </a:t>
            </a:r>
          </a:p>
          <a:p>
            <a:pPr algn="ctr">
              <a:buNone/>
            </a:pPr>
            <a:r>
              <a:rPr lang="en-GB" sz="2000" dirty="0"/>
              <a:t>				 	                      </a:t>
            </a:r>
            <a:r>
              <a:rPr lang="en-GB" sz="2000" dirty="0" err="1"/>
              <a:t>Quaid-i-Azam</a:t>
            </a:r>
            <a:endParaRPr lang="en-GB" sz="2000" dirty="0"/>
          </a:p>
          <a:p>
            <a:pPr algn="ctr">
              <a:buNone/>
            </a:pPr>
            <a:r>
              <a:rPr lang="en-GB" sz="2000" dirty="0"/>
              <a:t>		</a:t>
            </a:r>
            <a:endParaRPr lang="en-US" sz="2000" dirty="0"/>
          </a:p>
        </p:txBody>
      </p:sp>
      <p:sp>
        <p:nvSpPr>
          <p:cNvPr id="3" name="Title 2"/>
          <p:cNvSpPr>
            <a:spLocks noGrp="1"/>
          </p:cNvSpPr>
          <p:nvPr>
            <p:ph type="title"/>
          </p:nvPr>
        </p:nvSpPr>
        <p:spPr/>
        <p:txBody>
          <a:bodyPr>
            <a:noAutofit/>
          </a:bodyPr>
          <a:lstStyle/>
          <a:p>
            <a:pPr algn="ctr"/>
            <a:r>
              <a:rPr lang="en-GB" dirty="0"/>
              <a:t>Guiding Principles of Pakistan’s Foreign Policy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en-GB" sz="3600" dirty="0"/>
              <a:t>Promotion Pakistan as a dynamic, progressive, moderate, and democratic Islamic country.</a:t>
            </a:r>
          </a:p>
          <a:p>
            <a:pPr>
              <a:buNone/>
            </a:pPr>
            <a:endParaRPr lang="en-GB" sz="3600" dirty="0"/>
          </a:p>
          <a:p>
            <a:r>
              <a:rPr lang="en-GB" sz="3600" dirty="0"/>
              <a:t> Developing friendly relations with all countries of the world, especially major powers and immediate neighbours.</a:t>
            </a:r>
          </a:p>
          <a:p>
            <a:pPr>
              <a:buNone/>
            </a:pPr>
            <a:endParaRPr lang="en-GB" sz="3600" dirty="0"/>
          </a:p>
          <a:p>
            <a:r>
              <a:rPr lang="en-GB" sz="3600" dirty="0"/>
              <a:t>Safeguarding national security and geo-strategic interests, including Kashmir.</a:t>
            </a:r>
          </a:p>
          <a:p>
            <a:pPr>
              <a:buNone/>
            </a:pPr>
            <a:endParaRPr lang="en-GB" sz="3600" dirty="0"/>
          </a:p>
          <a:p>
            <a:r>
              <a:rPr lang="en-GB" sz="3600" dirty="0"/>
              <a:t>Consolidating our commercial and economic cooperation with international community.</a:t>
            </a:r>
          </a:p>
          <a:p>
            <a:pPr>
              <a:buNone/>
            </a:pPr>
            <a:endParaRPr lang="en-GB" sz="3600" dirty="0"/>
          </a:p>
          <a:p>
            <a:r>
              <a:rPr lang="en-GB" sz="3600" dirty="0"/>
              <a:t>Safeguarding the interests of Pakistani Diaspora abroad.</a:t>
            </a:r>
          </a:p>
          <a:p>
            <a:pPr>
              <a:buNone/>
            </a:pPr>
            <a:endParaRPr lang="en-GB" sz="3600" dirty="0"/>
          </a:p>
          <a:p>
            <a:r>
              <a:rPr lang="en-GB" sz="3600" dirty="0"/>
              <a:t>Ensuring optimal utilization of national resources for regional and international cooperation.</a:t>
            </a:r>
            <a:br>
              <a:rPr lang="en-GB" sz="3600" dirty="0"/>
            </a:br>
            <a:br>
              <a:rPr lang="en-GB" dirty="0"/>
            </a:br>
            <a:r>
              <a:rPr lang="en-GB" dirty="0"/>
              <a:t> </a:t>
            </a:r>
            <a:endParaRPr lang="en-US" dirty="0"/>
          </a:p>
        </p:txBody>
      </p:sp>
      <p:sp>
        <p:nvSpPr>
          <p:cNvPr id="3" name="Title 2"/>
          <p:cNvSpPr>
            <a:spLocks noGrp="1"/>
          </p:cNvSpPr>
          <p:nvPr>
            <p:ph type="title"/>
          </p:nvPr>
        </p:nvSpPr>
        <p:spPr/>
        <p:txBody>
          <a:bodyPr>
            <a:normAutofit fontScale="90000"/>
          </a:bodyPr>
          <a:lstStyle/>
          <a:p>
            <a:pPr algn="ctr"/>
            <a:r>
              <a:rPr lang="en-GB" dirty="0"/>
              <a:t>Objective of Pakistan’s Foreign Policy</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402</TotalTime>
  <Words>1415</Words>
  <Application>Microsoft Office PowerPoint</Application>
  <PresentationFormat>On-screen Show (4:3)</PresentationFormat>
  <Paragraphs>118</Paragraphs>
  <Slides>25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Lucida Sans Unicode</vt:lpstr>
      <vt:lpstr>Times New Roman</vt:lpstr>
      <vt:lpstr>Verdana</vt:lpstr>
      <vt:lpstr>Wingdings 2</vt:lpstr>
      <vt:lpstr>Wingdings 3</vt:lpstr>
      <vt:lpstr>Concourse</vt:lpstr>
      <vt:lpstr>FOREIGN POLICY OF PAKISTAN</vt:lpstr>
      <vt:lpstr>Introduction</vt:lpstr>
      <vt:lpstr>Foreign Policy</vt:lpstr>
      <vt:lpstr>National Interest and Foreign Policy </vt:lpstr>
      <vt:lpstr>PowerPoint Presentation</vt:lpstr>
      <vt:lpstr>Ministry of Foreign Affairs   </vt:lpstr>
      <vt:lpstr>Pakistan’s Foreign Policy</vt:lpstr>
      <vt:lpstr>Guiding Principles of Pakistan’s Foreign Policy</vt:lpstr>
      <vt:lpstr>Objective of Pakistan’s Foreign Policy</vt:lpstr>
      <vt:lpstr>Objectives of Pakistan’s Foreign Policy</vt:lpstr>
      <vt:lpstr>Factors affecting the Foreign Policy Decision Making</vt:lpstr>
      <vt:lpstr>Foreign Policy Influences</vt:lpstr>
      <vt:lpstr>Determinants of Foreign Policy</vt:lpstr>
      <vt:lpstr>PowerPoint Presentation</vt:lpstr>
      <vt:lpstr>PowerPoint Presentation</vt:lpstr>
      <vt:lpstr>PowerPoint Presentation</vt:lpstr>
      <vt:lpstr>Internal Factors</vt:lpstr>
      <vt:lpstr>PowerPoint Presentation</vt:lpstr>
      <vt:lpstr>PowerPoint Presentation</vt:lpstr>
      <vt:lpstr>PowerPoint Presentation</vt:lpstr>
      <vt:lpstr>PowerPoint Presentation</vt:lpstr>
      <vt:lpstr>PowerPoint Presentation</vt:lpstr>
      <vt:lpstr>PowerPoint Presentation</vt:lpstr>
      <vt:lpstr>National Security   </vt:lpstr>
      <vt:lpstr>Conclusion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INDO</dc:title>
  <dc:creator>SAFI</dc:creator>
  <cp:lastModifiedBy>Safiullah Tariq</cp:lastModifiedBy>
  <cp:revision>60</cp:revision>
  <dcterms:created xsi:type="dcterms:W3CDTF">2014-09-02T17:04:32Z</dcterms:created>
  <dcterms:modified xsi:type="dcterms:W3CDTF">2020-06-05T07:34:13Z</dcterms:modified>
</cp:coreProperties>
</file>