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sldIdLst>
    <p:sldId id="256" r:id="rId2"/>
    <p:sldId id="257" r:id="rId3"/>
    <p:sldId id="271" r:id="rId4"/>
    <p:sldId id="272" r:id="rId5"/>
    <p:sldId id="273" r:id="rId6"/>
    <p:sldId id="274" r:id="rId7"/>
    <p:sldId id="275" r:id="rId8"/>
    <p:sldId id="276" r:id="rId9"/>
    <p:sldId id="261" r:id="rId10"/>
    <p:sldId id="277" r:id="rId11"/>
    <p:sldId id="278" r:id="rId12"/>
    <p:sldId id="258" r:id="rId13"/>
    <p:sldId id="279" r:id="rId14"/>
    <p:sldId id="280" r:id="rId15"/>
    <p:sldId id="263" r:id="rId16"/>
    <p:sldId id="264" r:id="rId17"/>
    <p:sldId id="259" r:id="rId18"/>
    <p:sldId id="281" r:id="rId19"/>
    <p:sldId id="265" r:id="rId20"/>
    <p:sldId id="282" r:id="rId21"/>
    <p:sldId id="283" r:id="rId22"/>
    <p:sldId id="284" r:id="rId23"/>
    <p:sldId id="267" r:id="rId24"/>
    <p:sldId id="285" r:id="rId25"/>
    <p:sldId id="268" r:id="rId26"/>
    <p:sldId id="269" r:id="rId27"/>
    <p:sldId id="270" r:id="rId28"/>
    <p:sldId id="286" r:id="rId29"/>
  </p:sldIdLst>
  <p:sldSz cx="9144000" cy="6858000" type="screen4x3"/>
  <p:notesSz cx="6858000" cy="9144000"/>
  <p:defaultText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90" d="100"/>
          <a:sy n="90" d="100"/>
        </p:scale>
        <p:origin x="816" y="-3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2A2A332-E9EF-4A76-B742-A917934ACD39}" type="datetimeFigureOut">
              <a:rPr lang="en-US" smtClean="0"/>
              <a:t>6/5/2020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288106B-54F6-4905-B501-9B7CE0DCA1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A2A332-E9EF-4A76-B742-A917934ACD39}"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106B-54F6-4905-B501-9B7CE0DCA1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A2A332-E9EF-4A76-B742-A917934ACD39}"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106B-54F6-4905-B501-9B7CE0DCA1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A2A332-E9EF-4A76-B742-A917934ACD39}"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106B-54F6-4905-B501-9B7CE0DCA15E}"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2A2A332-E9EF-4A76-B742-A917934ACD39}"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106B-54F6-4905-B501-9B7CE0DCA15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A2A332-E9EF-4A76-B742-A917934ACD39}"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106B-54F6-4905-B501-9B7CE0DCA15E}"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2A2A332-E9EF-4A76-B742-A917934ACD39}"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8106B-54F6-4905-B501-9B7CE0DCA1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A2A332-E9EF-4A76-B742-A917934ACD39}"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8106B-54F6-4905-B501-9B7CE0DCA15E}"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2A332-E9EF-4A76-B742-A917934ACD39}"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8106B-54F6-4905-B501-9B7CE0DCA1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2A2A332-E9EF-4A76-B742-A917934ACD39}"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106B-54F6-4905-B501-9B7CE0DCA1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2A2A332-E9EF-4A76-B742-A917934ACD39}" type="datetimeFigureOut">
              <a:rPr lang="en-US" smtClean="0"/>
              <a:t>6/5/2020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288106B-54F6-4905-B501-9B7CE0DCA15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2A2A332-E9EF-4A76-B742-A917934ACD39}" type="datetimeFigureOut">
              <a:rPr lang="en-US" smtClean="0"/>
              <a:t>6/5/2020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288106B-54F6-4905-B501-9B7CE0DCA1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2936"/>
            <a:ext cx="7772400" cy="1829761"/>
          </a:xfrm>
        </p:spPr>
        <p:txBody>
          <a:bodyPr/>
          <a:lstStyle/>
          <a:p>
            <a:r>
              <a:rPr lang="en-US" dirty="0"/>
              <a:t>PAK-US RELATIONS</a:t>
            </a:r>
            <a:br>
              <a:rPr lang="en-US" dirty="0"/>
            </a:br>
            <a:r>
              <a:rPr lang="en-US" dirty="0"/>
              <a:t>Course: Pakistan Studies</a:t>
            </a:r>
          </a:p>
        </p:txBody>
      </p:sp>
      <p:pic>
        <p:nvPicPr>
          <p:cNvPr id="72706" name="Picture 2" descr="http://www.diplomacypakistan.com/wp-content/uploads/2013/04/USPakFlags.jpg"/>
          <p:cNvPicPr>
            <a:picLocks noChangeAspect="1" noChangeArrowheads="1"/>
          </p:cNvPicPr>
          <p:nvPr/>
        </p:nvPicPr>
        <p:blipFill>
          <a:blip r:embed="rId2" cstate="print"/>
          <a:srcRect/>
          <a:stretch>
            <a:fillRect/>
          </a:stretch>
        </p:blipFill>
        <p:spPr bwMode="auto">
          <a:xfrm>
            <a:off x="0" y="0"/>
            <a:ext cx="9144000" cy="285293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6D9F0C-5B62-47B0-899D-92D873097EF1}"/>
              </a:ext>
            </a:extLst>
          </p:cNvPr>
          <p:cNvSpPr>
            <a:spLocks noGrp="1"/>
          </p:cNvSpPr>
          <p:nvPr>
            <p:ph idx="1"/>
          </p:nvPr>
        </p:nvSpPr>
        <p:spPr/>
        <p:txBody>
          <a:bodyPr>
            <a:normAutofit fontScale="92500" lnSpcReduction="20000"/>
          </a:bodyPr>
          <a:lstStyle/>
          <a:p>
            <a:r>
              <a:rPr lang="en-US" dirty="0"/>
              <a:t>The leadership of Pakistan was conscious to commit alliance with the West without a security guarantee not only against the Soviet Union but also vis-à-vis India. </a:t>
            </a:r>
          </a:p>
          <a:p>
            <a:endParaRPr lang="en-US" dirty="0"/>
          </a:p>
          <a:p>
            <a:r>
              <a:rPr lang="en-US" dirty="0"/>
              <a:t>The external challenge that influenced Pakistan’s foreign policy was a threat from Afghanistan because it refused to accept the North West Frontier Province (NWFP; now KP―Khyber Pakhtunkhwa) as a part of Pakistan and voted against Pakistan’s admission to the UN and kept reiterating its position on various other occasions.</a:t>
            </a:r>
          </a:p>
        </p:txBody>
      </p:sp>
    </p:spTree>
    <p:extLst>
      <p:ext uri="{BB962C8B-B14F-4D97-AF65-F5344CB8AC3E}">
        <p14:creationId xmlns:p14="http://schemas.microsoft.com/office/powerpoint/2010/main" val="320594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97ADCA-ED65-4329-9273-4623E8F5CB93}"/>
              </a:ext>
            </a:extLst>
          </p:cNvPr>
          <p:cNvSpPr>
            <a:spLocks noGrp="1"/>
          </p:cNvSpPr>
          <p:nvPr>
            <p:ph idx="1"/>
          </p:nvPr>
        </p:nvSpPr>
        <p:spPr>
          <a:xfrm>
            <a:off x="457200" y="476672"/>
            <a:ext cx="8229600" cy="5530619"/>
          </a:xfrm>
        </p:spPr>
        <p:txBody>
          <a:bodyPr>
            <a:normAutofit fontScale="92500" lnSpcReduction="20000"/>
          </a:bodyPr>
          <a:lstStyle/>
          <a:p>
            <a:r>
              <a:rPr lang="en-US" dirty="0"/>
              <a:t>Prime Minster Liaquat Ali Khan visited the United States in May, 1950. He did stress in his speeches that Pakistan and the United States share many common values such as democracy, freedom, equality and right of private ownership.</a:t>
            </a:r>
          </a:p>
          <a:p>
            <a:endParaRPr lang="en-US" dirty="0"/>
          </a:p>
          <a:p>
            <a:r>
              <a:rPr lang="en-US" dirty="0"/>
              <a:t> On trip, Pakistan was given anti- tank and anti-personnel mines for Pakistan Army.</a:t>
            </a:r>
          </a:p>
          <a:p>
            <a:endParaRPr lang="en-US" dirty="0"/>
          </a:p>
          <a:p>
            <a:r>
              <a:rPr lang="en-US" dirty="0"/>
              <a:t> The overall relations were not as warm as they would be in the coming years. An evidence of this low profile relationship was the Korean War in 1950-51, in which Pakistan refused to send troops, and only extended political support to the UN cause. However, in February 1951, under Four Point Program, the US sanctioned economic assistance of $600,000 to Pakistan.</a:t>
            </a:r>
          </a:p>
        </p:txBody>
      </p:sp>
    </p:spTree>
    <p:extLst>
      <p:ext uri="{BB962C8B-B14F-4D97-AF65-F5344CB8AC3E}">
        <p14:creationId xmlns:p14="http://schemas.microsoft.com/office/powerpoint/2010/main" val="91494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5085184"/>
            <a:ext cx="9155360" cy="1282147"/>
          </a:xfrm>
        </p:spPr>
        <p:txBody>
          <a:bodyPr/>
          <a:lstStyle/>
          <a:p>
            <a:pPr>
              <a:buNone/>
            </a:pPr>
            <a:r>
              <a:rPr lang="en-GB" sz="2000" dirty="0"/>
              <a:t>  Prime Minister </a:t>
            </a:r>
            <a:r>
              <a:rPr lang="en-GB" sz="2000" dirty="0" err="1"/>
              <a:t>Liaquat</a:t>
            </a:r>
            <a:r>
              <a:rPr lang="en-GB" sz="2000" dirty="0"/>
              <a:t> Ali Khan with President Harry S. Truman</a:t>
            </a:r>
          </a:p>
          <a:p>
            <a:pPr>
              <a:buNone/>
            </a:pPr>
            <a:r>
              <a:rPr lang="en-GB" sz="2000" dirty="0"/>
              <a:t>					May, 1950</a:t>
            </a:r>
            <a:endParaRPr lang="en-US" dirty="0"/>
          </a:p>
        </p:txBody>
      </p:sp>
      <p:pic>
        <p:nvPicPr>
          <p:cNvPr id="75778" name="Picture 2" descr="http://upload.wikimedia.org/wikipedia/commons/9/95/Nawabzada_Liaquat_Ali_Khan_President_Truman.jpg"/>
          <p:cNvPicPr>
            <a:picLocks noChangeAspect="1" noChangeArrowheads="1"/>
          </p:cNvPicPr>
          <p:nvPr/>
        </p:nvPicPr>
        <p:blipFill>
          <a:blip r:embed="rId2" cstate="print"/>
          <a:srcRect/>
          <a:stretch>
            <a:fillRect/>
          </a:stretch>
        </p:blipFill>
        <p:spPr bwMode="auto">
          <a:xfrm>
            <a:off x="1763688" y="188640"/>
            <a:ext cx="5976664" cy="464472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69906A-F902-4D92-A4D9-81D84DA8DD6F}"/>
              </a:ext>
            </a:extLst>
          </p:cNvPr>
          <p:cNvSpPr>
            <a:spLocks noGrp="1"/>
          </p:cNvSpPr>
          <p:nvPr>
            <p:ph idx="1"/>
          </p:nvPr>
        </p:nvSpPr>
        <p:spPr/>
        <p:txBody>
          <a:bodyPr>
            <a:normAutofit fontScale="92500" lnSpcReduction="10000"/>
          </a:bodyPr>
          <a:lstStyle/>
          <a:p>
            <a:r>
              <a:rPr lang="en-US" dirty="0"/>
              <a:t>In 1953, Eisenhower assumed power and announced his doctrine of ‘Massive Retaliation’ that led US Administration to establish the new “Northern Tier of Defense” as an early goal of the administration.</a:t>
            </a:r>
          </a:p>
          <a:p>
            <a:endParaRPr lang="en-US" dirty="0"/>
          </a:p>
          <a:p>
            <a:r>
              <a:rPr lang="en-US" dirty="0"/>
              <a:t> Basically, the aim of Eisenhower administration was to reduce US involvement in other Korea- type operations, and build up instead the indigenous fighting capability of countries such as Pakistan, Iran, Turkey and Iraq―the frontline states.</a:t>
            </a:r>
          </a:p>
        </p:txBody>
      </p:sp>
      <p:sp>
        <p:nvSpPr>
          <p:cNvPr id="3" name="Title 2">
            <a:extLst>
              <a:ext uri="{FF2B5EF4-FFF2-40B4-BE49-F238E27FC236}">
                <a16:creationId xmlns:a16="http://schemas.microsoft.com/office/drawing/2014/main" id="{516C1157-C787-4160-95DA-A81FFB2827D4}"/>
              </a:ext>
            </a:extLst>
          </p:cNvPr>
          <p:cNvSpPr>
            <a:spLocks noGrp="1"/>
          </p:cNvSpPr>
          <p:nvPr>
            <p:ph type="title"/>
          </p:nvPr>
        </p:nvSpPr>
        <p:spPr/>
        <p:txBody>
          <a:bodyPr>
            <a:normAutofit fontScale="90000"/>
          </a:bodyPr>
          <a:lstStyle/>
          <a:p>
            <a:r>
              <a:rPr lang="en-US" dirty="0"/>
              <a:t>Period of Eisenhower</a:t>
            </a:r>
            <a:br>
              <a:rPr lang="en-US" dirty="0"/>
            </a:br>
            <a:endParaRPr lang="en-US" dirty="0"/>
          </a:p>
        </p:txBody>
      </p:sp>
    </p:spTree>
    <p:extLst>
      <p:ext uri="{BB962C8B-B14F-4D97-AF65-F5344CB8AC3E}">
        <p14:creationId xmlns:p14="http://schemas.microsoft.com/office/powerpoint/2010/main" val="135694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DE5A0B-4C22-4DD2-8BEC-F38316BCBAAC}"/>
              </a:ext>
            </a:extLst>
          </p:cNvPr>
          <p:cNvSpPr>
            <a:spLocks noGrp="1"/>
          </p:cNvSpPr>
          <p:nvPr>
            <p:ph idx="1"/>
          </p:nvPr>
        </p:nvSpPr>
        <p:spPr>
          <a:xfrm>
            <a:off x="457200" y="332656"/>
            <a:ext cx="8229600" cy="5674635"/>
          </a:xfrm>
        </p:spPr>
        <p:txBody>
          <a:bodyPr>
            <a:normAutofit/>
          </a:bodyPr>
          <a:lstStyle/>
          <a:p>
            <a:r>
              <a:rPr lang="en-US" dirty="0"/>
              <a:t>Initially the relationship between Pakistan and US was not a sort of friendship but a patron-client relationship. </a:t>
            </a:r>
          </a:p>
          <a:p>
            <a:pPr lvl="1"/>
            <a:r>
              <a:rPr lang="en-US" dirty="0"/>
              <a:t>One, it was the time when Pakistan was fully dependent on US for defense against India and Afghanistan.</a:t>
            </a:r>
          </a:p>
          <a:p>
            <a:pPr lvl="1"/>
            <a:endParaRPr lang="en-US" dirty="0"/>
          </a:p>
          <a:p>
            <a:pPr lvl="1"/>
            <a:r>
              <a:rPr lang="en-US" dirty="0"/>
              <a:t> Second, during cold war period Pakistan was a crucial military factor for US in South Asia.</a:t>
            </a:r>
          </a:p>
          <a:p>
            <a:pPr lvl="1"/>
            <a:r>
              <a:rPr lang="en-US" dirty="0"/>
              <a:t> </a:t>
            </a:r>
          </a:p>
          <a:p>
            <a:pPr lvl="1"/>
            <a:r>
              <a:rPr lang="en-US" dirty="0"/>
              <a:t>Third, the Patron-Client nature of relationship between Pakistan and US was well-known arrangement to other nations around the world. </a:t>
            </a:r>
          </a:p>
        </p:txBody>
      </p:sp>
    </p:spTree>
    <p:extLst>
      <p:ext uri="{BB962C8B-B14F-4D97-AF65-F5344CB8AC3E}">
        <p14:creationId xmlns:p14="http://schemas.microsoft.com/office/powerpoint/2010/main" val="332491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Patron-Client relationship established when Pakistan signed Mutual Defense Assistance Agreement with US in May 1954. This agreement was signed for building friendly cooperation in the economic, technical, and defense fields. </a:t>
            </a:r>
          </a:p>
          <a:p>
            <a:endParaRPr lang="en-US" dirty="0"/>
          </a:p>
          <a:p>
            <a:r>
              <a:rPr lang="en-US" dirty="0"/>
              <a:t> The main objective of this alliance was to block the advancement of Communism in </a:t>
            </a:r>
            <a:r>
              <a:rPr lang="en-US" dirty="0" err="1"/>
              <a:t>Asia.Pakistan</a:t>
            </a:r>
            <a:r>
              <a:rPr lang="en-US" dirty="0"/>
              <a:t> became the most allied ally of United States in Asia. It provided US with the facility to establish surveillance and communication post near Peshawar.  </a:t>
            </a:r>
          </a:p>
          <a:p>
            <a:endParaRPr lang="en-US" dirty="0"/>
          </a:p>
          <a:p>
            <a:r>
              <a:rPr lang="en-US" dirty="0"/>
              <a:t>In return, US provided nearly $17.5 million military and $60 million economic aid.</a:t>
            </a:r>
          </a:p>
        </p:txBody>
      </p:sp>
      <p:sp>
        <p:nvSpPr>
          <p:cNvPr id="3" name="Title 2"/>
          <p:cNvSpPr>
            <a:spLocks noGrp="1"/>
          </p:cNvSpPr>
          <p:nvPr>
            <p:ph type="title"/>
          </p:nvPr>
        </p:nvSpPr>
        <p:spPr/>
        <p:txBody>
          <a:bodyPr/>
          <a:lstStyle/>
          <a:p>
            <a:r>
              <a:rPr lang="en-US" dirty="0"/>
              <a:t>SEATO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Baghdad Pact was signed in 1955 with Iran, Iraq, Turkey and Britain. </a:t>
            </a:r>
          </a:p>
          <a:p>
            <a:r>
              <a:rPr lang="en-US" dirty="0"/>
              <a:t>Later renamed as Central Asia Treaty Organization in 1959 when Iraq withdrew from it. </a:t>
            </a:r>
          </a:p>
          <a:p>
            <a:r>
              <a:rPr lang="en-US" dirty="0"/>
              <a:t>Basically it was designed to counter Soviet Influence in the Middle East.</a:t>
            </a:r>
          </a:p>
          <a:p>
            <a:r>
              <a:rPr lang="en-US" dirty="0"/>
              <a:t>This Pact was expired in 1979. </a:t>
            </a:r>
          </a:p>
          <a:p>
            <a:endParaRPr lang="en-US" dirty="0"/>
          </a:p>
        </p:txBody>
      </p:sp>
      <p:sp>
        <p:nvSpPr>
          <p:cNvPr id="3" name="Title 2"/>
          <p:cNvSpPr>
            <a:spLocks noGrp="1"/>
          </p:cNvSpPr>
          <p:nvPr>
            <p:ph type="title"/>
          </p:nvPr>
        </p:nvSpPr>
        <p:spPr/>
        <p:txBody>
          <a:bodyPr/>
          <a:lstStyle/>
          <a:p>
            <a:r>
              <a:rPr lang="en-US" dirty="0"/>
              <a:t>CENTO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http://pakistanpaedia.com/relations/pic_post%20by%20MAK.gif"/>
          <p:cNvPicPr>
            <a:picLocks noChangeAspect="1" noChangeArrowheads="1"/>
          </p:cNvPicPr>
          <p:nvPr/>
        </p:nvPicPr>
        <p:blipFill>
          <a:blip r:embed="rId2" cstate="print"/>
          <a:srcRect/>
          <a:stretch>
            <a:fillRect/>
          </a:stretch>
        </p:blipFill>
        <p:spPr bwMode="auto">
          <a:xfrm>
            <a:off x="4788024" y="188640"/>
            <a:ext cx="3888432" cy="2232248"/>
          </a:xfrm>
          <a:prstGeom prst="rect">
            <a:avLst/>
          </a:prstGeom>
          <a:noFill/>
        </p:spPr>
      </p:pic>
      <p:pic>
        <p:nvPicPr>
          <p:cNvPr id="77828" name="Picture 4" descr="http://s.mcstatic.com/thumb/9997328/26124045/4/flash_player/0/1/pakistani_president_ayub_khan_visits_america_1961.jpg"/>
          <p:cNvPicPr>
            <a:picLocks noChangeAspect="1" noChangeArrowheads="1"/>
          </p:cNvPicPr>
          <p:nvPr/>
        </p:nvPicPr>
        <p:blipFill>
          <a:blip r:embed="rId3" cstate="print"/>
          <a:srcRect/>
          <a:stretch>
            <a:fillRect/>
          </a:stretch>
        </p:blipFill>
        <p:spPr bwMode="auto">
          <a:xfrm>
            <a:off x="179512" y="188640"/>
            <a:ext cx="4139952" cy="2328724"/>
          </a:xfrm>
          <a:prstGeom prst="rect">
            <a:avLst/>
          </a:prstGeom>
          <a:noFill/>
        </p:spPr>
      </p:pic>
      <p:pic>
        <p:nvPicPr>
          <p:cNvPr id="77830" name="Picture 6" descr="http://fshahim.files.wordpress.com/2013/07/jfk-recieving-ayub-khan.jpg"/>
          <p:cNvPicPr>
            <a:picLocks noChangeAspect="1" noChangeArrowheads="1"/>
          </p:cNvPicPr>
          <p:nvPr/>
        </p:nvPicPr>
        <p:blipFill>
          <a:blip r:embed="rId4" cstate="print"/>
          <a:srcRect/>
          <a:stretch>
            <a:fillRect/>
          </a:stretch>
        </p:blipFill>
        <p:spPr bwMode="auto">
          <a:xfrm>
            <a:off x="4860032" y="2636912"/>
            <a:ext cx="3960440" cy="3534566"/>
          </a:xfrm>
          <a:prstGeom prst="rect">
            <a:avLst/>
          </a:prstGeom>
          <a:noFill/>
        </p:spPr>
      </p:pic>
      <p:sp>
        <p:nvSpPr>
          <p:cNvPr id="7" name="TextBox 6"/>
          <p:cNvSpPr txBox="1"/>
          <p:nvPr/>
        </p:nvSpPr>
        <p:spPr>
          <a:xfrm>
            <a:off x="611560" y="5229200"/>
            <a:ext cx="3960440" cy="646331"/>
          </a:xfrm>
          <a:prstGeom prst="rect">
            <a:avLst/>
          </a:prstGeom>
          <a:noFill/>
        </p:spPr>
        <p:txBody>
          <a:bodyPr wrap="square" rtlCol="1">
            <a:spAutoFit/>
          </a:bodyPr>
          <a:lstStyle/>
          <a:p>
            <a:pPr algn="l" rtl="0"/>
            <a:r>
              <a:rPr lang="en-US" dirty="0"/>
              <a:t>President Kennedy Receiving President </a:t>
            </a:r>
            <a:r>
              <a:rPr lang="en-US" dirty="0" err="1"/>
              <a:t>Ayub</a:t>
            </a:r>
            <a:r>
              <a:rPr lang="en-US" dirty="0"/>
              <a:t> at Andrews AFB</a:t>
            </a:r>
          </a:p>
        </p:txBody>
      </p:sp>
      <p:pic>
        <p:nvPicPr>
          <p:cNvPr id="6" name="Picture 2" descr="http://www.thefridaytimes.com/29042011/images/big_p30a.jpg">
            <a:extLst>
              <a:ext uri="{FF2B5EF4-FFF2-40B4-BE49-F238E27FC236}">
                <a16:creationId xmlns:a16="http://schemas.microsoft.com/office/drawing/2014/main" id="{D5B00EC1-3AAB-4065-ADE2-2200155AF271}"/>
              </a:ext>
            </a:extLst>
          </p:cNvPr>
          <p:cNvPicPr>
            <a:picLocks noChangeAspect="1" noChangeArrowheads="1"/>
          </p:cNvPicPr>
          <p:nvPr/>
        </p:nvPicPr>
        <p:blipFill>
          <a:blip r:embed="rId5" cstate="print"/>
          <a:srcRect/>
          <a:stretch>
            <a:fillRect/>
          </a:stretch>
        </p:blipFill>
        <p:spPr bwMode="auto">
          <a:xfrm>
            <a:off x="1115616" y="2924944"/>
            <a:ext cx="2487829" cy="165618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5EB636-2F40-4C25-861E-234396EE9E8F}"/>
              </a:ext>
            </a:extLst>
          </p:cNvPr>
          <p:cNvSpPr>
            <a:spLocks noGrp="1"/>
          </p:cNvSpPr>
          <p:nvPr>
            <p:ph idx="1"/>
          </p:nvPr>
        </p:nvSpPr>
        <p:spPr/>
        <p:txBody>
          <a:bodyPr>
            <a:normAutofit fontScale="62500" lnSpcReduction="20000"/>
          </a:bodyPr>
          <a:lstStyle/>
          <a:p>
            <a:r>
              <a:rPr lang="en-US" dirty="0"/>
              <a:t>The fluctuation started in Pak-US relations. </a:t>
            </a:r>
          </a:p>
          <a:p>
            <a:endParaRPr lang="en-US" dirty="0"/>
          </a:p>
          <a:p>
            <a:r>
              <a:rPr lang="en-US" dirty="0"/>
              <a:t>The U-2 incident of May 1960, and the Cuban Missile Crisis in October 1962, compelled both US and Soviet Union to realize the intensity of the rivalry. </a:t>
            </a:r>
          </a:p>
          <a:p>
            <a:endParaRPr lang="en-US" dirty="0"/>
          </a:p>
          <a:p>
            <a:r>
              <a:rPr lang="en-US" dirty="0"/>
              <a:t>The Kennedy administration regarded China as a greater threat to the free world than the Soviet Union.  It was also the time when US administration tried to reduce the rent, it paid for the Peshawar base and decreased military assistance program. </a:t>
            </a:r>
          </a:p>
          <a:p>
            <a:endParaRPr lang="en-US" dirty="0"/>
          </a:p>
          <a:p>
            <a:r>
              <a:rPr lang="en-US" dirty="0"/>
              <a:t>Pakistan joined the alliance system in order to have advantage over its adversary, India. On the other hand, during the Sino-Indian conflict 1962, US and Britain decided to give $120 million military assistance to India. </a:t>
            </a:r>
          </a:p>
          <a:p>
            <a:endParaRPr lang="en-US" dirty="0"/>
          </a:p>
          <a:p>
            <a:r>
              <a:rPr lang="en-US" dirty="0"/>
              <a:t>This development under the Kennedy administration decreased the alliance co-relation with aid. </a:t>
            </a:r>
          </a:p>
        </p:txBody>
      </p:sp>
      <p:sp>
        <p:nvSpPr>
          <p:cNvPr id="3" name="Title 2">
            <a:extLst>
              <a:ext uri="{FF2B5EF4-FFF2-40B4-BE49-F238E27FC236}">
                <a16:creationId xmlns:a16="http://schemas.microsoft.com/office/drawing/2014/main" id="{F4002151-0241-451E-9ACF-25126CF7FEC5}"/>
              </a:ext>
            </a:extLst>
          </p:cNvPr>
          <p:cNvSpPr>
            <a:spLocks noGrp="1"/>
          </p:cNvSpPr>
          <p:nvPr>
            <p:ph type="title"/>
          </p:nvPr>
        </p:nvSpPr>
        <p:spPr/>
        <p:txBody>
          <a:bodyPr>
            <a:normAutofit fontScale="90000"/>
          </a:bodyPr>
          <a:lstStyle/>
          <a:p>
            <a:r>
              <a:rPr lang="en-US" dirty="0"/>
              <a:t>The Period of Kennedy </a:t>
            </a:r>
            <a:br>
              <a:rPr lang="en-US" dirty="0"/>
            </a:br>
            <a:endParaRPr lang="en-US" dirty="0"/>
          </a:p>
        </p:txBody>
      </p:sp>
    </p:spTree>
    <p:extLst>
      <p:ext uri="{BB962C8B-B14F-4D97-AF65-F5344CB8AC3E}">
        <p14:creationId xmlns:p14="http://schemas.microsoft.com/office/powerpoint/2010/main" val="131024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During Indo-China war of 1962, US supplied military aid to India. This military aid shook Pak-US relations. </a:t>
            </a:r>
          </a:p>
          <a:p>
            <a:r>
              <a:rPr lang="en-US" dirty="0"/>
              <a:t>Pakistan was unhappy because US did not use the opportunity to settle Kashmir issue. </a:t>
            </a:r>
          </a:p>
          <a:p>
            <a:r>
              <a:rPr lang="en-US" dirty="0"/>
              <a:t>President </a:t>
            </a:r>
            <a:r>
              <a:rPr lang="en-US" dirty="0" err="1"/>
              <a:t>Ayub</a:t>
            </a:r>
            <a:r>
              <a:rPr lang="en-US" dirty="0"/>
              <a:t> Khan turned to China and the Soviet Union in 1965 to maintain the balance of power. </a:t>
            </a:r>
          </a:p>
          <a:p>
            <a:r>
              <a:rPr lang="en-US" dirty="0"/>
              <a:t>In result the United States imposed EMBARGO on arms during Indo-Pak war of 1965. </a:t>
            </a:r>
          </a:p>
          <a:p>
            <a:r>
              <a:rPr lang="en-US" dirty="0"/>
              <a:t>Resumed non-military aid later in 1966</a:t>
            </a:r>
          </a:p>
        </p:txBody>
      </p:sp>
      <p:sp>
        <p:nvSpPr>
          <p:cNvPr id="3" name="Title 2"/>
          <p:cNvSpPr>
            <a:spLocks noGrp="1"/>
          </p:cNvSpPr>
          <p:nvPr>
            <p:ph type="title"/>
          </p:nvPr>
        </p:nvSpPr>
        <p:spPr/>
        <p:txBody>
          <a:bodyPr>
            <a:normAutofit fontScale="90000"/>
          </a:bodyPr>
          <a:lstStyle/>
          <a:p>
            <a:r>
              <a:rPr lang="en-US" dirty="0"/>
              <a:t>Relations with US during and After the Wars</a:t>
            </a:r>
          </a:p>
        </p:txBody>
      </p:sp>
    </p:spTree>
    <p:extLst>
      <p:ext uri="{BB962C8B-B14F-4D97-AF65-F5344CB8AC3E}">
        <p14:creationId xmlns:p14="http://schemas.microsoft.com/office/powerpoint/2010/main" val="15253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ctr">
              <a:buNone/>
            </a:pPr>
            <a:endParaRPr lang="en-GB" dirty="0"/>
          </a:p>
          <a:p>
            <a:pPr algn="ctr">
              <a:buNone/>
            </a:pPr>
            <a:r>
              <a:rPr lang="en-GB" dirty="0"/>
              <a:t>	The United States has had diplomatic relations with Pakistan since independence. The two countries' common interest is to maintain peace and stability in South Asia.</a:t>
            </a:r>
          </a:p>
          <a:p>
            <a:pPr algn="ctr">
              <a:buNone/>
            </a:pPr>
            <a:endParaRPr lang="en-GB" dirty="0"/>
          </a:p>
          <a:p>
            <a:pPr algn="ctr">
              <a:buNone/>
            </a:pPr>
            <a:r>
              <a:rPr lang="en-US" dirty="0"/>
              <a:t>Historically Pak-US relationship has never been consistent. It went through many ups and downs in different periods. It was because of convergence and divergence of national interests that kept on switching both nations from friendship to friction.</a:t>
            </a:r>
          </a:p>
          <a:p>
            <a:pPr algn="ctr">
              <a:buNone/>
            </a:pPr>
            <a:endParaRPr lang="en-US" dirty="0"/>
          </a:p>
        </p:txBody>
      </p:sp>
      <p:sp>
        <p:nvSpPr>
          <p:cNvPr id="3" name="Title 2"/>
          <p:cNvSpPr>
            <a:spLocks noGrp="1"/>
          </p:cNvSpPr>
          <p:nvPr>
            <p:ph type="title"/>
          </p:nvPr>
        </p:nvSpPr>
        <p:spPr/>
        <p:txBody>
          <a:bodyPr/>
          <a:lstStyle/>
          <a:p>
            <a:r>
              <a:rPr lang="en-GB" dirty="0"/>
              <a:t>Historical Background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C9055F-638B-46B1-A050-8E1E510F9233}"/>
              </a:ext>
            </a:extLst>
          </p:cNvPr>
          <p:cNvSpPr>
            <a:spLocks noGrp="1"/>
          </p:cNvSpPr>
          <p:nvPr>
            <p:ph idx="1"/>
          </p:nvPr>
        </p:nvSpPr>
        <p:spPr/>
        <p:txBody>
          <a:bodyPr>
            <a:normAutofit fontScale="92500"/>
          </a:bodyPr>
          <a:lstStyle/>
          <a:p>
            <a:r>
              <a:rPr lang="en-US" dirty="0"/>
              <a:t>At the end of 1965 War, US policy towards Pakistan entered into a period of neglect. There were several reasons for this shift in US policy. </a:t>
            </a:r>
          </a:p>
          <a:p>
            <a:pPr lvl="1"/>
            <a:r>
              <a:rPr lang="en-US" dirty="0"/>
              <a:t>Firstly, the decision makers of US decided that Indo-Pak conflict had diverted both the countries from genuine regional accord, and the American arms were being wasted. </a:t>
            </a:r>
          </a:p>
          <a:p>
            <a:pPr lvl="1"/>
            <a:r>
              <a:rPr lang="en-US" dirty="0"/>
              <a:t>Secondly, it was a time when </a:t>
            </a:r>
            <a:r>
              <a:rPr lang="en-US" i="1" dirty="0"/>
              <a:t>détente</a:t>
            </a:r>
            <a:r>
              <a:rPr lang="en-US" dirty="0"/>
              <a:t> between two global powers was growing. The anti-Soviet passions were dying down and US was engaged in crucial dialogue on the control of nuclear weapons. During this period the strategic and political interests of Pakistan and US failed to coincide with each other. </a:t>
            </a:r>
          </a:p>
        </p:txBody>
      </p:sp>
      <p:sp>
        <p:nvSpPr>
          <p:cNvPr id="3" name="Title 2">
            <a:extLst>
              <a:ext uri="{FF2B5EF4-FFF2-40B4-BE49-F238E27FC236}">
                <a16:creationId xmlns:a16="http://schemas.microsoft.com/office/drawing/2014/main" id="{72B0719F-9C56-4B65-AEA5-3738ACC41AE0}"/>
              </a:ext>
            </a:extLst>
          </p:cNvPr>
          <p:cNvSpPr>
            <a:spLocks noGrp="1"/>
          </p:cNvSpPr>
          <p:nvPr>
            <p:ph type="title"/>
          </p:nvPr>
        </p:nvSpPr>
        <p:spPr/>
        <p:txBody>
          <a:bodyPr/>
          <a:lstStyle/>
          <a:p>
            <a:r>
              <a:rPr lang="en-US" dirty="0"/>
              <a:t>Shift in the US Policy </a:t>
            </a:r>
          </a:p>
        </p:txBody>
      </p:sp>
    </p:spTree>
    <p:extLst>
      <p:ext uri="{BB962C8B-B14F-4D97-AF65-F5344CB8AC3E}">
        <p14:creationId xmlns:p14="http://schemas.microsoft.com/office/powerpoint/2010/main" val="268421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B76B5E-AF82-4BF8-B8CD-5F1C98E9D317}"/>
              </a:ext>
            </a:extLst>
          </p:cNvPr>
          <p:cNvSpPr>
            <a:spLocks noGrp="1"/>
          </p:cNvSpPr>
          <p:nvPr>
            <p:ph idx="1"/>
          </p:nvPr>
        </p:nvSpPr>
        <p:spPr/>
        <p:txBody>
          <a:bodyPr>
            <a:normAutofit fontScale="70000" lnSpcReduction="20000"/>
          </a:bodyPr>
          <a:lstStyle/>
          <a:p>
            <a:r>
              <a:rPr lang="en-US" dirty="0"/>
              <a:t>In 1971, Henry Kissinger made a secret trip to China via Islamabad that paved the way for the Sino-US détente. It reduced US security concerns in South Asia and improved Pakistan’s relations with US. At the same time, India and the Soviet Union signed the treaty of friendship and cooperation. </a:t>
            </a:r>
          </a:p>
          <a:p>
            <a:endParaRPr lang="en-US" dirty="0"/>
          </a:p>
          <a:p>
            <a:r>
              <a:rPr lang="en-US" dirty="0"/>
              <a:t>India intervened in East Pakistan in 1971 that prompted the third Indo-Pak War, resulting in the dismemberment of Pakistan. The dismemberment of Pakistan in 1971 led US recognize India as the preeminent power in South Asia. </a:t>
            </a:r>
          </a:p>
          <a:p>
            <a:endParaRPr lang="en-US" dirty="0"/>
          </a:p>
          <a:p>
            <a:r>
              <a:rPr lang="en-US" dirty="0"/>
              <a:t>The event of 1971, practically made Pakistan’s membership in SEATO absurd and, thus it joined Non- Alignment Movement. It continued its membership in CENTO, more in respect to its ties with Iran and Turkey, than because of its relationship with US</a:t>
            </a:r>
          </a:p>
        </p:txBody>
      </p:sp>
      <p:sp>
        <p:nvSpPr>
          <p:cNvPr id="3" name="Title 2">
            <a:extLst>
              <a:ext uri="{FF2B5EF4-FFF2-40B4-BE49-F238E27FC236}">
                <a16:creationId xmlns:a16="http://schemas.microsoft.com/office/drawing/2014/main" id="{9ECCF355-D3B6-4C3E-BBC0-80807F94F7CB}"/>
              </a:ext>
            </a:extLst>
          </p:cNvPr>
          <p:cNvSpPr>
            <a:spLocks noGrp="1"/>
          </p:cNvSpPr>
          <p:nvPr>
            <p:ph type="title"/>
          </p:nvPr>
        </p:nvSpPr>
        <p:spPr/>
        <p:txBody>
          <a:bodyPr/>
          <a:lstStyle/>
          <a:p>
            <a:r>
              <a:rPr lang="en-US" dirty="0"/>
              <a:t>The Period of Nixon </a:t>
            </a:r>
          </a:p>
        </p:txBody>
      </p:sp>
    </p:spTree>
    <p:extLst>
      <p:ext uri="{BB962C8B-B14F-4D97-AF65-F5344CB8AC3E}">
        <p14:creationId xmlns:p14="http://schemas.microsoft.com/office/powerpoint/2010/main" val="349025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4F04E-BC49-46A9-A205-B3AF72A745EF}"/>
              </a:ext>
            </a:extLst>
          </p:cNvPr>
          <p:cNvSpPr>
            <a:spLocks noGrp="1"/>
          </p:cNvSpPr>
          <p:nvPr>
            <p:ph idx="1"/>
          </p:nvPr>
        </p:nvSpPr>
        <p:spPr/>
        <p:txBody>
          <a:bodyPr>
            <a:normAutofit fontScale="92500" lnSpcReduction="20000"/>
          </a:bodyPr>
          <a:lstStyle/>
          <a:p>
            <a:r>
              <a:rPr lang="en-US" dirty="0"/>
              <a:t>In 1979, President Jimmy Carter took office in the US. He emphasized on nuclear non-proliferation. Therefore, the Carter administration not only forced Pakistan, not to acquire nuclear capability, but also pressurized France for the suspension of its agreement with Pakistan on sale of nuclear processing plant(Agreement in1976s). </a:t>
            </a:r>
          </a:p>
          <a:p>
            <a:endParaRPr lang="en-US" dirty="0"/>
          </a:p>
          <a:p>
            <a:r>
              <a:rPr lang="en-US" dirty="0"/>
              <a:t>Moreover, in 1979, a mob under mistaken belief that America was behind the attack on the Great Mosque in Makkah burnt down American embassy in Islamabad in which some of the embassy members died. </a:t>
            </a:r>
          </a:p>
          <a:p>
            <a:endParaRPr lang="en-US" dirty="0"/>
          </a:p>
        </p:txBody>
      </p:sp>
      <p:sp>
        <p:nvSpPr>
          <p:cNvPr id="3" name="Title 2">
            <a:extLst>
              <a:ext uri="{FF2B5EF4-FFF2-40B4-BE49-F238E27FC236}">
                <a16:creationId xmlns:a16="http://schemas.microsoft.com/office/drawing/2014/main" id="{7F1F27C9-3AAA-4082-8C69-F3A2D8154D8B}"/>
              </a:ext>
            </a:extLst>
          </p:cNvPr>
          <p:cNvSpPr>
            <a:spLocks noGrp="1"/>
          </p:cNvSpPr>
          <p:nvPr>
            <p:ph type="title"/>
          </p:nvPr>
        </p:nvSpPr>
        <p:spPr/>
        <p:txBody>
          <a:bodyPr/>
          <a:lstStyle/>
          <a:p>
            <a:r>
              <a:rPr lang="en-US" dirty="0"/>
              <a:t>The Period of Jimmy Carter </a:t>
            </a:r>
          </a:p>
        </p:txBody>
      </p:sp>
    </p:spTree>
    <p:extLst>
      <p:ext uri="{BB962C8B-B14F-4D97-AF65-F5344CB8AC3E}">
        <p14:creationId xmlns:p14="http://schemas.microsoft.com/office/powerpoint/2010/main" val="3873599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December 1979 Soviet military intervention in Afghanistan and the Islamic revolution in Iran caused marked changes in US foreign policy towards Pakistan. Soviet intervention in Afghanistan created for Pakistan a two-front security situation i.e. East and West.</a:t>
            </a:r>
          </a:p>
          <a:p>
            <a:endParaRPr lang="en-US" dirty="0"/>
          </a:p>
          <a:p>
            <a:r>
              <a:rPr lang="en-US" dirty="0"/>
              <a:t>Pakistan became ‘front line’ state for the US in the war against communism. </a:t>
            </a:r>
          </a:p>
          <a:p>
            <a:endParaRPr lang="en-US" dirty="0"/>
          </a:p>
        </p:txBody>
      </p:sp>
      <p:sp>
        <p:nvSpPr>
          <p:cNvPr id="3" name="Title 2"/>
          <p:cNvSpPr>
            <a:spLocks noGrp="1"/>
          </p:cNvSpPr>
          <p:nvPr>
            <p:ph type="title"/>
          </p:nvPr>
        </p:nvSpPr>
        <p:spPr/>
        <p:txBody>
          <a:bodyPr/>
          <a:lstStyle/>
          <a:p>
            <a:r>
              <a:rPr lang="en-US" dirty="0"/>
              <a:t>Soviet Invasion of Afghanistan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F6653-ACDD-44B0-A816-0F5182523B57}"/>
              </a:ext>
            </a:extLst>
          </p:cNvPr>
          <p:cNvSpPr>
            <a:spLocks noGrp="1"/>
          </p:cNvSpPr>
          <p:nvPr>
            <p:ph idx="1"/>
          </p:nvPr>
        </p:nvSpPr>
        <p:spPr/>
        <p:txBody>
          <a:bodyPr>
            <a:normAutofit fontScale="92500" lnSpcReduction="20000"/>
          </a:bodyPr>
          <a:lstStyle/>
          <a:p>
            <a:r>
              <a:rPr lang="en-US" dirty="0"/>
              <a:t>The Reagan administration had three major objectives in South Asia: </a:t>
            </a:r>
          </a:p>
          <a:p>
            <a:pPr lvl="1"/>
            <a:r>
              <a:rPr lang="en-US" dirty="0"/>
              <a:t>1. To contain Soviet Union </a:t>
            </a:r>
          </a:p>
          <a:p>
            <a:pPr lvl="1"/>
            <a:r>
              <a:rPr lang="en-US" dirty="0"/>
              <a:t>2. To lessen Indian dependence on the Soviet Union </a:t>
            </a:r>
          </a:p>
          <a:p>
            <a:pPr lvl="1"/>
            <a:r>
              <a:rPr lang="en-US" dirty="0"/>
              <a:t>3. Nuclear non-proliferation President Reagan tried to cultivate closer ties with Pakistan. </a:t>
            </a:r>
          </a:p>
          <a:p>
            <a:endParaRPr lang="en-US" dirty="0"/>
          </a:p>
          <a:p>
            <a:r>
              <a:rPr lang="en-US" dirty="0"/>
              <a:t>US signed an agreement of $3.2 billion assistance for Pakistan in 1981, which was extended over a period of six years (1981-87). </a:t>
            </a:r>
          </a:p>
          <a:p>
            <a:r>
              <a:rPr lang="en-US" dirty="0"/>
              <a:t>In the spring of 1986, another package of $4.2 billion for the period 1988-93 was sanctioned. This aid package included the sale of sophisticated aircraft like F-16.</a:t>
            </a:r>
          </a:p>
        </p:txBody>
      </p:sp>
      <p:sp>
        <p:nvSpPr>
          <p:cNvPr id="3" name="Title 2">
            <a:extLst>
              <a:ext uri="{FF2B5EF4-FFF2-40B4-BE49-F238E27FC236}">
                <a16:creationId xmlns:a16="http://schemas.microsoft.com/office/drawing/2014/main" id="{526AF7CA-362A-4166-AC34-9B478FECE6E4}"/>
              </a:ext>
            </a:extLst>
          </p:cNvPr>
          <p:cNvSpPr>
            <a:spLocks noGrp="1"/>
          </p:cNvSpPr>
          <p:nvPr>
            <p:ph type="title"/>
          </p:nvPr>
        </p:nvSpPr>
        <p:spPr/>
        <p:txBody>
          <a:bodyPr/>
          <a:lstStyle/>
          <a:p>
            <a:r>
              <a:rPr lang="en-US" dirty="0"/>
              <a:t>The Reagan Administration </a:t>
            </a:r>
          </a:p>
        </p:txBody>
      </p:sp>
    </p:spTree>
    <p:extLst>
      <p:ext uri="{BB962C8B-B14F-4D97-AF65-F5344CB8AC3E}">
        <p14:creationId xmlns:p14="http://schemas.microsoft.com/office/powerpoint/2010/main" val="2205867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After the restoration of democracy after the disastrous and mysterious death of Zia and U.S. Ambassador in an aviation crash.</a:t>
            </a:r>
          </a:p>
          <a:p>
            <a:r>
              <a:rPr lang="en-GB" dirty="0"/>
              <a:t>Relations deteriorated quickly with upcoming prime ministers Benazir Bhutto and </a:t>
            </a:r>
            <a:r>
              <a:rPr lang="en-GB" dirty="0" err="1"/>
              <a:t>Nawaz</a:t>
            </a:r>
            <a:r>
              <a:rPr lang="en-GB" dirty="0"/>
              <a:t> Sharif. </a:t>
            </a:r>
          </a:p>
          <a:p>
            <a:r>
              <a:rPr lang="en-GB" dirty="0"/>
              <a:t>The United States took tough stand on Pakistan's nuclear development, passing the </a:t>
            </a:r>
            <a:r>
              <a:rPr lang="en-GB" dirty="0" err="1"/>
              <a:t>Pressler</a:t>
            </a:r>
            <a:r>
              <a:rPr lang="en-GB" dirty="0"/>
              <a:t> Amendment (suspension of military and economic aid), while significantly improving the relations with India.</a:t>
            </a:r>
          </a:p>
          <a:p>
            <a:pPr>
              <a:buNone/>
            </a:pPr>
            <a:r>
              <a:rPr lang="en-GB" dirty="0"/>
              <a:t>   </a:t>
            </a:r>
            <a:endParaRPr lang="en-US" dirty="0"/>
          </a:p>
        </p:txBody>
      </p:sp>
      <p:sp>
        <p:nvSpPr>
          <p:cNvPr id="3" name="Title 2"/>
          <p:cNvSpPr>
            <a:spLocks noGrp="1"/>
          </p:cNvSpPr>
          <p:nvPr>
            <p:ph type="title"/>
          </p:nvPr>
        </p:nvSpPr>
        <p:spPr>
          <a:xfrm>
            <a:off x="467544" y="548680"/>
            <a:ext cx="8229600" cy="1143000"/>
          </a:xfrm>
        </p:spPr>
        <p:txBody>
          <a:bodyPr>
            <a:normAutofit fontScale="90000"/>
          </a:bodyPr>
          <a:lstStyle/>
          <a:p>
            <a:r>
              <a:rPr lang="en-GB" sz="4600" b="0" dirty="0"/>
              <a:t>Relations after the Cold war: 1988-1999</a:t>
            </a:r>
            <a:br>
              <a:rPr lang="en-GB" b="0"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9592" y="5229200"/>
            <a:ext cx="8085584" cy="864096"/>
          </a:xfrm>
        </p:spPr>
        <p:txBody>
          <a:bodyPr/>
          <a:lstStyle/>
          <a:p>
            <a:r>
              <a:rPr lang="en-GB" dirty="0"/>
              <a:t>Pak-US Relations After 9/11</a:t>
            </a:r>
            <a:endParaRPr lang="en-US" dirty="0"/>
          </a:p>
        </p:txBody>
      </p:sp>
      <p:pic>
        <p:nvPicPr>
          <p:cNvPr id="79874" name="Picture 2" descr="http://upload.wikimedia.org/wikipedia/commons/2/26/2006_Musharaff_at_the_White_House.jpeg"/>
          <p:cNvPicPr>
            <a:picLocks noChangeAspect="1" noChangeArrowheads="1"/>
          </p:cNvPicPr>
          <p:nvPr/>
        </p:nvPicPr>
        <p:blipFill>
          <a:blip r:embed="rId2" cstate="print"/>
          <a:srcRect/>
          <a:stretch>
            <a:fillRect/>
          </a:stretch>
        </p:blipFill>
        <p:spPr bwMode="auto">
          <a:xfrm>
            <a:off x="981475" y="188640"/>
            <a:ext cx="7190925" cy="489654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FB78DF-8A97-4972-B3B8-85B2C4EA1511}"/>
              </a:ext>
            </a:extLst>
          </p:cNvPr>
          <p:cNvSpPr>
            <a:spLocks noGrp="1"/>
          </p:cNvSpPr>
          <p:nvPr>
            <p:ph type="title"/>
          </p:nvPr>
        </p:nvSpPr>
        <p:spPr/>
        <p:txBody>
          <a:bodyPr/>
          <a:lstStyle/>
          <a:p>
            <a:r>
              <a:rPr lang="en-US" dirty="0"/>
              <a:t>9/11 (video)</a:t>
            </a:r>
          </a:p>
        </p:txBody>
      </p:sp>
      <p:sp>
        <p:nvSpPr>
          <p:cNvPr id="5" name="Content Placeholder 4">
            <a:extLst>
              <a:ext uri="{FF2B5EF4-FFF2-40B4-BE49-F238E27FC236}">
                <a16:creationId xmlns:a16="http://schemas.microsoft.com/office/drawing/2014/main" id="{B32F48AE-6653-484C-82B7-930E766E58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0034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5D0E5-2A37-4458-B1CA-2D3F93C8482F}"/>
              </a:ext>
            </a:extLst>
          </p:cNvPr>
          <p:cNvSpPr>
            <a:spLocks noGrp="1"/>
          </p:cNvSpPr>
          <p:nvPr>
            <p:ph idx="1"/>
          </p:nvPr>
        </p:nvSpPr>
        <p:spPr/>
        <p:txBody>
          <a:bodyPr/>
          <a:lstStyle/>
          <a:p>
            <a:pPr marL="109728" indent="0">
              <a:buNone/>
            </a:pPr>
            <a:r>
              <a:rPr lang="en-US" dirty="0"/>
              <a:t>After reviewing the relationship between Pakistan and the US during different phases one reaches the conclusion that relations between them have always been marked by convergence and divergence of national interests, resulting in a cycle of friendship </a:t>
            </a:r>
            <a:r>
              <a:rPr lang="en-US"/>
              <a:t>and friction.</a:t>
            </a:r>
            <a:endParaRPr lang="en-US" dirty="0"/>
          </a:p>
        </p:txBody>
      </p:sp>
      <p:sp>
        <p:nvSpPr>
          <p:cNvPr id="3" name="Title 2">
            <a:extLst>
              <a:ext uri="{FF2B5EF4-FFF2-40B4-BE49-F238E27FC236}">
                <a16:creationId xmlns:a16="http://schemas.microsoft.com/office/drawing/2014/main" id="{93DE88D9-C878-4A52-97E9-D2F23C92C606}"/>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52151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314F60-BAC2-4A03-9175-FB09C04A33B3}"/>
              </a:ext>
            </a:extLst>
          </p:cNvPr>
          <p:cNvSpPr>
            <a:spLocks noGrp="1"/>
          </p:cNvSpPr>
          <p:nvPr>
            <p:ph idx="1"/>
          </p:nvPr>
        </p:nvSpPr>
        <p:spPr>
          <a:xfrm>
            <a:off x="457200" y="404664"/>
            <a:ext cx="8229600" cy="5602627"/>
          </a:xfrm>
        </p:spPr>
        <p:txBody>
          <a:bodyPr/>
          <a:lstStyle/>
          <a:p>
            <a:r>
              <a:rPr lang="en-US" dirty="0"/>
              <a:t>Pakistan earned the title of ‘most allied ally’ of US in 1950s, 1980s and after the September 11, 2001, however, it is also the most sanctioned country in the world. </a:t>
            </a:r>
          </a:p>
          <a:p>
            <a:r>
              <a:rPr lang="en-US" dirty="0"/>
              <a:t>The relationship between US and Pakistan developed from some diplomatic exchanges in 1940s to close relationship in 1950s. This was the time when both nations entered into a Client-Patron relationship that was based on a clear asymmetry of military and economic power. Pakistan was completely dependent on US for defense against threats emanating from India, and Afghanistan.</a:t>
            </a:r>
          </a:p>
        </p:txBody>
      </p:sp>
    </p:spTree>
    <p:extLst>
      <p:ext uri="{BB962C8B-B14F-4D97-AF65-F5344CB8AC3E}">
        <p14:creationId xmlns:p14="http://schemas.microsoft.com/office/powerpoint/2010/main" val="343225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55E529-BB11-4463-B5FB-12F22B0D8A7A}"/>
              </a:ext>
            </a:extLst>
          </p:cNvPr>
          <p:cNvSpPr>
            <a:spLocks noGrp="1"/>
          </p:cNvSpPr>
          <p:nvPr>
            <p:ph idx="1"/>
          </p:nvPr>
        </p:nvSpPr>
        <p:spPr/>
        <p:txBody>
          <a:bodyPr>
            <a:normAutofit/>
          </a:bodyPr>
          <a:lstStyle/>
          <a:p>
            <a:r>
              <a:rPr lang="en-US" dirty="0"/>
              <a:t>Pre-Partition of Sub-Continent Pak-US relations are as old as Pakistan itself. The roots of these relations can be found in the pre-partition period. Initially the then American administration was against the idea of a divided India. The reason behind this opposition was the civil war in China, where the US supported nationalists against the communist elements. They wanted to avoid yet another major area of turmoil in Asia.</a:t>
            </a:r>
          </a:p>
          <a:p>
            <a:endParaRPr lang="en-US" dirty="0"/>
          </a:p>
        </p:txBody>
      </p:sp>
      <p:sp>
        <p:nvSpPr>
          <p:cNvPr id="3" name="Title 2">
            <a:extLst>
              <a:ext uri="{FF2B5EF4-FFF2-40B4-BE49-F238E27FC236}">
                <a16:creationId xmlns:a16="http://schemas.microsoft.com/office/drawing/2014/main" id="{0F683FE3-E64D-4E9B-955E-1C472ACBA6C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7894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96A9E0-115A-4C98-8E52-6E7D1093BC4B}"/>
              </a:ext>
            </a:extLst>
          </p:cNvPr>
          <p:cNvSpPr>
            <a:spLocks noGrp="1"/>
          </p:cNvSpPr>
          <p:nvPr>
            <p:ph idx="1"/>
          </p:nvPr>
        </p:nvSpPr>
        <p:spPr/>
        <p:txBody>
          <a:bodyPr>
            <a:normAutofit fontScale="92500"/>
          </a:bodyPr>
          <a:lstStyle/>
          <a:p>
            <a:r>
              <a:rPr lang="en-US" dirty="0"/>
              <a:t>In the early years, the relations between the two countries were not cordial because of four important reasons. </a:t>
            </a:r>
          </a:p>
          <a:p>
            <a:r>
              <a:rPr lang="en-US" dirty="0"/>
              <a:t>First, the US had its global interests and its foreign policy had a global reach. It was the early phase of Cold War and the US was engaged in the containment of Communism. Therefore, priority was given to China and Japan and it had no major foreign policy concerns in South Asia. US policy makers were also of the opinion that Britain would play predominant role in South Asia</a:t>
            </a:r>
          </a:p>
        </p:txBody>
      </p:sp>
      <p:sp>
        <p:nvSpPr>
          <p:cNvPr id="3" name="Title 2">
            <a:extLst>
              <a:ext uri="{FF2B5EF4-FFF2-40B4-BE49-F238E27FC236}">
                <a16:creationId xmlns:a16="http://schemas.microsoft.com/office/drawing/2014/main" id="{1FCD8BED-C2BB-43F5-9AA7-8ED73A435E22}"/>
              </a:ext>
            </a:extLst>
          </p:cNvPr>
          <p:cNvSpPr>
            <a:spLocks noGrp="1"/>
          </p:cNvSpPr>
          <p:nvPr>
            <p:ph type="title"/>
          </p:nvPr>
        </p:nvSpPr>
        <p:spPr/>
        <p:txBody>
          <a:bodyPr/>
          <a:lstStyle/>
          <a:p>
            <a:r>
              <a:rPr lang="en-US" dirty="0"/>
              <a:t>The Early Period </a:t>
            </a:r>
          </a:p>
        </p:txBody>
      </p:sp>
    </p:spTree>
    <p:extLst>
      <p:ext uri="{BB962C8B-B14F-4D97-AF65-F5344CB8AC3E}">
        <p14:creationId xmlns:p14="http://schemas.microsoft.com/office/powerpoint/2010/main" val="4228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559F70-737D-4930-80EC-4AEC3E88310F}"/>
              </a:ext>
            </a:extLst>
          </p:cNvPr>
          <p:cNvSpPr>
            <a:spLocks noGrp="1"/>
          </p:cNvSpPr>
          <p:nvPr>
            <p:ph idx="1"/>
          </p:nvPr>
        </p:nvSpPr>
        <p:spPr>
          <a:xfrm>
            <a:off x="457200" y="476672"/>
            <a:ext cx="8229600" cy="5530619"/>
          </a:xfrm>
        </p:spPr>
        <p:txBody>
          <a:bodyPr>
            <a:normAutofit fontScale="85000" lnSpcReduction="20000"/>
          </a:bodyPr>
          <a:lstStyle/>
          <a:p>
            <a:r>
              <a:rPr lang="en-US" dirty="0"/>
              <a:t>The second reason was a natural desire of Pakistan to cultivate brotherly relations with the Muslim countries. In this connection, Quaid-</a:t>
            </a:r>
            <a:r>
              <a:rPr lang="en-US" dirty="0" err="1"/>
              <a:t>i</a:t>
            </a:r>
            <a:r>
              <a:rPr lang="en-US" dirty="0"/>
              <a:t>-Azam frequently criticized western policy towards Palestine opposed the creation of Israel in 1948.</a:t>
            </a:r>
          </a:p>
          <a:p>
            <a:endParaRPr lang="en-US" dirty="0"/>
          </a:p>
          <a:p>
            <a:r>
              <a:rPr lang="en-US" dirty="0"/>
              <a:t>Thirdly, Pakistan also wished to keep itself out of the big powers’ conflict.</a:t>
            </a:r>
          </a:p>
          <a:p>
            <a:endParaRPr lang="en-US" dirty="0"/>
          </a:p>
          <a:p>
            <a:r>
              <a:rPr lang="en-US" dirty="0"/>
              <a:t>Fourthly, in the early days of emergence, Pakistan had to face numerous tribulations, such as, deprivation of economic and military assets, war on Kashmir with India, influx of refugees, 1000 miles long hostile Indian territory between East and West Pakistan, threat from North West Frontier because of Durand Line issue, and the scarcity of funds to meet the expenses of the government. </a:t>
            </a:r>
          </a:p>
        </p:txBody>
      </p:sp>
    </p:spTree>
    <p:extLst>
      <p:ext uri="{BB962C8B-B14F-4D97-AF65-F5344CB8AC3E}">
        <p14:creationId xmlns:p14="http://schemas.microsoft.com/office/powerpoint/2010/main" val="332133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E2213-81D3-4366-A1D6-9505CD43F070}"/>
              </a:ext>
            </a:extLst>
          </p:cNvPr>
          <p:cNvSpPr>
            <a:spLocks noGrp="1"/>
          </p:cNvSpPr>
          <p:nvPr>
            <p:ph idx="1"/>
          </p:nvPr>
        </p:nvSpPr>
        <p:spPr>
          <a:xfrm>
            <a:off x="457200" y="476672"/>
            <a:ext cx="8229600" cy="5530619"/>
          </a:xfrm>
        </p:spPr>
        <p:txBody>
          <a:bodyPr>
            <a:normAutofit lnSpcReduction="10000"/>
          </a:bodyPr>
          <a:lstStyle/>
          <a:p>
            <a:r>
              <a:rPr lang="en-US" dirty="0"/>
              <a:t>It was a time when Pakistan needed economic and military aid so as to overcome the critical security situation it had been plunged into. Pakistan made request of economic aid to US. </a:t>
            </a:r>
          </a:p>
          <a:p>
            <a:endParaRPr lang="en-US" dirty="0"/>
          </a:p>
          <a:p>
            <a:r>
              <a:rPr lang="en-US" dirty="0"/>
              <a:t>However, the request of $2 billion military and economic assistance, met a cold response from US and a meagre amount of $10 million was offered from its relief fund.13 Instead of giving military aid, on March 11, 1948, for the first time US imposed embargo on the export of military hardware to both the countries under the plea of Pakistan- India tension on Kashmir issue.</a:t>
            </a:r>
          </a:p>
        </p:txBody>
      </p:sp>
    </p:spTree>
    <p:extLst>
      <p:ext uri="{BB962C8B-B14F-4D97-AF65-F5344CB8AC3E}">
        <p14:creationId xmlns:p14="http://schemas.microsoft.com/office/powerpoint/2010/main" val="252086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EBCAD9-CEB0-4F08-A91D-0A6A17B9A3C7}"/>
              </a:ext>
            </a:extLst>
          </p:cNvPr>
          <p:cNvSpPr>
            <a:spLocks noGrp="1"/>
          </p:cNvSpPr>
          <p:nvPr>
            <p:ph idx="1"/>
          </p:nvPr>
        </p:nvSpPr>
        <p:spPr/>
        <p:txBody>
          <a:bodyPr/>
          <a:lstStyle/>
          <a:p>
            <a:r>
              <a:rPr lang="en-US" dirty="0"/>
              <a:t>The Chinese revolution in 1949 alarmed US and compelled it to reconsider its Asian policy.</a:t>
            </a:r>
          </a:p>
          <a:p>
            <a:endParaRPr lang="en-US" dirty="0"/>
          </a:p>
          <a:p>
            <a:r>
              <a:rPr lang="en-US" dirty="0"/>
              <a:t>   “The most significant aspect of Pakistan’s geo-strategic value for the US was its strategic and geographical position and Pakistan is one of the “rim- land” nation that ring communist core in Asia” </a:t>
            </a:r>
          </a:p>
          <a:p>
            <a:pPr marL="109728" indent="0">
              <a:buNone/>
            </a:pPr>
            <a:r>
              <a:rPr lang="en-US" dirty="0"/>
              <a:t>					William Campbell</a:t>
            </a:r>
          </a:p>
        </p:txBody>
      </p:sp>
      <p:sp>
        <p:nvSpPr>
          <p:cNvPr id="3" name="Title 2">
            <a:extLst>
              <a:ext uri="{FF2B5EF4-FFF2-40B4-BE49-F238E27FC236}">
                <a16:creationId xmlns:a16="http://schemas.microsoft.com/office/drawing/2014/main" id="{08BB60A7-7A68-4541-BCE9-E69424EFC213}"/>
              </a:ext>
            </a:extLst>
          </p:cNvPr>
          <p:cNvSpPr>
            <a:spLocks noGrp="1"/>
          </p:cNvSpPr>
          <p:nvPr>
            <p:ph type="title"/>
          </p:nvPr>
        </p:nvSpPr>
        <p:spPr/>
        <p:txBody>
          <a:bodyPr>
            <a:normAutofit fontScale="90000"/>
          </a:bodyPr>
          <a:lstStyle/>
          <a:p>
            <a:r>
              <a:rPr lang="en-US" dirty="0"/>
              <a:t>Cold War and Revisited US Policy </a:t>
            </a:r>
          </a:p>
        </p:txBody>
      </p:sp>
    </p:spTree>
    <p:extLst>
      <p:ext uri="{BB962C8B-B14F-4D97-AF65-F5344CB8AC3E}">
        <p14:creationId xmlns:p14="http://schemas.microsoft.com/office/powerpoint/2010/main" val="349567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1947 world was divided between two superpowers the USA and USSR.</a:t>
            </a:r>
          </a:p>
          <a:p>
            <a:endParaRPr lang="en-US" dirty="0"/>
          </a:p>
          <a:p>
            <a:r>
              <a:rPr lang="en-US" dirty="0"/>
              <a:t>It was difficult to remain neutral in the Cold War.</a:t>
            </a:r>
          </a:p>
          <a:p>
            <a:endParaRPr lang="en-US" dirty="0"/>
          </a:p>
          <a:p>
            <a:r>
              <a:rPr lang="en-US" dirty="0"/>
              <a:t>The US wanted an Asian ally to stand up against communism. By 1953, the US agreed to let Pakistan be that ally and signed the pact with Pakistan, Iran and Turkey. </a:t>
            </a:r>
          </a:p>
        </p:txBody>
      </p:sp>
      <p:sp>
        <p:nvSpPr>
          <p:cNvPr id="3" name="Title 2"/>
          <p:cNvSpPr>
            <a:spLocks noGrp="1"/>
          </p:cNvSpPr>
          <p:nvPr>
            <p:ph type="title"/>
          </p:nvPr>
        </p:nvSpPr>
        <p:spPr/>
        <p:txBody>
          <a:bodyPr/>
          <a:lstStyle/>
          <a:p>
            <a:r>
              <a:rPr lang="en-US" dirty="0"/>
              <a:t>Pakistan during Cold War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461</TotalTime>
  <Words>2134</Words>
  <Application>Microsoft Office PowerPoint</Application>
  <PresentationFormat>On-screen Show (4:3)</PresentationFormat>
  <Paragraphs>114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Lucida Sans Unicode</vt:lpstr>
      <vt:lpstr>Verdana</vt:lpstr>
      <vt:lpstr>Wingdings 2</vt:lpstr>
      <vt:lpstr>Wingdings 3</vt:lpstr>
      <vt:lpstr>Concourse</vt:lpstr>
      <vt:lpstr>PAK-US RELATIONS Course: Pakistan Studies</vt:lpstr>
      <vt:lpstr>Historical Background</vt:lpstr>
      <vt:lpstr>PowerPoint Presentation</vt:lpstr>
      <vt:lpstr>PowerPoint Presentation</vt:lpstr>
      <vt:lpstr>The Early Period </vt:lpstr>
      <vt:lpstr>PowerPoint Presentation</vt:lpstr>
      <vt:lpstr>PowerPoint Presentation</vt:lpstr>
      <vt:lpstr>Cold War and Revisited US Policy </vt:lpstr>
      <vt:lpstr>Pakistan during Cold War</vt:lpstr>
      <vt:lpstr>PowerPoint Presentation</vt:lpstr>
      <vt:lpstr>PowerPoint Presentation</vt:lpstr>
      <vt:lpstr>PowerPoint Presentation</vt:lpstr>
      <vt:lpstr>Period of Eisenhower </vt:lpstr>
      <vt:lpstr>PowerPoint Presentation</vt:lpstr>
      <vt:lpstr>SEATO</vt:lpstr>
      <vt:lpstr>CENTO</vt:lpstr>
      <vt:lpstr>PowerPoint Presentation</vt:lpstr>
      <vt:lpstr>The Period of Kennedy  </vt:lpstr>
      <vt:lpstr>Relations with US during and After the Wars</vt:lpstr>
      <vt:lpstr>Shift in the US Policy </vt:lpstr>
      <vt:lpstr>The Period of Nixon </vt:lpstr>
      <vt:lpstr>The Period of Jimmy Carter </vt:lpstr>
      <vt:lpstr>Soviet Invasion of Afghanistan</vt:lpstr>
      <vt:lpstr>The Reagan Administration </vt:lpstr>
      <vt:lpstr>Relations after the Cold war: 1988-1999 </vt:lpstr>
      <vt:lpstr>Pak-US Relations After 9/11</vt:lpstr>
      <vt:lpstr>9/11 (video)</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SAFI</dc:creator>
  <cp:lastModifiedBy>Safiullah Tariq</cp:lastModifiedBy>
  <cp:revision>100</cp:revision>
  <dcterms:created xsi:type="dcterms:W3CDTF">2014-09-03T19:28:05Z</dcterms:created>
  <dcterms:modified xsi:type="dcterms:W3CDTF">2020-06-05T11:15:55Z</dcterms:modified>
</cp:coreProperties>
</file>