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handoutMasterIdLst>
    <p:handoutMasterId r:id="rId27"/>
  </p:handoutMasterIdLst>
  <p:sldIdLst>
    <p:sldId id="256" r:id="rId2"/>
    <p:sldId id="257" r:id="rId3"/>
    <p:sldId id="258" r:id="rId4"/>
    <p:sldId id="261" r:id="rId5"/>
    <p:sldId id="284" r:id="rId6"/>
    <p:sldId id="285" r:id="rId7"/>
    <p:sldId id="286" r:id="rId8"/>
    <p:sldId id="287" r:id="rId9"/>
    <p:sldId id="288" r:id="rId10"/>
    <p:sldId id="289" r:id="rId11"/>
    <p:sldId id="262" r:id="rId12"/>
    <p:sldId id="263" r:id="rId13"/>
    <p:sldId id="264" r:id="rId14"/>
    <p:sldId id="267" r:id="rId15"/>
    <p:sldId id="268" r:id="rId16"/>
    <p:sldId id="298" r:id="rId17"/>
    <p:sldId id="269" r:id="rId18"/>
    <p:sldId id="283" r:id="rId19"/>
    <p:sldId id="271" r:id="rId20"/>
    <p:sldId id="272" r:id="rId21"/>
    <p:sldId id="273" r:id="rId22"/>
    <p:sldId id="274" r:id="rId23"/>
    <p:sldId id="275" r:id="rId24"/>
    <p:sldId id="276" r:id="rId25"/>
    <p:sldId id="291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N W3" charset="0"/>
        <a:cs typeface="ヒラギノ明朝 ProN W3" charset="0"/>
        <a:sym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C31A72B6-EE4A-4E89-9A34-E64ECE2F8EDB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715AC4CC-2E93-4D3A-B661-4DFB804F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1BA7A0-55E0-4B33-B142-BD01DAAFB1DB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BC79E9-91FB-4BD4-A071-5F4E4D71D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05BD-9088-468C-B7FD-7E402B6AAC38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5E421-8BEB-44F7-B226-1E9D3F0E6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5BD6D-8841-4444-8AD7-ABB38002DCC0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41BC-C553-4460-9C7E-032C3569D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7F6CA-2BD7-441A-8B5F-ACC6F01D22FC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5E61D-493F-4878-9E6F-D2D7A22A5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EB73-1D7E-40C8-95D8-AE60DCA4C001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2168FF-50BA-4ED0-B30A-295AF735F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239EA8-D4D8-484D-BFA1-AF049056C06B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E9DEE4D-FEC8-4B78-A666-F1FA5096F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1184A3-2B0B-421B-8C64-E8C9A5D629D8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1C208E-6851-4A44-9647-13C219FA3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A576-39A2-46E8-8AFA-0DD5D6728B55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72B2-FC55-484E-99C8-B17FFFA0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25C7-7B19-4712-A46B-6B8F2C05DDC7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F79E08-1C18-4D06-8D3B-5DBC27C9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E3BF4-1B89-45DA-AAF1-C87C574CD629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6717-82C9-418B-9EA2-40BB6FD6D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031521-F4C5-4A98-8DB3-4710BCC0E8AE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088F25DA-C815-4E6C-B869-B917994E7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63FE6C4A-FBC8-4C4E-9EC9-108A914F36C6}" type="datetimeFigureOut">
              <a:rPr lang="en-US"/>
              <a:pPr>
                <a:defRPr/>
              </a:pPr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Times New Roman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74A6AA54-603F-48B4-A291-F9789DDCD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1" r:id="rId2"/>
    <p:sldLayoutId id="2147483786" r:id="rId3"/>
    <p:sldLayoutId id="2147483787" r:id="rId4"/>
    <p:sldLayoutId id="2147483788" r:id="rId5"/>
    <p:sldLayoutId id="2147483782" r:id="rId6"/>
    <p:sldLayoutId id="2147483789" r:id="rId7"/>
    <p:sldLayoutId id="2147483783" r:id="rId8"/>
    <p:sldLayoutId id="2147483790" r:id="rId9"/>
    <p:sldLayoutId id="2147483784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609600" y="1905000"/>
            <a:ext cx="9753600" cy="2133600"/>
          </a:xfrm>
        </p:spPr>
        <p:txBody>
          <a:bodyPr rIns="13208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Graphical User Interfaces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000" dirty="0"/>
              <a:t>Components Covered in the Comprehensive Version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152400" y="685800"/>
          <a:ext cx="8759825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Picture" r:id="rId3" imgW="5007600" imgH="3314880" progId="Word.Picture.8">
                  <p:embed/>
                </p:oleObj>
              </mc:Choice>
              <mc:Fallback>
                <p:oleObj name="Picture" r:id="rId3" imgW="5007600" imgH="33148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85800"/>
                        <a:ext cx="8759825" cy="586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775575" cy="1074738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Creating a Window in Swing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9D05FD2-4AD2-43F5-87B8-31AFCE2A389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7772400" cy="3124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>
            <a:normAutofit lnSpcReduction="10000"/>
          </a:bodyPr>
          <a:lstStyle/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javax.swing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.*;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 dirty="0">
              <a:solidFill>
                <a:srgbClr val="0099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Basic1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main(String[]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args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//create the window</a:t>
            </a:r>
            <a:endParaRPr lang="en-US" sz="16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f =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"Basic Test!"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//quit Java after closing the window</a:t>
            </a:r>
            <a:endParaRPr lang="en-US" sz="16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f.setDefaultCloseOperation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JFrame.</a:t>
            </a:r>
            <a:r>
              <a:rPr lang="en-US" sz="1600" b="1" i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EXIT_ON_CLOSE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f.setSize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(200, 200); </a:t>
            </a:r>
            <a:r>
              <a:rPr lang="en-US" sz="16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//set size in pixels</a:t>
            </a:r>
            <a:endParaRPr lang="en-US" sz="16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f.setVisible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true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 </a:t>
            </a:r>
            <a:r>
              <a:rPr lang="en-US" sz="16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//show the window</a:t>
            </a:r>
            <a:endParaRPr lang="en-US" sz="16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495800"/>
            <a:ext cx="19050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8229600" cy="1071563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3600" smtClean="0"/>
              <a:t>Creating a Window Using a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22CB0E2-08B0-4996-973F-A304530F5F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0259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>
            <a:normAutofit lnSpcReduction="10000"/>
          </a:bodyPr>
          <a:lstStyle/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javax.swing.*;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>
              <a:solidFill>
                <a:srgbClr val="0099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Basic2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extends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JFrame {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>
              <a:solidFill>
                <a:srgbClr val="0099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main(String[] args) {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Basic2();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>
              <a:solidFill>
                <a:srgbClr val="0099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Basic2() {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   setTitle(</a:t>
            </a:r>
            <a:r>
              <a:rPr lang="en-US" sz="1600" b="1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"Basic Test2!"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); </a:t>
            </a:r>
            <a:r>
              <a:rPr lang="en-US" sz="1600" b="1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//set the title</a:t>
            </a:r>
            <a:endParaRPr lang="en-US" sz="1600" b="1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      //quit Java after closing the window</a:t>
            </a:r>
            <a:endParaRPr lang="en-US" sz="1600" b="1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   setDefaultCloseOperation(</a:t>
            </a:r>
            <a:r>
              <a:rPr lang="en-US" sz="1600" b="1" i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EXIT_ON_CLOSE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   setSize(200, 200); </a:t>
            </a:r>
            <a:r>
              <a:rPr lang="en-US" sz="1600" b="1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//set size in pixels</a:t>
            </a:r>
            <a:endParaRPr lang="en-US" sz="1600" b="1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   setVisible(</a:t>
            </a:r>
            <a:r>
              <a:rPr lang="en-US" sz="1600" b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true</a:t>
            </a: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); </a:t>
            </a:r>
            <a:r>
              <a:rPr lang="en-US" sz="1600" b="1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//show the window</a:t>
            </a:r>
            <a:endParaRPr lang="en-US" sz="1600" b="1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30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6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7775575" cy="633412"/>
          </a:xfrm>
        </p:spPr>
        <p:txBody>
          <a:bodyPr rIns="39200">
            <a:normAutofit fontScale="90000"/>
          </a:bodyPr>
          <a:lstStyle/>
          <a:p>
            <a:pPr marL="38100" eaLnBrk="1" fontAlgn="auto" hangingPunct="1">
              <a:spcAft>
                <a:spcPts val="0"/>
              </a:spcAft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  <a:defRPr/>
            </a:pPr>
            <a:r>
              <a:rPr lang="en-US"/>
              <a:t>A More Extensive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024A392-36E9-48B5-ADE8-62DEF260049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7772400" cy="5410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>
            <a:normAutofit lnSpcReduction="10000"/>
          </a:bodyPr>
          <a:lstStyle/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javax.swing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.*;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java.awt.*;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java.awt.event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.*;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Intro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extends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private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count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0;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private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JButton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myButton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JButton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"Push Me!"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private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JLabel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label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JLabel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"Count: "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+ 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count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Intro()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setDefaultCloseOperation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EXIT_ON_CLOSE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setLayout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FlowLayout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FlowLayout.</a:t>
            </a:r>
            <a:r>
              <a:rPr lang="en-US" sz="1200" b="1" i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LEFT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)); </a:t>
            </a:r>
            <a:r>
              <a:rPr lang="en-US" sz="12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//set layout manager</a:t>
            </a:r>
            <a:endParaRPr lang="en-US" sz="12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add(</a:t>
            </a:r>
            <a:r>
              <a:rPr lang="en-US" sz="12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myButton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charset="0"/>
                <a:cs typeface="Courier New" charset="0"/>
                <a:sym typeface="Courier New" charset="0"/>
              </a:rPr>
              <a:t>//add components</a:t>
            </a:r>
            <a:endParaRPr lang="en-US" sz="1200" b="1" dirty="0">
              <a:solidFill>
                <a:srgbClr val="3F7F5F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add(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label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myButton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.addActionListener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ActionListener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actionPerformed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ActionEvent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e)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count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++;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2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label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.setText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"Count: "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+ </a:t>
            </a:r>
            <a:r>
              <a:rPr lang="en-US" sz="12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count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});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pack();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setVisible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true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main(String[]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args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try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UIManager.</a:t>
            </a:r>
            <a:r>
              <a:rPr lang="en-US" sz="1200" b="1" i="1" dirty="0" err="1">
                <a:latin typeface="Courier New" charset="0"/>
                <a:cs typeface="Courier New" charset="0"/>
                <a:sym typeface="Courier New" charset="0"/>
              </a:rPr>
              <a:t>setLookAndFeel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UIManager.</a:t>
            </a:r>
            <a:r>
              <a:rPr lang="en-US" sz="1200" b="1" i="1" dirty="0" err="1">
                <a:latin typeface="Courier New" charset="0"/>
                <a:cs typeface="Courier New" charset="0"/>
                <a:sym typeface="Courier New" charset="0"/>
              </a:rPr>
              <a:t>getSystemLookAndFeelClassName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}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catch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(Exception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exc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 {}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Intro();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075" y="4262438"/>
            <a:ext cx="152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488" y="4259263"/>
            <a:ext cx="152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775575" cy="1074738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Component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0FF5C5-F144-47F6-9ECD-283DA09331D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717675"/>
            <a:ext cx="8153400" cy="468312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/>
          <a:lstStyle/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import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javax.swing.*;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import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java.awt.*;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300" b="1" smtClean="0">
              <a:solidFill>
                <a:srgbClr val="009900"/>
              </a:solidFill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class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ComponentExamples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extends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JFrame {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300" b="1" smtClean="0">
              <a:solidFill>
                <a:srgbClr val="009900"/>
              </a:solidFill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ComponentExamples() {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setLayout(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FlowLayout(FlowLayout.</a:t>
            </a:r>
            <a:r>
              <a:rPr lang="en-US" sz="13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LEFT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JButton(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"Button"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JLabel(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"Label"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JComboBox(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String[] { 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"A"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, 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"B"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, 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"C"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}));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JCheckBox(</a:t>
            </a:r>
            <a:r>
              <a:rPr lang="en-US" sz="13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"JCheckBox"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JSlider(0, 100));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JColorChooser());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300" b="1" smtClean="0">
              <a:solidFill>
                <a:srgbClr val="009900"/>
              </a:solidFill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setDefaultCloseOperation(</a:t>
            </a:r>
            <a:r>
              <a:rPr lang="en-US" sz="13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EXIT_ON_CLOSE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pack();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setVisible(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true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300" b="1" smtClean="0">
              <a:solidFill>
                <a:srgbClr val="009900"/>
              </a:solidFill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static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main(String[] args) {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try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{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UIManager.</a:t>
            </a:r>
            <a:r>
              <a:rPr lang="en-US" sz="1300" b="1" i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setLookAndFeel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(UIManager.</a:t>
            </a:r>
            <a:r>
              <a:rPr lang="en-US" sz="1300" b="1" i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getSystemLookAndFeelClassName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());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}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catch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(Exception exc) {}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sz="13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ComponentExamples();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3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  <a:endParaRPr lang="en-US" sz="13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733800"/>
            <a:ext cx="6711950" cy="303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More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3F62F6-ABE5-41F0-8DE0-241CB39CA73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39200"/>
          <a:lstStyle/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JFileChooser</a:t>
            </a:r>
            <a:r>
              <a:rPr lang="en-US" smtClean="0"/>
              <a:t>: allows choosing a file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JLabel</a:t>
            </a:r>
            <a:r>
              <a:rPr lang="en-US" smtClean="0"/>
              <a:t>: a simple text label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JTextArea</a:t>
            </a:r>
            <a:r>
              <a:rPr lang="en-US" smtClean="0"/>
              <a:t>: editable text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JTextField</a:t>
            </a:r>
            <a:r>
              <a:rPr lang="en-US" smtClean="0"/>
              <a:t>: editable text (one line)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JScrollBar</a:t>
            </a:r>
            <a:r>
              <a:rPr lang="en-US" smtClean="0"/>
              <a:t>: a scrollbar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JPopupMenu</a:t>
            </a:r>
            <a:r>
              <a:rPr lang="en-US" smtClean="0"/>
              <a:t>: a pop-up menu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JProgressBar</a:t>
            </a:r>
            <a:r>
              <a:rPr lang="en-US" smtClean="0"/>
              <a:t>: a progress bar</a:t>
            </a:r>
          </a:p>
          <a:p>
            <a:pPr marL="266700" indent="-228600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Lots more!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Code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import javax.swing.*;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class hello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public static void main(String[] args){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JFrame f = new JFrame(“title”);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JPanel p = new JPanel();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JButton b = new JButton(“press me”);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p.add(b);			// add button to panel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f.setContentPane(p);    // add panel to frame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f.show();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6096000" y="4419600"/>
          <a:ext cx="29019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Photo Editor Photo" r:id="rId3" imgW="4057143" imgH="3610479" progId="">
                  <p:embed/>
                </p:oleObj>
              </mc:Choice>
              <mc:Fallback>
                <p:oleObj name="Photo Editor Photo" r:id="rId3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9019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6172200" y="4572000"/>
            <a:ext cx="2749550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931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477000" y="4830763"/>
            <a:ext cx="13716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press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Containers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35D5ECA-E8B9-4CC5-B9AF-08046089B4E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533400" y="1676400"/>
            <a:ext cx="3811588" cy="4343400"/>
          </a:xfrm>
        </p:spPr>
        <p:txBody>
          <a:bodyPr rIns="39200">
            <a:normAutofit fontScale="77500" lnSpcReduction="20000"/>
          </a:bodyPr>
          <a:lstStyle/>
          <a:p>
            <a:pPr marL="207963" indent="-169863" eaLnBrk="1" fontAlgn="auto" hangingPunct="1"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A container is a component that</a:t>
            </a:r>
          </a:p>
          <a:p>
            <a:pPr marL="492125" lvl="1" indent="-169863" eaLnBrk="1" fontAlgn="auto" hangingPunct="1">
              <a:spcBef>
                <a:spcPts val="400"/>
              </a:spcBef>
              <a:spcAft>
                <a:spcPts val="0"/>
              </a:spcAft>
              <a:buFont typeface="Wingdings 2"/>
              <a:buChar char="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Can hold other components</a:t>
            </a:r>
          </a:p>
          <a:p>
            <a:pPr marL="492125" lvl="1" indent="-169863" eaLnBrk="1" fontAlgn="auto" hangingPunct="1">
              <a:spcBef>
                <a:spcPts val="400"/>
              </a:spcBef>
              <a:spcAft>
                <a:spcPts val="0"/>
              </a:spcAft>
              <a:buFont typeface="Wingdings 2"/>
              <a:buChar char="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Has a layout </a:t>
            </a:r>
            <a:r>
              <a:rPr lang="en-US" dirty="0" smtClean="0"/>
              <a:t>manager</a:t>
            </a:r>
            <a:endParaRPr lang="en-US" dirty="0"/>
          </a:p>
          <a:p>
            <a:pPr marL="207963" indent="-169863" eaLnBrk="1" fontAlgn="auto" hangingPunct="1">
              <a:spcAft>
                <a:spcPts val="0"/>
              </a:spcAft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Heavyweight vs. lightweight </a:t>
            </a:r>
          </a:p>
          <a:p>
            <a:pPr marL="492125" lvl="1" indent="-169863" eaLnBrk="1" fontAlgn="auto" hangingPunct="1">
              <a:spcBef>
                <a:spcPts val="400"/>
              </a:spcBef>
              <a:spcAft>
                <a:spcPts val="0"/>
              </a:spcAft>
              <a:buFont typeface="Wingdings 2"/>
              <a:buChar char="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A heavyweight component interacts directly with the host system</a:t>
            </a:r>
          </a:p>
          <a:p>
            <a:pPr marL="492125" lvl="1" indent="-169863" eaLnBrk="1" fontAlgn="auto" hangingPunct="1">
              <a:spcBef>
                <a:spcPts val="400"/>
              </a:spcBef>
              <a:spcAft>
                <a:spcPts val="0"/>
              </a:spcAft>
              <a:buFont typeface="Wingdings 2"/>
              <a:buChar char="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 err="1">
                <a:sym typeface="Courier New" charset="0"/>
              </a:rPr>
              <a:t>JWindow</a:t>
            </a:r>
            <a:r>
              <a:rPr lang="en-US" dirty="0"/>
              <a:t>, </a:t>
            </a:r>
            <a:r>
              <a:rPr lang="en-US" dirty="0" err="1">
                <a:sym typeface="Courier New" charset="0"/>
              </a:rPr>
              <a:t>JFrame</a:t>
            </a:r>
            <a:r>
              <a:rPr lang="en-US" dirty="0"/>
              <a:t>, and </a:t>
            </a:r>
            <a:r>
              <a:rPr lang="en-US" dirty="0" err="1">
                <a:sym typeface="Courier New" charset="0"/>
              </a:rPr>
              <a:t>JDialog</a:t>
            </a:r>
            <a:r>
              <a:rPr lang="en-US" dirty="0"/>
              <a:t> are heavyweight</a:t>
            </a:r>
          </a:p>
          <a:p>
            <a:pPr marL="492125" lvl="1" indent="-169863" eaLnBrk="1" fontAlgn="auto" hangingPunct="1">
              <a:spcBef>
                <a:spcPts val="400"/>
              </a:spcBef>
              <a:spcAft>
                <a:spcPts val="0"/>
              </a:spcAft>
              <a:buFont typeface="Wingdings 2"/>
              <a:buChar char="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/>
              <a:t>Except for these top-level containers, Swing components are almost all lightweight</a:t>
            </a:r>
          </a:p>
          <a:p>
            <a:pPr marL="776288" lvl="2" indent="-169863" eaLnBrk="1" fontAlgn="auto" hangingPunct="1">
              <a:spcAft>
                <a:spcPts val="0"/>
              </a:spcAft>
              <a:buFont typeface="Wingdings"/>
              <a:buChar char="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dirty="0" err="1">
                <a:sym typeface="Courier New" charset="0"/>
              </a:rPr>
              <a:t>JPanel</a:t>
            </a:r>
            <a:r>
              <a:rPr lang="en-US" dirty="0"/>
              <a:t> is lightweight </a:t>
            </a:r>
          </a:p>
        </p:txBody>
      </p:sp>
      <p:sp>
        <p:nvSpPr>
          <p:cNvPr id="27653" name="Rectangle 3"/>
          <p:cNvSpPr>
            <a:spLocks/>
          </p:cNvSpPr>
          <p:nvPr/>
        </p:nvSpPr>
        <p:spPr bwMode="auto">
          <a:xfrm>
            <a:off x="4648200" y="2133600"/>
            <a:ext cx="3810000" cy="314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There are three basic </a:t>
            </a:r>
            <a:r>
              <a:rPr lang="en-US" sz="1800" i="1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top-level</a:t>
            </a: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containers</a:t>
            </a:r>
          </a:p>
          <a:p>
            <a:pPr marL="207963" indent="-169863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JWindow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: top-level window with no border</a:t>
            </a:r>
          </a:p>
          <a:p>
            <a:pPr marL="207963" indent="-169863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: top-level window with border and (optional) menu bar</a:t>
            </a:r>
          </a:p>
          <a:p>
            <a:pPr marL="207963" indent="-169863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JDialog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: used for dialog windows</a:t>
            </a:r>
          </a:p>
          <a:p>
            <a:pPr marL="207963" indent="-169863">
              <a:spcBef>
                <a:spcPts val="45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80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Another important container</a:t>
            </a:r>
          </a:p>
          <a:p>
            <a:pPr marL="207963" indent="-169863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: used mostly to organize objects within other containers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Layout</a:t>
            </a:r>
            <a:endParaRPr lang="fr-BE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Issue here concerns the way the components are placed on the screen</a:t>
            </a:r>
          </a:p>
          <a:p>
            <a:endParaRPr lang="en-US" smtClean="0"/>
          </a:p>
          <a:p>
            <a:r>
              <a:rPr lang="en-US" smtClean="0"/>
              <a:t>If you do it statically (and you can), the resulting application can’t be resized easily</a:t>
            </a:r>
          </a:p>
          <a:p>
            <a:endParaRPr lang="en-US" smtClean="0"/>
          </a:p>
          <a:p>
            <a:r>
              <a:rPr lang="en-US" smtClean="0"/>
              <a:t>So GUI builders offer a more dynamic option</a:t>
            </a:r>
            <a:endParaRPr lang="fr-B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0ACC56-F506-4CD1-BEF5-F80189708A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5575" cy="1074738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Layout Managers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FA9765-4B26-4434-9D41-582413587B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63688"/>
            <a:ext cx="3811588" cy="5294312"/>
          </a:xfrm>
        </p:spPr>
        <p:txBody>
          <a:bodyPr rIns="39200"/>
          <a:lstStyle/>
          <a:p>
            <a:pPr marL="207963" indent="-169863" eaLnBrk="1" hangingPunct="1"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smtClean="0"/>
              <a:t>A layout  manager controls </a:t>
            </a:r>
            <a:r>
              <a:rPr lang="en-US" sz="1800" smtClean="0">
                <a:solidFill>
                  <a:srgbClr val="C00000"/>
                </a:solidFill>
              </a:rPr>
              <a:t>placement and sizing </a:t>
            </a:r>
            <a:r>
              <a:rPr lang="en-US" sz="1800" smtClean="0"/>
              <a:t>of components in a container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If you do not specify a layout manager, the container will use a default: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sz="1400" smtClean="0"/>
              <a:t> default = </a:t>
            </a:r>
            <a:r>
              <a:rPr lang="en-US" sz="14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endParaRPr lang="en-US" sz="14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sz="1400" smtClean="0"/>
              <a:t> default = </a:t>
            </a:r>
            <a:r>
              <a:rPr lang="en-US" sz="14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400" smtClean="0"/>
          </a:p>
          <a:p>
            <a:pPr marL="207963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smtClean="0"/>
              <a:t>Five common layout managers:</a:t>
            </a:r>
            <a:br>
              <a:rPr lang="en-US" sz="1800" smtClean="0"/>
            </a:b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r>
              <a:rPr lang="en-US" sz="1800" smtClean="0">
                <a:solidFill>
                  <a:srgbClr val="FF0000"/>
                </a:solidFill>
              </a:rPr>
              <a:t>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BoxLayout</a:t>
            </a:r>
            <a:r>
              <a:rPr lang="en-US" sz="1800" smtClean="0">
                <a:solidFill>
                  <a:srgbClr val="FF0000"/>
                </a:solidFill>
              </a:rPr>
              <a:t>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r>
              <a:rPr lang="en-US" sz="1800" smtClean="0">
                <a:solidFill>
                  <a:srgbClr val="FF0000"/>
                </a:solidFill>
              </a:rPr>
              <a:t>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GridBagLayout</a:t>
            </a:r>
            <a:r>
              <a:rPr lang="en-US" sz="1800" smtClean="0">
                <a:solidFill>
                  <a:srgbClr val="FF0000"/>
                </a:solidFill>
              </a:rPr>
              <a:t>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GridLayout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</p:txBody>
      </p:sp>
      <p:sp>
        <p:nvSpPr>
          <p:cNvPr id="29701" name="Rectangle 3"/>
          <p:cNvSpPr>
            <a:spLocks/>
          </p:cNvSpPr>
          <p:nvPr/>
        </p:nvSpPr>
        <p:spPr bwMode="auto">
          <a:xfrm>
            <a:off x="4437063" y="1554163"/>
            <a:ext cx="4318000" cy="284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General syntax</a:t>
            </a: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	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container.setLayout(new </a:t>
            </a:r>
            <a:r>
              <a:rPr lang="en-US" sz="1400" b="1" i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LayoutMan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());</a:t>
            </a:r>
          </a:p>
          <a:p>
            <a:pPr marL="207963" indent="-169863">
              <a:spcBef>
                <a:spcPts val="4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80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Examples:</a:t>
            </a:r>
          </a:p>
          <a:p>
            <a:pPr marL="207963" indent="-169863">
              <a:spcBef>
                <a:spcPts val="4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80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 p1 =</a:t>
            </a: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new JPanel(new BorderLayout());</a:t>
            </a: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400" b="1">
              <a:solidFill>
                <a:srgbClr val="9900CC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 p2 = new JPanel();</a:t>
            </a:r>
          </a:p>
          <a:p>
            <a:pPr marL="207963" indent="-169863">
              <a:spcBef>
                <a:spcPts val="350"/>
              </a:spcBef>
              <a:tabLst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p2.setLayout(new BorderLayout());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775575" cy="1074738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Interactive Programs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53ECDE1-EE93-4536-918E-97E6092A0CA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76300" y="1287463"/>
            <a:ext cx="3810000" cy="4457700"/>
          </a:xfrm>
        </p:spPr>
        <p:txBody>
          <a:bodyPr rIns="39200">
            <a:normAutofit fontScale="77500" lnSpcReduction="20000"/>
          </a:bodyPr>
          <a:lstStyle/>
          <a:p>
            <a:pPr marL="320040" indent="-231775" eaLnBrk="1" fontAlgn="auto" hangingPunct="1">
              <a:spcBef>
                <a:spcPct val="0"/>
              </a:spcBef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endParaRPr lang="en-US"/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r>
              <a:rPr lang="en-US"/>
              <a:t>“Classic” view of computer programs: transform inputs to outputs, stop</a:t>
            </a:r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endParaRPr lang="en-US"/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endParaRPr lang="en-US"/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endParaRPr lang="en-US"/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endParaRPr lang="en-US"/>
          </a:p>
          <a:p>
            <a:pPr marL="320040" indent="-231775" eaLnBrk="1" fontAlgn="auto" hangingPunct="1">
              <a:spcAft>
                <a:spcPts val="0"/>
              </a:spcAft>
              <a:buFont typeface="Wingdings"/>
              <a:buChar char="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r>
              <a:rPr lang="en-US"/>
              <a:t>Event-driven programs: interactive, long-running</a:t>
            </a:r>
          </a:p>
          <a:p>
            <a:pPr marL="554038" lvl="1" indent="-169863" eaLnBrk="1" fontAlgn="auto" hangingPunct="1">
              <a:spcAft>
                <a:spcPts val="0"/>
              </a:spcAft>
              <a:buFont typeface="Wingdings 2"/>
              <a:buChar char="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r>
              <a:rPr lang="en-US" sz="1800"/>
              <a:t>Servers interact with clients</a:t>
            </a:r>
          </a:p>
          <a:p>
            <a:pPr marL="554038" lvl="1" indent="-169863" eaLnBrk="1" fontAlgn="auto" hangingPunct="1">
              <a:spcAft>
                <a:spcPts val="0"/>
              </a:spcAft>
              <a:buFont typeface="Wingdings 2"/>
              <a:buChar char=""/>
              <a:tabLst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</a:tabLst>
              <a:defRPr/>
            </a:pPr>
            <a:r>
              <a:rPr lang="en-US" sz="1800"/>
              <a:t>Applications interact with user(s)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5257800" y="3962400"/>
            <a:ext cx="1295400" cy="609600"/>
            <a:chOff x="0" y="0"/>
            <a:chExt cx="816" cy="384"/>
          </a:xfrm>
        </p:grpSpPr>
        <p:sp>
          <p:nvSpPr>
            <p:cNvPr id="11286" name="Oval 4"/>
            <p:cNvSpPr>
              <a:spLocks/>
            </p:cNvSpPr>
            <p:nvPr/>
          </p:nvSpPr>
          <p:spPr bwMode="auto">
            <a:xfrm>
              <a:off x="0" y="0"/>
              <a:ext cx="816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287" name="Rectangle 5"/>
            <p:cNvSpPr>
              <a:spLocks/>
            </p:cNvSpPr>
            <p:nvPr/>
          </p:nvSpPr>
          <p:spPr bwMode="auto">
            <a:xfrm>
              <a:off x="181" y="60"/>
              <a:ext cx="453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76820" bIns="38100" anchor="ctr">
              <a:spAutoFit/>
            </a:bodyPr>
            <a:lstStyle/>
            <a:p>
              <a:pPr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user</a:t>
              </a:r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6858000" y="3962400"/>
            <a:ext cx="1295400" cy="609600"/>
            <a:chOff x="0" y="0"/>
            <a:chExt cx="816" cy="384"/>
          </a:xfrm>
        </p:grpSpPr>
        <p:sp>
          <p:nvSpPr>
            <p:cNvPr id="11284" name="Oval 7"/>
            <p:cNvSpPr>
              <a:spLocks/>
            </p:cNvSpPr>
            <p:nvPr/>
          </p:nvSpPr>
          <p:spPr bwMode="auto">
            <a:xfrm>
              <a:off x="0" y="0"/>
              <a:ext cx="816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285" name="Rectangle 8"/>
            <p:cNvSpPr>
              <a:spLocks/>
            </p:cNvSpPr>
            <p:nvPr/>
          </p:nvSpPr>
          <p:spPr bwMode="auto">
            <a:xfrm>
              <a:off x="181" y="60"/>
              <a:ext cx="453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76820" bIns="38100" anchor="ctr">
              <a:spAutoFit/>
            </a:bodyPr>
            <a:lstStyle/>
            <a:p>
              <a:pPr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user</a:t>
              </a:r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715000" y="5257800"/>
            <a:ext cx="2057400" cy="990600"/>
            <a:chOff x="0" y="0"/>
            <a:chExt cx="1296" cy="624"/>
          </a:xfrm>
        </p:grpSpPr>
        <p:sp>
          <p:nvSpPr>
            <p:cNvPr id="11282" name="AutoShape 10"/>
            <p:cNvSpPr>
              <a:spLocks/>
            </p:cNvSpPr>
            <p:nvPr/>
          </p:nvSpPr>
          <p:spPr bwMode="auto">
            <a:xfrm>
              <a:off x="0" y="0"/>
              <a:ext cx="1296" cy="624"/>
            </a:xfrm>
            <a:prstGeom prst="roundRect">
              <a:avLst>
                <a:gd name="adj" fmla="val 16667"/>
              </a:avLst>
            </a:prstGeom>
            <a:solidFill>
              <a:srgbClr val="CCF0CB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283" name="Rectangle 11"/>
            <p:cNvSpPr>
              <a:spLocks/>
            </p:cNvSpPr>
            <p:nvPr/>
          </p:nvSpPr>
          <p:spPr bwMode="auto">
            <a:xfrm>
              <a:off x="242" y="172"/>
              <a:ext cx="811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7085" bIns="0" anchor="ctr">
              <a:spAutoFit/>
            </a:bodyPr>
            <a:lstStyle/>
            <a:p>
              <a:pPr marL="36513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program</a:t>
              </a:r>
            </a:p>
          </p:txBody>
        </p:sp>
      </p:grpSp>
      <p:sp>
        <p:nvSpPr>
          <p:cNvPr id="11272" name="AutoShape 12"/>
          <p:cNvSpPr>
            <a:spLocks/>
          </p:cNvSpPr>
          <p:nvPr/>
        </p:nvSpPr>
        <p:spPr bwMode="auto">
          <a:xfrm>
            <a:off x="5484813" y="4572000"/>
            <a:ext cx="228600" cy="762000"/>
          </a:xfrm>
          <a:custGeom>
            <a:avLst/>
            <a:gdLst>
              <a:gd name="T0" fmla="*/ 152833 w 20580"/>
              <a:gd name="T1" fmla="*/ 0 h 21600"/>
              <a:gd name="T2" fmla="*/ 1300 w 20580"/>
              <a:gd name="T3" fmla="*/ 304800 h 21600"/>
              <a:gd name="T4" fmla="*/ 228600 w 20580"/>
              <a:gd name="T5" fmla="*/ 762000 h 21600"/>
              <a:gd name="T6" fmla="*/ 0 60000 65536"/>
              <a:gd name="T7" fmla="*/ 0 60000 65536"/>
              <a:gd name="T8" fmla="*/ 0 60000 65536"/>
              <a:gd name="T9" fmla="*/ 0 w 20580"/>
              <a:gd name="T10" fmla="*/ 0 h 21600"/>
              <a:gd name="T11" fmla="*/ 20580 w 205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80" h="21600">
                <a:moveTo>
                  <a:pt x="13759" y="0"/>
                </a:moveTo>
                <a:cubicBezTo>
                  <a:pt x="6369" y="2520"/>
                  <a:pt x="-1020" y="5040"/>
                  <a:pt x="117" y="8640"/>
                </a:cubicBezTo>
                <a:cubicBezTo>
                  <a:pt x="1254" y="12240"/>
                  <a:pt x="10917" y="16920"/>
                  <a:pt x="20580" y="2160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3" name="Rectangle 13"/>
          <p:cNvSpPr>
            <a:spLocks/>
          </p:cNvSpPr>
          <p:nvPr/>
        </p:nvSpPr>
        <p:spPr bwMode="auto">
          <a:xfrm>
            <a:off x="4800600" y="4641850"/>
            <a:ext cx="750888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200" bIns="0">
            <a:spAutoFit/>
          </a:bodyPr>
          <a:lstStyle/>
          <a:p>
            <a:pPr marL="38100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input</a:t>
            </a:r>
            <a:b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events</a:t>
            </a:r>
          </a:p>
        </p:txBody>
      </p:sp>
      <p:sp>
        <p:nvSpPr>
          <p:cNvPr id="11274" name="AutoShape 14"/>
          <p:cNvSpPr>
            <a:spLocks/>
          </p:cNvSpPr>
          <p:nvPr/>
        </p:nvSpPr>
        <p:spPr bwMode="auto">
          <a:xfrm>
            <a:off x="6324600" y="4495800"/>
            <a:ext cx="234950" cy="762000"/>
          </a:xfrm>
          <a:custGeom>
            <a:avLst/>
            <a:gdLst>
              <a:gd name="T0" fmla="*/ 152133 w 20015"/>
              <a:gd name="T1" fmla="*/ 762000 h 21600"/>
              <a:gd name="T2" fmla="*/ 228200 w 20015"/>
              <a:gd name="T3" fmla="*/ 381000 h 21600"/>
              <a:gd name="T4" fmla="*/ 0 w 20015"/>
              <a:gd name="T5" fmla="*/ 0 h 21600"/>
              <a:gd name="T6" fmla="*/ 0 60000 65536"/>
              <a:gd name="T7" fmla="*/ 0 60000 65536"/>
              <a:gd name="T8" fmla="*/ 0 60000 65536"/>
              <a:gd name="T9" fmla="*/ 0 w 20015"/>
              <a:gd name="T10" fmla="*/ 0 h 21600"/>
              <a:gd name="T11" fmla="*/ 20015 w 200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15" h="21600">
                <a:moveTo>
                  <a:pt x="12960" y="21600"/>
                </a:moveTo>
                <a:cubicBezTo>
                  <a:pt x="17280" y="18000"/>
                  <a:pt x="21600" y="14400"/>
                  <a:pt x="19440" y="10800"/>
                </a:cubicBezTo>
                <a:cubicBezTo>
                  <a:pt x="17280" y="7200"/>
                  <a:pt x="8640" y="36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5" name="Rectangle 15"/>
          <p:cNvSpPr>
            <a:spLocks/>
          </p:cNvSpPr>
          <p:nvPr/>
        </p:nvSpPr>
        <p:spPr bwMode="auto">
          <a:xfrm>
            <a:off x="6532563" y="4576763"/>
            <a:ext cx="8636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200" bIns="0">
            <a:spAutoFit/>
          </a:bodyPr>
          <a:lstStyle/>
          <a:p>
            <a:pPr marL="38100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output</a:t>
            </a:r>
            <a:b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events</a:t>
            </a:r>
          </a:p>
        </p:txBody>
      </p:sp>
      <p:sp>
        <p:nvSpPr>
          <p:cNvPr id="11276" name="AutoShape 16"/>
          <p:cNvSpPr>
            <a:spLocks/>
          </p:cNvSpPr>
          <p:nvPr/>
        </p:nvSpPr>
        <p:spPr bwMode="auto">
          <a:xfrm>
            <a:off x="7772400" y="4572000"/>
            <a:ext cx="152400" cy="7620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457200 h 21600"/>
              <a:gd name="T4" fmla="*/ 0 w 21600"/>
              <a:gd name="T5" fmla="*/ 762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cubicBezTo>
                  <a:pt x="10800" y="4680"/>
                  <a:pt x="21600" y="9360"/>
                  <a:pt x="21600" y="12960"/>
                </a:cubicBezTo>
                <a:cubicBezTo>
                  <a:pt x="21600" y="16560"/>
                  <a:pt x="10800" y="19080"/>
                  <a:pt x="0" y="2160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7" name="AutoShape 17"/>
          <p:cNvSpPr>
            <a:spLocks/>
          </p:cNvSpPr>
          <p:nvPr/>
        </p:nvSpPr>
        <p:spPr bwMode="auto">
          <a:xfrm>
            <a:off x="6000750" y="1981200"/>
            <a:ext cx="1371600" cy="838200"/>
          </a:xfrm>
          <a:custGeom>
            <a:avLst/>
            <a:gdLst>
              <a:gd name="T0" fmla="*/ 0 w 21600"/>
              <a:gd name="T1" fmla="*/ 0 h 21600"/>
              <a:gd name="T2" fmla="*/ 342900 w 21600"/>
              <a:gd name="T3" fmla="*/ 838200 h 21600"/>
              <a:gd name="T4" fmla="*/ 1028700 w 21600"/>
              <a:gd name="T5" fmla="*/ 838200 h 21600"/>
              <a:gd name="T6" fmla="*/ 137160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CCF0CB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8" name="Rectangle 18"/>
          <p:cNvSpPr>
            <a:spLocks/>
          </p:cNvSpPr>
          <p:nvPr/>
        </p:nvSpPr>
        <p:spPr bwMode="auto">
          <a:xfrm>
            <a:off x="6264275" y="1257300"/>
            <a:ext cx="81438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200" bIns="0">
            <a:spAutoFit/>
          </a:bodyPr>
          <a:lstStyle/>
          <a:p>
            <a:pPr marL="38100">
              <a:lnSpc>
                <a:spcPct val="95000"/>
              </a:lnSpc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input</a:t>
            </a:r>
          </a:p>
        </p:txBody>
      </p:sp>
      <p:sp>
        <p:nvSpPr>
          <p:cNvPr id="11279" name="Rectangle 19"/>
          <p:cNvSpPr>
            <a:spLocks/>
          </p:cNvSpPr>
          <p:nvPr/>
        </p:nvSpPr>
        <p:spPr bwMode="auto">
          <a:xfrm>
            <a:off x="6170613" y="3086100"/>
            <a:ext cx="100012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200" bIns="0">
            <a:spAutoFit/>
          </a:bodyPr>
          <a:lstStyle/>
          <a:p>
            <a:pPr marL="38100">
              <a:lnSpc>
                <a:spcPct val="95000"/>
              </a:lnSpc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output</a:t>
            </a:r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6686550" y="1697038"/>
            <a:ext cx="1588" cy="28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 flipH="1">
            <a:off x="6684963" y="2819400"/>
            <a:ext cx="1587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534400" cy="1074738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Some Example Layout Managers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415E6AB-86FF-4DB9-9D1E-A95E535961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92263"/>
            <a:ext cx="3811588" cy="4884737"/>
          </a:xfrm>
        </p:spPr>
        <p:txBody>
          <a:bodyPr rIns="39200"/>
          <a:lstStyle/>
          <a:p>
            <a:pPr marL="207963" indent="-169863" eaLnBrk="1" hangingPunct="1"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endParaRPr lang="en-US" sz="18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Components placed from left to right in order added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When a row is filled, a new row is started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Lines can be centered, left-justified or right-justified (see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r>
              <a:rPr lang="en-US" sz="1600" smtClean="0"/>
              <a:t> constructor)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See also </a:t>
            </a:r>
            <a:r>
              <a:rPr lang="en-US" sz="16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BoxLayout</a:t>
            </a:r>
            <a:endParaRPr lang="en-US" sz="16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07963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800" smtClean="0"/>
          </a:p>
          <a:p>
            <a:pPr marL="207963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GridLayout</a:t>
            </a:r>
            <a:endParaRPr lang="en-US" sz="18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Components are placed in grid pattern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number of rows &amp; columns specified in constructor</a:t>
            </a:r>
          </a:p>
          <a:p>
            <a:pPr marL="492125" lvl="1" indent="-169863" eaLnBrk="1" hangingPunct="1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smtClean="0"/>
              <a:t>Grid is filled left-to-right, then top-to-bottom</a:t>
            </a:r>
          </a:p>
        </p:txBody>
      </p:sp>
      <p:sp>
        <p:nvSpPr>
          <p:cNvPr id="30725" name="Rectangle 3"/>
          <p:cNvSpPr>
            <a:spLocks/>
          </p:cNvSpPr>
          <p:nvPr/>
        </p:nvSpPr>
        <p:spPr bwMode="auto">
          <a:xfrm>
            <a:off x="4649788" y="1592263"/>
            <a:ext cx="4025900" cy="400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</a:p>
          <a:p>
            <a:pPr marL="207963" indent="-169863">
              <a:spcBef>
                <a:spcPts val="400"/>
              </a:spcBef>
              <a:buClr>
                <a:srgbClr val="9900CC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Divides window into five areas: North, South, East, West, Center</a:t>
            </a:r>
          </a:p>
          <a:p>
            <a:pPr marL="207963" indent="-169863">
              <a:spcBef>
                <a:spcPts val="4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600">
              <a:solidFill>
                <a:srgbClr val="9900CC"/>
              </a:solidFill>
              <a:latin typeface="Arial" charset="0"/>
              <a:cs typeface="Arial" charset="0"/>
              <a:sym typeface="Arial" charset="0"/>
            </a:endParaRPr>
          </a:p>
          <a:p>
            <a:pPr marL="207963" indent="-169863">
              <a:spcBef>
                <a:spcPts val="45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Adding components</a:t>
            </a:r>
          </a:p>
          <a:p>
            <a:pPr marL="207963" indent="-169863">
              <a:spcBef>
                <a:spcPts val="400"/>
              </a:spcBef>
              <a:buClr>
                <a:srgbClr val="9900CC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and </a:t>
            </a:r>
            <a:r>
              <a:rPr lang="en-US" sz="16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GridLayout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use 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container.add(component)</a:t>
            </a:r>
          </a:p>
          <a:p>
            <a:pPr marL="207963" indent="-169863">
              <a:spcBef>
                <a:spcPts val="400"/>
              </a:spcBef>
              <a:buClr>
                <a:srgbClr val="9900CC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uses 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container.add(component, index)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where </a:t>
            </a:r>
            <a:r>
              <a:rPr lang="en-US" sz="16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</a:t>
            </a:r>
            <a:r>
              <a:rPr lang="en-US" sz="160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is one of</a:t>
            </a:r>
          </a:p>
          <a:p>
            <a:pPr marL="207963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pitchFamily="2" charset="2"/>
              <a:buChar char="w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BorderLayout.NORTH</a:t>
            </a:r>
          </a:p>
          <a:p>
            <a:pPr marL="207963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pitchFamily="2" charset="2"/>
              <a:buChar char="w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BorderLayout.SOUTH</a:t>
            </a:r>
          </a:p>
          <a:p>
            <a:pPr marL="207963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pitchFamily="2" charset="2"/>
              <a:buChar char="w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BorderLayout.EAST</a:t>
            </a:r>
          </a:p>
          <a:p>
            <a:pPr marL="207963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pitchFamily="2" charset="2"/>
              <a:buChar char="w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BorderLayout.WEST</a:t>
            </a:r>
          </a:p>
          <a:p>
            <a:pPr marL="207963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pitchFamily="2" charset="2"/>
              <a:buChar char="w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BorderLayout.CENTER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5575" cy="1071563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8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r>
              <a:rPr lang="en-US" sz="2800" smtClean="0"/>
              <a:t>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6605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ED04E480-6D6F-485D-B43D-9DD27F3A5E4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9530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>
            <a:normAutofit lnSpcReduction="10000"/>
          </a:bodyPr>
          <a:lstStyle/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javax.swing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.*;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java.awt.*;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Statics1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main(String[]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args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S1GUI();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S1GUI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private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S1GUI() {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"Statics1"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.setDefaultCloseOperation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JFrame.</a:t>
            </a:r>
            <a:r>
              <a:rPr lang="en-US" sz="1600" b="1" i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EXIT_ON_CLOSE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.setSize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(500, 200);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.setLayout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FlowLayout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FlowLayout.</a:t>
            </a:r>
            <a:r>
              <a:rPr lang="en-US" sz="1600" b="1" i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LEFT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for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b = 1; b &lt; 9; b++)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6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.add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JButton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"Button "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+ b));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600" b="1" dirty="0" err="1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f</a:t>
            </a:r>
            <a:r>
              <a:rPr lang="en-US" sz="1600" b="1" dirty="0" err="1">
                <a:latin typeface="Courier New" charset="0"/>
                <a:cs typeface="Courier New" charset="0"/>
                <a:sym typeface="Courier New" charset="0"/>
              </a:rPr>
              <a:t>.setVisible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true</a:t>
            </a: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ts val="10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6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6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063" y="1666875"/>
            <a:ext cx="47625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1625"/>
            <a:ext cx="7775575" cy="900113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8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r>
              <a:rPr lang="en-US" sz="2800" smtClean="0"/>
              <a:t>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731E7CB-8371-42E2-90F5-560748E11A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201738"/>
            <a:ext cx="7772400" cy="51212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/>
          <a:lstStyle/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import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javax.swing.*;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import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java.awt.*;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class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Statics2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static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main(String[] args) {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S2GUI(); 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class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extends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JPanel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Color </a:t>
            </a:r>
            <a:r>
              <a:rPr lang="en-US" sz="1200" b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color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ColoredJPanel(Color color)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this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.</a:t>
            </a:r>
            <a:r>
              <a:rPr lang="en-US" sz="1200" b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color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= color;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paintComponent(Graphics g)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g.setColor(</a:t>
            </a:r>
            <a:r>
              <a:rPr lang="en-US" sz="1200" b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color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g.fillRect(0, 0, 400, 400);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class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S2GUI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extends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JFrame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S2GUI() {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setTitle(</a:t>
            </a:r>
            <a:r>
              <a:rPr lang="en-US" sz="1200" b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"Statics2"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setDefaultCloseOperation(JFrame.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EXIT_ON_CLOSE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setSize(400, 400);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ColoredJPanel(Color.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RED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), BorderLayout.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NORTH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ColoredJPanel(Color.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GREEN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), BorderLayout.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SOUTH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ColoredJPanel(Color.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BLUE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), BorderLayout.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WEST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ColoredJPanel(Color.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YELLOW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), BorderLayout.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EAST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add(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ColoredJPanel(Color.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BLACK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), BorderLayout.</a:t>
            </a:r>
            <a:r>
              <a:rPr lang="en-US" sz="1200" b="1" i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CENTER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setVisible(</a:t>
            </a:r>
            <a:r>
              <a:rPr lang="en-US" sz="1200" b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true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266700" indent="-22860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  <a:endParaRPr lang="en-US" sz="1200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8425" y="1062038"/>
            <a:ext cx="38100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58775"/>
            <a:ext cx="7775575" cy="785813"/>
          </a:xfrm>
        </p:spPr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800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GridLayout</a:t>
            </a:r>
            <a:r>
              <a:rPr lang="en-US" sz="2800" smtClean="0"/>
              <a:t>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6BF2D3-CCD0-4256-A777-D25C770DA61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144588"/>
            <a:ext cx="7772400" cy="51212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rIns="39200">
            <a:normAutofit lnSpcReduction="10000"/>
          </a:bodyPr>
          <a:lstStyle/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javax.swing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.*;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import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java.awt.*;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Statics3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main(String[]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args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 {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S3GUI();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S3GUI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extends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JFrame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final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25;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final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SIZE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12;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static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final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GAP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1;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S3GUI()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setTitle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cs typeface="Courier New" charset="0"/>
                <a:sym typeface="Courier New" charset="0"/>
              </a:rPr>
              <a:t>"Statics3"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setDefaultCloseOperation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EXIT_ON_CLOSE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setLayout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GridLayout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GAP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GAP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for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int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= 0;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&lt;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*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;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++) add(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MyPanel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pack();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setVisible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true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class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MyPanel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extends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JPanel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MyPanel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 {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setPreferredSize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Dimension(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SIZE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SIZE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));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public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void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paintComponent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(Graphics g) {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float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gradient =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   1f - ((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float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)Math.</a:t>
            </a:r>
            <a:r>
              <a:rPr lang="en-US" sz="1200" b="1" i="1" dirty="0">
                <a:latin typeface="Courier New" charset="0"/>
                <a:cs typeface="Courier New" charset="0"/>
                <a:sym typeface="Courier New" charset="0"/>
              </a:rPr>
              <a:t>abs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getX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 -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getY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()))/(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float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)((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SIZE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+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GAP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 * </a:t>
            </a:r>
            <a:r>
              <a:rPr lang="en-US" sz="1200" b="1" i="1" dirty="0">
                <a:solidFill>
                  <a:srgbClr val="0000C0"/>
                </a:solidFill>
                <a:latin typeface="Courier New" charset="0"/>
                <a:cs typeface="Courier New" charset="0"/>
                <a:sym typeface="Courier New" charset="0"/>
              </a:rPr>
              <a:t>DIM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g.setColor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cs typeface="Courier New" charset="0"/>
                <a:sym typeface="Courier New" charset="0"/>
              </a:rPr>
              <a:t>new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Color(0f, 0f, gradient));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g.fillRect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(0, 0,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getWidth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(), </a:t>
            </a:r>
            <a:r>
              <a:rPr lang="en-US" sz="1200" b="1" dirty="0" err="1">
                <a:latin typeface="Courier New" charset="0"/>
                <a:cs typeface="Courier New" charset="0"/>
                <a:sym typeface="Courier New" charset="0"/>
              </a:rPr>
              <a:t>getHeight</a:t>
            </a: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());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   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6700" indent="-228600" eaLnBrk="1" fontAlgn="auto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r>
              <a:rPr lang="en-US" sz="1200" b="1" dirty="0">
                <a:latin typeface="Courier New" charset="0"/>
                <a:cs typeface="Courier New" charset="0"/>
                <a:sym typeface="Courier New" charset="0"/>
              </a:rPr>
              <a:t>}</a:t>
            </a:r>
            <a:endParaRPr lang="en-US" sz="12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1049338"/>
            <a:ext cx="31623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More Layout Managers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6924AB6-58CD-4D66-92A8-940B2BA35EB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554163"/>
            <a:ext cx="3811588" cy="4060825"/>
          </a:xfrm>
        </p:spPr>
        <p:txBody>
          <a:bodyPr rIns="39200"/>
          <a:lstStyle/>
          <a:p>
            <a:pPr indent="-231775" eaLnBrk="1" hangingPunct="1"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CardLayout</a:t>
            </a:r>
            <a:endParaRPr lang="en-US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554038" lvl="1" indent="-168275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smtClean="0"/>
              <a:t>Tabbed index card look from Windows</a:t>
            </a:r>
          </a:p>
          <a:p>
            <a:pPr indent="-231775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mtClean="0"/>
          </a:p>
          <a:p>
            <a:pPr indent="-231775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GridBagLayout</a:t>
            </a:r>
            <a:endParaRPr lang="en-US" b="1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554038" lvl="1" indent="-168275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smtClean="0"/>
              <a:t>Most versatile, but complicated</a:t>
            </a:r>
          </a:p>
        </p:txBody>
      </p:sp>
      <p:sp>
        <p:nvSpPr>
          <p:cNvPr id="34821" name="Rectangle 3"/>
          <p:cNvSpPr>
            <a:spLocks/>
          </p:cNvSpPr>
          <p:nvPr/>
        </p:nvSpPr>
        <p:spPr bwMode="auto">
          <a:xfrm>
            <a:off x="4649788" y="1554163"/>
            <a:ext cx="3810000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50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Custom</a:t>
            </a:r>
          </a:p>
          <a:p>
            <a:pPr marL="207963" indent="-169863">
              <a:spcBef>
                <a:spcPts val="45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Can define your own layout manager</a:t>
            </a:r>
          </a:p>
          <a:p>
            <a:pPr marL="207963" indent="-169863">
              <a:spcBef>
                <a:spcPts val="45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But best to try Java's layout managers first...</a:t>
            </a:r>
          </a:p>
          <a:p>
            <a:pPr marL="207963" indent="-169863">
              <a:spcBef>
                <a:spcPts val="50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en-US" sz="2000">
              <a:solidFill>
                <a:srgbClr val="009900"/>
              </a:solidFill>
              <a:latin typeface="Arial" charset="0"/>
              <a:cs typeface="Arial" charset="0"/>
              <a:sym typeface="Arial" charset="0"/>
            </a:endParaRPr>
          </a:p>
          <a:p>
            <a:pPr marL="207963" indent="-169863">
              <a:spcBef>
                <a:spcPts val="50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Null</a:t>
            </a:r>
          </a:p>
          <a:p>
            <a:pPr marL="207963" indent="-169863">
              <a:spcBef>
                <a:spcPts val="45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No layout manager</a:t>
            </a:r>
          </a:p>
          <a:p>
            <a:pPr marL="207963" indent="-169863">
              <a:spcBef>
                <a:spcPts val="45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Programmer must specify absolute locations</a:t>
            </a:r>
          </a:p>
          <a:p>
            <a:pPr marL="207963" indent="-169863">
              <a:spcBef>
                <a:spcPts val="45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Provides great control, but can be dangerous because of platform dependency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sz="4000" dirty="0" smtClean="0"/>
              <a:t>Famous GUI Builders (Java IDEs)</a:t>
            </a:r>
            <a:endParaRPr lang="en-US" sz="40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Netbeans</a:t>
            </a:r>
            <a:r>
              <a:rPr lang="en-US" dirty="0"/>
              <a:t> (Sun)</a:t>
            </a:r>
          </a:p>
          <a:p>
            <a:r>
              <a:rPr lang="en-US" dirty="0" err="1"/>
              <a:t>JBuilder</a:t>
            </a:r>
            <a:r>
              <a:rPr lang="en-US" dirty="0"/>
              <a:t> (Borland)</a:t>
            </a:r>
          </a:p>
          <a:p>
            <a:r>
              <a:rPr lang="en-US" dirty="0"/>
              <a:t>Eclipse (IBM and others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GUI Motivation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8001000" cy="4583112"/>
          </a:xfrm>
        </p:spPr>
        <p:txBody>
          <a:bodyPr rIns="39200"/>
          <a:lstStyle/>
          <a:p>
            <a:pPr marL="207963" indent="-169863" eaLnBrk="1" hangingPunct="1">
              <a:spcBef>
                <a:spcPct val="0"/>
              </a:spcBef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800" dirty="0" smtClean="0"/>
              <a:t>Interacting with a program</a:t>
            </a:r>
          </a:p>
          <a:p>
            <a:pPr marL="492125" lvl="1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dirty="0" smtClean="0"/>
              <a:t>Program-Driven = Proactive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Statements execute in sequential, predetermined order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Typically use keyboard or file I/O, but program determines when that happens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Usually </a:t>
            </a:r>
            <a:r>
              <a:rPr lang="en-US" sz="1600" i="1" u="sng" dirty="0" smtClean="0"/>
              <a:t>single-threaded</a:t>
            </a:r>
          </a:p>
          <a:p>
            <a:pPr marL="492125" lvl="1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 dirty="0" smtClean="0"/>
              <a:t>Event-Driven = Reactive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Program waits for user input to activate certain statements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Typically uses a GUI (Graphical User Interface)</a:t>
            </a:r>
          </a:p>
          <a:p>
            <a:pPr marL="776288" lvl="2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600" dirty="0" smtClean="0"/>
              <a:t>Often </a:t>
            </a:r>
            <a:r>
              <a:rPr lang="en-US" sz="1600" i="1" u="sng" dirty="0" smtClean="0"/>
              <a:t>multi-threaded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AB621B7-7EB7-4DF9-B56A-821677C5C1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94" name="Rectangle 3"/>
          <p:cNvSpPr>
            <a:spLocks/>
          </p:cNvSpPr>
          <p:nvPr/>
        </p:nvSpPr>
        <p:spPr bwMode="auto">
          <a:xfrm>
            <a:off x="4649788" y="1620838"/>
            <a:ext cx="4178300" cy="292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500"/>
              </a:spcBef>
              <a:buClr>
                <a:srgbClr val="0033CC"/>
              </a:buClr>
              <a:buSzPct val="100000"/>
              <a:buFont typeface="Wingdings" pitchFamily="2" charset="2"/>
              <a:buChar char="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fr-FR" sz="200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1600200"/>
            <a:ext cx="3886200" cy="4572000"/>
          </a:xfrm>
          <a:prstGeom prst="rect">
            <a:avLst/>
          </a:prstGeom>
          <a:ln/>
        </p:spPr>
        <p:txBody>
          <a:bodyPr rIns="39200">
            <a:normAutofit/>
          </a:bodyPr>
          <a:lstStyle/>
          <a:p>
            <a:pPr marL="207963" indent="-169863" fontAlgn="auto"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</a:tabLst>
              <a:defRPr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  <a:sym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39200"/>
          <a:lstStyle/>
          <a:p>
            <a:pPr marL="38100" eaLnBrk="1" hangingPunct="1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mtClean="0"/>
              <a:t>GUI Statics and GUI Dynamics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2"/>
          </p:nvPr>
        </p:nvSpPr>
        <p:spPr/>
        <p:txBody>
          <a:bodyPr rIns="39200"/>
          <a:lstStyle/>
          <a:p>
            <a:pPr marL="171450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 smtClean="0"/>
              <a:t>Components</a:t>
            </a:r>
          </a:p>
          <a:p>
            <a:pPr marL="501650" lvl="1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 smtClean="0"/>
              <a:t>buttons, labels, lists, sliders, menus, ...</a:t>
            </a:r>
          </a:p>
          <a:p>
            <a:pPr marL="171450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 smtClean="0"/>
              <a:t>Containers: components that contain other components</a:t>
            </a:r>
          </a:p>
          <a:p>
            <a:pPr marL="501650" lvl="1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 smtClean="0"/>
              <a:t>frames, panels, dialog boxes, ...</a:t>
            </a:r>
          </a:p>
          <a:p>
            <a:pPr marL="171450" indent="-169863" eaLnBrk="1" hangingPunct="1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2000" smtClean="0"/>
              <a:t>Layout managers: control placement and sizing of components</a:t>
            </a:r>
          </a:p>
        </p:txBody>
      </p:sp>
      <p:sp>
        <p:nvSpPr>
          <p:cNvPr id="16388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Events</a:t>
            </a:r>
          </a:p>
          <a:p>
            <a:pPr eaLnBrk="1" hangingPunct="1"/>
            <a:r>
              <a:rPr lang="en-US" sz="2000" smtClean="0"/>
              <a:t>button-press, mouse-click, key-press, ...</a:t>
            </a:r>
          </a:p>
          <a:p>
            <a:pPr eaLnBrk="1" hangingPunct="1"/>
            <a:r>
              <a:rPr lang="en-US" sz="2000" smtClean="0"/>
              <a:t>Listeners: an object that responds to an event</a:t>
            </a:r>
          </a:p>
          <a:p>
            <a:pPr eaLnBrk="1" hangingPunct="1"/>
            <a:r>
              <a:rPr lang="en-US" sz="2000" smtClean="0"/>
              <a:t>Helper classes </a:t>
            </a:r>
          </a:p>
          <a:p>
            <a:pPr eaLnBrk="1" hangingPunct="1"/>
            <a:r>
              <a:rPr lang="en-US" sz="2000" smtClean="0"/>
              <a:t>Graphics, Color, Font, FontMetrics, Dimension, ...</a:t>
            </a:r>
          </a:p>
          <a:p>
            <a:pPr eaLnBrk="1" hangingPunct="1"/>
            <a:endParaRPr lang="en-US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168A16-8C3E-474A-9FA6-3DBD14EFD62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Statics: what’s drawn on the screen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Dynamics: user interactions</a:t>
            </a:r>
          </a:p>
        </p:txBody>
      </p:sp>
      <p:sp>
        <p:nvSpPr>
          <p:cNvPr id="16392" name="Rectangle 3"/>
          <p:cNvSpPr>
            <a:spLocks/>
          </p:cNvSpPr>
          <p:nvPr/>
        </p:nvSpPr>
        <p:spPr bwMode="auto">
          <a:xfrm>
            <a:off x="4572000" y="4572000"/>
            <a:ext cx="3810000" cy="267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207963" indent="-169863">
              <a:spcBef>
                <a:spcPts val="450"/>
              </a:spcBef>
              <a:buClr>
                <a:srgbClr val="9900CC"/>
              </a:buClr>
              <a:buSzPct val="100000"/>
              <a:buFont typeface="Wingdings" pitchFamily="2" charset="2"/>
              <a:buChar char="§"/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endParaRPr lang="fr-FR" sz="1600">
              <a:solidFill>
                <a:srgbClr val="0099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DA7029-B0A4-4D86-AE21-7FFB8AF65DAB}" type="slidenum">
              <a:rPr lang="en-US"/>
              <a:pPr/>
              <a:t>5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sz="4000"/>
              <a:t>GUI Class Hierarchy (Swing)</a:t>
            </a:r>
            <a:endParaRPr lang="en-US"/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-468313" y="1066800"/>
          <a:ext cx="9625013" cy="529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Picture" r:id="rId3" imgW="5715000" imgH="3143160" progId="Word.Picture.8">
                  <p:embed/>
                </p:oleObj>
              </mc:Choice>
              <mc:Fallback>
                <p:oleObj name="Picture" r:id="rId3" imgW="5715000" imgH="31431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8313" y="1066800"/>
                        <a:ext cx="9625013" cy="5291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D4207-6485-43BC-84B6-B2CEF1681F8A}" type="slidenum">
              <a:rPr lang="en-US"/>
              <a:pPr/>
              <a:t>6</a:t>
            </a:fld>
            <a:endParaRPr lang="en-US"/>
          </a:p>
        </p:txBody>
      </p:sp>
      <p:sp>
        <p:nvSpPr>
          <p:cNvPr id="360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/>
          <a:lstStyle/>
          <a:p>
            <a:r>
              <a:rPr lang="en-US" sz="4000"/>
              <a:t>Container Classes</a:t>
            </a:r>
            <a:endParaRPr lang="en-US"/>
          </a:p>
        </p:txBody>
      </p:sp>
      <p:graphicFrame>
        <p:nvGraphicFramePr>
          <p:cNvPr id="360451" name="Object 1027"/>
          <p:cNvGraphicFramePr>
            <a:graphicFrameLocks noChangeAspect="1"/>
          </p:cNvGraphicFramePr>
          <p:nvPr/>
        </p:nvGraphicFramePr>
        <p:xfrm>
          <a:off x="-468313" y="923925"/>
          <a:ext cx="9625013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Picture" r:id="rId3" imgW="5715000" imgH="3314880" progId="Word.Picture.8">
                  <p:embed/>
                </p:oleObj>
              </mc:Choice>
              <mc:Fallback>
                <p:oleObj name="Picture" r:id="rId3" imgW="5715000" imgH="33148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8313" y="923925"/>
                        <a:ext cx="9625013" cy="557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2" name="Text Box 1028"/>
          <p:cNvSpPr txBox="1">
            <a:spLocks noChangeArrowheads="1"/>
          </p:cNvSpPr>
          <p:nvPr/>
        </p:nvSpPr>
        <p:spPr bwMode="auto">
          <a:xfrm>
            <a:off x="228600" y="4953000"/>
            <a:ext cx="37338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Container classes can contain other GUI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-481013" y="838200"/>
          <a:ext cx="9625013" cy="579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Picture" r:id="rId3" imgW="5715000" imgH="3314880" progId="Word.Picture.8">
                  <p:embed/>
                </p:oleObj>
              </mc:Choice>
              <mc:Fallback>
                <p:oleObj name="Picture" r:id="rId3" imgW="5715000" imgH="33148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81013" y="838200"/>
                        <a:ext cx="9625013" cy="57911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152400" y="4876800"/>
            <a:ext cx="403860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The helper classes are not subclasses of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Component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They are used to describe the properties of GUI components such as graphics context, colors, fonts, and dimension.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noFill/>
          <a:ln/>
        </p:spPr>
        <p:txBody>
          <a:bodyPr/>
          <a:lstStyle/>
          <a:p>
            <a:r>
              <a:rPr lang="en-US" sz="4000"/>
              <a:t>GUI Helper Classes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  <a:ln/>
        </p:spPr>
        <p:txBody>
          <a:bodyPr/>
          <a:lstStyle/>
          <a:p>
            <a:r>
              <a:rPr lang="en-US" sz="4000"/>
              <a:t>Swing GUI Components 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152400" y="762000"/>
          <a:ext cx="87630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r:id="rId3" imgW="5007864" imgH="3314700" progId="Word.Picture.8">
                  <p:embed/>
                </p:oleObj>
              </mc:Choice>
              <mc:Fallback>
                <p:oleObj r:id="rId3" imgW="5007864" imgH="33147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763000" cy="579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noFill/>
          <a:ln/>
        </p:spPr>
        <p:txBody>
          <a:bodyPr/>
          <a:lstStyle/>
          <a:p>
            <a:r>
              <a:rPr lang="en-US" sz="2800" dirty="0"/>
              <a:t>Components Covered in the Core Version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152400" y="685800"/>
          <a:ext cx="8759825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Picture" r:id="rId3" imgW="5007600" imgH="3314880" progId="Word.Picture.8">
                  <p:embed/>
                </p:oleObj>
              </mc:Choice>
              <mc:Fallback>
                <p:oleObj name="Picture" r:id="rId3" imgW="5007600" imgH="33148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85800"/>
                        <a:ext cx="8759825" cy="601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Pages>0</Pages>
  <Words>1452</Words>
  <Characters>0</Characters>
  <Application>Microsoft Office PowerPoint</Application>
  <PresentationFormat>On-screen Show (4:3)</PresentationFormat>
  <Lines>0</Lines>
  <Paragraphs>348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Courier New</vt:lpstr>
      <vt:lpstr>Times New Roman</vt:lpstr>
      <vt:lpstr>Tw Cen MT</vt:lpstr>
      <vt:lpstr>Wingdings</vt:lpstr>
      <vt:lpstr>Wingdings 2</vt:lpstr>
      <vt:lpstr>ヒラギノ明朝 ProN W3</vt:lpstr>
      <vt:lpstr>ヒラギノ角ゴ ProN W6</vt:lpstr>
      <vt:lpstr>Median</vt:lpstr>
      <vt:lpstr>Picture</vt:lpstr>
      <vt:lpstr>Microsoft Word Picture</vt:lpstr>
      <vt:lpstr>Photo Editor Photo</vt:lpstr>
      <vt:lpstr>Introduction to Graphical User Interfaces (GUIs)</vt:lpstr>
      <vt:lpstr>Interactive Programs</vt:lpstr>
      <vt:lpstr>GUI Motivation</vt:lpstr>
      <vt:lpstr>GUI Statics and GUI Dynamics</vt:lpstr>
      <vt:lpstr>GUI Class Hierarchy (Swing)</vt:lpstr>
      <vt:lpstr>Container Classes</vt:lpstr>
      <vt:lpstr>GUI Helper Classes</vt:lpstr>
      <vt:lpstr>Swing GUI Components </vt:lpstr>
      <vt:lpstr>Components Covered in the Core Version</vt:lpstr>
      <vt:lpstr>Components Covered in the Comprehensive Version</vt:lpstr>
      <vt:lpstr>Creating a Window in Swing</vt:lpstr>
      <vt:lpstr>Creating a Window Using a Constructor</vt:lpstr>
      <vt:lpstr>A More Extensive Example</vt:lpstr>
      <vt:lpstr>Component Examples</vt:lpstr>
      <vt:lpstr>More Components</vt:lpstr>
      <vt:lpstr>Application Code</vt:lpstr>
      <vt:lpstr>Containers</vt:lpstr>
      <vt:lpstr>Layout</vt:lpstr>
      <vt:lpstr>Layout Managers</vt:lpstr>
      <vt:lpstr>Some Example Layout Managers</vt:lpstr>
      <vt:lpstr>FlowLayout Example</vt:lpstr>
      <vt:lpstr>BorderLayout Example</vt:lpstr>
      <vt:lpstr>GridLayout Example</vt:lpstr>
      <vt:lpstr>More Layout Managers</vt:lpstr>
      <vt:lpstr>Famous GUI Builders (Java IDEs)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CS211</dc:title>
  <dc:subject/>
  <dc:creator>chew</dc:creator>
  <cp:keywords/>
  <dc:description/>
  <cp:lastModifiedBy>Admin</cp:lastModifiedBy>
  <cp:revision>42</cp:revision>
  <dcterms:modified xsi:type="dcterms:W3CDTF">2020-06-03T03:07:43Z</dcterms:modified>
</cp:coreProperties>
</file>