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76" r:id="rId4"/>
    <p:sldId id="281" r:id="rId5"/>
    <p:sldId id="280" r:id="rId6"/>
    <p:sldId id="278" r:id="rId7"/>
    <p:sldId id="282" r:id="rId8"/>
    <p:sldId id="283" r:id="rId9"/>
    <p:sldId id="279" r:id="rId10"/>
    <p:sldId id="284" r:id="rId11"/>
    <p:sldId id="285" r:id="rId12"/>
    <p:sldId id="286" r:id="rId13"/>
    <p:sldId id="287" r:id="rId14"/>
    <p:sldId id="288" r:id="rId15"/>
    <p:sldId id="28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6C160-616E-406A-8E2D-D798ACA24678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B5D81-7E6B-400C-A251-383BCB054A1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8E25258-E70C-431D-865C-974326531174}" type="slidenum">
              <a:rPr lang="en-IE" smtClean="0"/>
              <a:pPr/>
              <a:t>14</a:t>
            </a:fld>
            <a:endParaRPr lang="en-I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A8A3667-8632-4379-945D-2CAC147A9C0A}" type="slidenum">
              <a:rPr lang="en-IE" smtClean="0"/>
              <a:pPr/>
              <a:t>15</a:t>
            </a:fld>
            <a:endParaRPr lang="en-I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843E2-949D-4DA2-82B6-2151367B914C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public class Test{ </a:t>
            </a:r>
          </a:p>
          <a:p>
            <a:pPr>
              <a:buNone/>
            </a:pPr>
            <a:r>
              <a:rPr lang="en-US" dirty="0" smtClean="0"/>
              <a:t>	public void </a:t>
            </a:r>
            <a:r>
              <a:rPr lang="en-US" dirty="0" err="1" smtClean="0"/>
              <a:t>pupAge</a:t>
            </a:r>
            <a:r>
              <a:rPr lang="en-US" dirty="0" smtClean="0"/>
              <a:t>(){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age = 0; </a:t>
            </a:r>
          </a:p>
          <a:p>
            <a:pPr>
              <a:buNone/>
            </a:pPr>
            <a:r>
              <a:rPr lang="en-US" dirty="0" smtClean="0"/>
              <a:t>	age = age + 7;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("Puppy age is : " + age); </a:t>
            </a:r>
          </a:p>
          <a:p>
            <a:pPr>
              <a:buNone/>
            </a:pPr>
            <a:r>
              <a:rPr lang="en-US" dirty="0" smtClean="0"/>
              <a:t>	} </a:t>
            </a:r>
          </a:p>
          <a:p>
            <a:pPr>
              <a:buNone/>
            </a:pPr>
            <a:r>
              <a:rPr lang="en-US" dirty="0" smtClean="0"/>
              <a:t>	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[]){</a:t>
            </a:r>
          </a:p>
          <a:p>
            <a:pPr>
              <a:buNone/>
            </a:pPr>
            <a:r>
              <a:rPr lang="en-US" dirty="0" smtClean="0"/>
              <a:t>	 Test </a:t>
            </a:r>
            <a:r>
              <a:rPr lang="en-US" dirty="0" err="1" smtClean="0"/>
              <a:t>test</a:t>
            </a:r>
            <a:r>
              <a:rPr lang="en-US" dirty="0" smtClean="0"/>
              <a:t> = new Test(); 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test.pupAge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Instance variables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6858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import java.io.*; </a:t>
            </a:r>
          </a:p>
          <a:p>
            <a:pPr>
              <a:buNone/>
            </a:pPr>
            <a:r>
              <a:rPr lang="en-US" b="1" dirty="0" smtClean="0"/>
              <a:t>public class Employee</a:t>
            </a:r>
            <a:r>
              <a:rPr lang="en-US" sz="2900" b="1" dirty="0" smtClean="0"/>
              <a:t>{// </a:t>
            </a:r>
            <a:r>
              <a:rPr lang="en-US" sz="2900" dirty="0" smtClean="0"/>
              <a:t>this instance variable is visible for any child class. </a:t>
            </a:r>
          </a:p>
          <a:p>
            <a:pPr>
              <a:buNone/>
            </a:pPr>
            <a:r>
              <a:rPr lang="en-US" sz="2800" b="1" dirty="0" smtClean="0"/>
              <a:t>	public String name; </a:t>
            </a:r>
            <a:r>
              <a:rPr lang="en-US" sz="2900" b="1" dirty="0" smtClean="0"/>
              <a:t>// </a:t>
            </a:r>
            <a:r>
              <a:rPr lang="en-US" dirty="0" smtClean="0"/>
              <a:t>salary variable is visible in Employee class only. </a:t>
            </a:r>
            <a:endParaRPr lang="en-US" sz="2900" b="1" dirty="0" smtClean="0"/>
          </a:p>
          <a:p>
            <a:pPr>
              <a:buNone/>
            </a:pPr>
            <a:r>
              <a:rPr lang="en-US" sz="2800" b="1" dirty="0" smtClean="0"/>
              <a:t>	private double salary; </a:t>
            </a:r>
            <a:r>
              <a:rPr lang="en-US" sz="3100" dirty="0" smtClean="0"/>
              <a:t>// The name variable is assigned in the constructor. </a:t>
            </a:r>
          </a:p>
          <a:p>
            <a:pPr>
              <a:buNone/>
            </a:pPr>
            <a:r>
              <a:rPr lang="en-US" sz="2800" b="1" dirty="0" smtClean="0"/>
              <a:t>	public Employee (String </a:t>
            </a:r>
            <a:r>
              <a:rPr lang="en-US" sz="2800" b="1" dirty="0" err="1" smtClean="0"/>
              <a:t>empName</a:t>
            </a:r>
            <a:r>
              <a:rPr lang="en-US" sz="2800" b="1" dirty="0" smtClean="0"/>
              <a:t>){ </a:t>
            </a:r>
          </a:p>
          <a:p>
            <a:pPr>
              <a:buNone/>
            </a:pPr>
            <a:r>
              <a:rPr lang="en-US" sz="2800" b="1" dirty="0" smtClean="0"/>
              <a:t>		name = </a:t>
            </a:r>
            <a:r>
              <a:rPr lang="en-US" sz="2800" b="1" dirty="0" err="1" smtClean="0"/>
              <a:t>empName</a:t>
            </a:r>
            <a:r>
              <a:rPr lang="en-US" sz="2800" b="1" dirty="0" smtClean="0"/>
              <a:t>; </a:t>
            </a:r>
          </a:p>
          <a:p>
            <a:pPr>
              <a:buNone/>
            </a:pPr>
            <a:r>
              <a:rPr lang="en-US" sz="2800" b="1" dirty="0" smtClean="0"/>
              <a:t>	} 	</a:t>
            </a:r>
          </a:p>
          <a:p>
            <a:pPr>
              <a:buNone/>
            </a:pPr>
            <a:r>
              <a:rPr lang="en-US" sz="2200" b="1" dirty="0" smtClean="0"/>
              <a:t>	</a:t>
            </a:r>
            <a:r>
              <a:rPr lang="en-US" sz="2800" b="1" dirty="0" smtClean="0"/>
              <a:t>public void </a:t>
            </a:r>
            <a:r>
              <a:rPr lang="en-US" sz="2800" b="1" dirty="0" err="1" smtClean="0"/>
              <a:t>setSalary</a:t>
            </a:r>
            <a:r>
              <a:rPr lang="en-US" sz="2800" b="1" dirty="0" smtClean="0"/>
              <a:t>(double </a:t>
            </a:r>
            <a:r>
              <a:rPr lang="en-US" sz="2800" b="1" dirty="0" err="1" smtClean="0"/>
              <a:t>empSal</a:t>
            </a:r>
            <a:r>
              <a:rPr lang="en-US" sz="3100" dirty="0" smtClean="0"/>
              <a:t>){// The salary variable is assigned a value. </a:t>
            </a:r>
          </a:p>
          <a:p>
            <a:pPr>
              <a:buNone/>
            </a:pPr>
            <a:r>
              <a:rPr lang="en-US" sz="2800" b="1" dirty="0" smtClean="0"/>
              <a:t>	salary = </a:t>
            </a:r>
            <a:r>
              <a:rPr lang="en-US" sz="2800" b="1" dirty="0" err="1" smtClean="0"/>
              <a:t>empSal</a:t>
            </a:r>
            <a:r>
              <a:rPr lang="en-US" sz="2800" b="1" dirty="0" smtClean="0"/>
              <a:t>; </a:t>
            </a:r>
          </a:p>
          <a:p>
            <a:pPr>
              <a:buNone/>
            </a:pPr>
            <a:r>
              <a:rPr lang="en-US" sz="2800" b="1" dirty="0" smtClean="0"/>
              <a:t>	} </a:t>
            </a:r>
          </a:p>
          <a:p>
            <a:pPr>
              <a:buNone/>
            </a:pPr>
            <a:r>
              <a:rPr lang="en-US" sz="2800" b="1" dirty="0" smtClean="0"/>
              <a:t>	public void </a:t>
            </a:r>
            <a:r>
              <a:rPr lang="en-US" sz="2800" b="1" dirty="0" err="1" smtClean="0"/>
              <a:t>printEmp</a:t>
            </a:r>
            <a:r>
              <a:rPr lang="en-US" sz="2800" b="1" dirty="0" smtClean="0"/>
              <a:t>(){</a:t>
            </a:r>
            <a:r>
              <a:rPr lang="en-US" sz="3100" dirty="0" smtClean="0"/>
              <a:t>//</a:t>
            </a:r>
            <a:r>
              <a:rPr lang="en-US" sz="2800" b="1" dirty="0" smtClean="0"/>
              <a:t> </a:t>
            </a:r>
            <a:r>
              <a:rPr lang="en-US" sz="3100" dirty="0" smtClean="0"/>
              <a:t>This method prints the employee details. </a:t>
            </a:r>
          </a:p>
          <a:p>
            <a:pPr>
              <a:buNone/>
            </a:pPr>
            <a:r>
              <a:rPr lang="en-US" sz="2800" b="1" dirty="0" smtClean="0"/>
              <a:t>	</a:t>
            </a:r>
            <a:r>
              <a:rPr lang="en-US" sz="2800" b="1" dirty="0" err="1" smtClean="0"/>
              <a:t>System.out.println</a:t>
            </a:r>
            <a:r>
              <a:rPr lang="en-US" sz="2800" b="1" dirty="0" smtClean="0"/>
              <a:t>("name : " + name );</a:t>
            </a:r>
          </a:p>
          <a:p>
            <a:pPr>
              <a:buNone/>
            </a:pPr>
            <a:r>
              <a:rPr lang="en-US" sz="2800" b="1" dirty="0" smtClean="0"/>
              <a:t>	 </a:t>
            </a:r>
            <a:r>
              <a:rPr lang="en-US" sz="2800" b="1" dirty="0" err="1" smtClean="0"/>
              <a:t>System.out.println</a:t>
            </a:r>
            <a:r>
              <a:rPr lang="en-US" sz="2800" b="1" dirty="0" smtClean="0"/>
              <a:t>("salary :" + salary); </a:t>
            </a:r>
          </a:p>
          <a:p>
            <a:pPr>
              <a:buNone/>
            </a:pPr>
            <a:r>
              <a:rPr lang="en-US" sz="2800" b="1" dirty="0" smtClean="0"/>
              <a:t>	} </a:t>
            </a:r>
          </a:p>
          <a:p>
            <a:pPr>
              <a:buNone/>
            </a:pPr>
            <a:r>
              <a:rPr lang="en-US" sz="2800" b="1" dirty="0" smtClean="0"/>
              <a:t>	public static void main(String </a:t>
            </a:r>
            <a:r>
              <a:rPr lang="en-US" sz="2800" b="1" dirty="0" err="1" smtClean="0"/>
              <a:t>args</a:t>
            </a:r>
            <a:r>
              <a:rPr lang="en-US" sz="2800" b="1" dirty="0" smtClean="0"/>
              <a:t>[]){ </a:t>
            </a:r>
          </a:p>
          <a:p>
            <a:pPr>
              <a:buNone/>
            </a:pPr>
            <a:r>
              <a:rPr lang="en-US" sz="2800" b="1" dirty="0" smtClean="0"/>
              <a:t>	Employee </a:t>
            </a:r>
            <a:r>
              <a:rPr lang="en-US" sz="2800" b="1" dirty="0" err="1" smtClean="0"/>
              <a:t>empOne</a:t>
            </a:r>
            <a:r>
              <a:rPr lang="en-US" sz="2800" b="1" dirty="0" smtClean="0"/>
              <a:t> = new Employee("</a:t>
            </a:r>
            <a:r>
              <a:rPr lang="en-US" sz="2800" b="1" dirty="0" err="1" smtClean="0"/>
              <a:t>Ransika</a:t>
            </a:r>
            <a:r>
              <a:rPr lang="en-US" sz="2800" b="1" dirty="0" smtClean="0"/>
              <a:t>"); </a:t>
            </a:r>
            <a:r>
              <a:rPr lang="en-US" sz="2800" b="1" dirty="0" err="1" smtClean="0"/>
              <a:t>empOne.setSalary</a:t>
            </a:r>
            <a:r>
              <a:rPr lang="en-US" sz="2800" b="1" dirty="0" smtClean="0"/>
              <a:t>(1000); </a:t>
            </a:r>
            <a:r>
              <a:rPr lang="en-US" sz="2800" b="1" dirty="0" err="1" smtClean="0"/>
              <a:t>empOne.printEmp</a:t>
            </a:r>
            <a:r>
              <a:rPr lang="en-US" sz="2800" b="1" dirty="0" smtClean="0"/>
              <a:t>(); </a:t>
            </a:r>
          </a:p>
          <a:p>
            <a:pPr>
              <a:buNone/>
            </a:pPr>
            <a:r>
              <a:rPr lang="en-US" sz="2800" b="1" dirty="0" smtClean="0"/>
              <a:t>	}</a:t>
            </a:r>
          </a:p>
          <a:p>
            <a:pPr>
              <a:buNone/>
            </a:pPr>
            <a:r>
              <a:rPr lang="en-US" sz="2800" b="1" dirty="0" smtClean="0"/>
              <a:t> }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Class/static variables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import java.io.*; </a:t>
            </a:r>
          </a:p>
          <a:p>
            <a:pPr>
              <a:buNone/>
            </a:pPr>
            <a:r>
              <a:rPr lang="en-US" dirty="0" smtClean="0"/>
              <a:t>public class Employee{ </a:t>
            </a:r>
            <a:r>
              <a:rPr lang="en-US" sz="2200" dirty="0" smtClean="0"/>
              <a:t>// salary variable is a private static variable </a:t>
            </a:r>
          </a:p>
          <a:p>
            <a:pPr>
              <a:buNone/>
            </a:pPr>
            <a:r>
              <a:rPr lang="en-US" dirty="0" smtClean="0"/>
              <a:t>	private static double salary; </a:t>
            </a:r>
            <a:r>
              <a:rPr lang="en-US" sz="2200" dirty="0" smtClean="0"/>
              <a:t>// DEPARTMENT is a constant </a:t>
            </a:r>
          </a:p>
          <a:p>
            <a:pPr>
              <a:buNone/>
            </a:pPr>
            <a:r>
              <a:rPr lang="en-US" dirty="0" smtClean="0"/>
              <a:t>	public static String DEPARTMENT = "Development“ ;</a:t>
            </a:r>
          </a:p>
          <a:p>
            <a:pPr>
              <a:buNone/>
            </a:pPr>
            <a:r>
              <a:rPr lang="en-US" dirty="0" smtClean="0"/>
              <a:t> 	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[]){ </a:t>
            </a:r>
          </a:p>
          <a:p>
            <a:pPr>
              <a:buNone/>
            </a:pPr>
            <a:r>
              <a:rPr lang="en-US" dirty="0" smtClean="0"/>
              <a:t>	salary = 1000; </a:t>
            </a:r>
            <a:r>
              <a:rPr lang="en-US" dirty="0" err="1" smtClean="0"/>
              <a:t>System.out.println</a:t>
            </a:r>
            <a:r>
              <a:rPr lang="en-US" dirty="0" smtClean="0"/>
              <a:t>(DEPARTMENT+"average salary:"+salary); </a:t>
            </a:r>
          </a:p>
          <a:p>
            <a:pPr>
              <a:buNone/>
            </a:pPr>
            <a:r>
              <a:rPr lang="en-US" dirty="0" smtClean="0"/>
              <a:t>	}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Java Modifier Types</a:t>
            </a:r>
            <a:br>
              <a:rPr lang="en-US" b="1" dirty="0" smtClean="0"/>
            </a:b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Access Control Modifiers:</a:t>
            </a:r>
          </a:p>
          <a:p>
            <a:pPr lvl="1"/>
            <a:r>
              <a:rPr lang="en-US" dirty="0" smtClean="0"/>
              <a:t>Visible to the package, the </a:t>
            </a:r>
            <a:r>
              <a:rPr lang="en-US" b="1" dirty="0" smtClean="0"/>
              <a:t>default</a:t>
            </a:r>
            <a:r>
              <a:rPr lang="en-US" dirty="0" smtClean="0"/>
              <a:t>. No modifiers are needed.</a:t>
            </a:r>
          </a:p>
          <a:p>
            <a:pPr lvl="1"/>
            <a:r>
              <a:rPr lang="en-US" dirty="0" smtClean="0"/>
              <a:t>Visible to the class only (</a:t>
            </a:r>
            <a:r>
              <a:rPr lang="en-US" b="1" dirty="0" smtClean="0"/>
              <a:t>private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Visible to the world (</a:t>
            </a:r>
            <a:r>
              <a:rPr lang="en-US" b="1" dirty="0" smtClean="0"/>
              <a:t>public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Visible to the package and all subclasses (</a:t>
            </a:r>
            <a:r>
              <a:rPr lang="en-US" b="1" dirty="0" smtClean="0"/>
              <a:t>protected</a:t>
            </a:r>
            <a:r>
              <a:rPr lang="en-US" dirty="0" smtClean="0"/>
              <a:t>).</a:t>
            </a:r>
          </a:p>
          <a:p>
            <a:endParaRPr lang="en-US" b="1" dirty="0" smtClean="0"/>
          </a:p>
          <a:p>
            <a:r>
              <a:rPr lang="en-US" b="1" dirty="0" smtClean="0"/>
              <a:t>Non Access Modifiers:</a:t>
            </a:r>
          </a:p>
          <a:p>
            <a:pPr lvl="1"/>
            <a:r>
              <a:rPr lang="en-US" dirty="0" smtClean="0"/>
              <a:t>The </a:t>
            </a:r>
            <a:r>
              <a:rPr lang="en-US" b="1" i="1" dirty="0" smtClean="0"/>
              <a:t>static</a:t>
            </a:r>
            <a:r>
              <a:rPr lang="en-US" dirty="0" smtClean="0"/>
              <a:t> modifier for creating class methods and variables</a:t>
            </a:r>
          </a:p>
          <a:p>
            <a:pPr lvl="1"/>
            <a:r>
              <a:rPr lang="en-US" dirty="0" smtClean="0"/>
              <a:t>The </a:t>
            </a:r>
            <a:r>
              <a:rPr lang="en-US" b="1" i="1" dirty="0" smtClean="0"/>
              <a:t>final</a:t>
            </a:r>
            <a:r>
              <a:rPr lang="en-US" dirty="0" smtClean="0"/>
              <a:t> modifier for finalizing the implementations of classes, methods, and variables.</a:t>
            </a:r>
          </a:p>
          <a:p>
            <a:pPr lvl="1"/>
            <a:r>
              <a:rPr lang="en-US" dirty="0" smtClean="0"/>
              <a:t>The </a:t>
            </a:r>
            <a:r>
              <a:rPr lang="en-US" b="1" i="1" dirty="0" smtClean="0"/>
              <a:t>abstract</a:t>
            </a:r>
            <a:r>
              <a:rPr lang="en-US" dirty="0" smtClean="0"/>
              <a:t> modifier for creating abstract classes and methods.</a:t>
            </a:r>
          </a:p>
          <a:p>
            <a:pPr lvl="1"/>
            <a:r>
              <a:rPr lang="en-US" dirty="0" smtClean="0"/>
              <a:t>The </a:t>
            </a:r>
            <a:r>
              <a:rPr lang="en-US" b="1" i="1" dirty="0" smtClean="0"/>
              <a:t>synchronized</a:t>
            </a:r>
            <a:r>
              <a:rPr lang="en-US" dirty="0" smtClean="0"/>
              <a:t> and </a:t>
            </a:r>
            <a:r>
              <a:rPr lang="en-US" b="1" i="1" dirty="0" smtClean="0"/>
              <a:t>volatile</a:t>
            </a:r>
            <a:r>
              <a:rPr lang="en-US" dirty="0" smtClean="0"/>
              <a:t> modifiers, which are used for threads.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Access Modifiers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graphicFrame>
        <p:nvGraphicFramePr>
          <p:cNvPr id="418862" name="Group 46"/>
          <p:cNvGraphicFramePr>
            <a:graphicFrameLocks noGrp="1"/>
          </p:cNvGraphicFramePr>
          <p:nvPr/>
        </p:nvGraphicFramePr>
        <p:xfrm>
          <a:off x="838200" y="1397000"/>
          <a:ext cx="7467600" cy="4543552"/>
        </p:xfrm>
        <a:graphic>
          <a:graphicData uri="http://schemas.openxmlformats.org/drawingml/2006/table">
            <a:tbl>
              <a:tblPr/>
              <a:tblGrid>
                <a:gridCol w="2743200"/>
                <a:gridCol w="47244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Access Modifier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Class or member can be referenced by…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public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methods of the same class, and methods of other classes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private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methods of the same class only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protected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methods of the same class, methods of subclasses, and methods of classes in the same package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No access modifier (package access)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methods in the same package only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Rules for </a:t>
            </a:r>
            <a:r>
              <a:rPr lang="en-US" sz="3600" i="1" smtClean="0"/>
              <a:t>static</a:t>
            </a:r>
            <a:r>
              <a:rPr lang="en-US" sz="3600" smtClean="0"/>
              <a:t> and Non-</a:t>
            </a:r>
            <a:r>
              <a:rPr lang="en-US" sz="3600" i="1" smtClean="0"/>
              <a:t>static</a:t>
            </a:r>
            <a:r>
              <a:rPr lang="en-US" sz="3600" smtClean="0"/>
              <a:t> Methods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endParaRPr lang="en-US" i="1" dirty="0" smtClean="0"/>
          </a:p>
          <a:p>
            <a:pPr eaLnBrk="1" hangingPunct="1">
              <a:buNone/>
            </a:pPr>
            <a:r>
              <a:rPr lang="en-US" dirty="0" smtClean="0"/>
              <a:t> </a:t>
            </a:r>
            <a:endParaRPr lang="en-US" dirty="0" smtClean="0"/>
          </a:p>
        </p:txBody>
      </p:sp>
      <p:graphicFrame>
        <p:nvGraphicFramePr>
          <p:cNvPr id="443435" name="Group 43"/>
          <p:cNvGraphicFramePr>
            <a:graphicFrameLocks noGrp="1"/>
          </p:cNvGraphicFramePr>
          <p:nvPr/>
        </p:nvGraphicFramePr>
        <p:xfrm>
          <a:off x="533400" y="1371600"/>
          <a:ext cx="7696200" cy="4355784"/>
        </p:xfrm>
        <a:graphic>
          <a:graphicData uri="http://schemas.openxmlformats.org/drawingml/2006/table">
            <a:tbl>
              <a:tblPr/>
              <a:tblGrid>
                <a:gridCol w="3886200"/>
                <a:gridCol w="1905000"/>
                <a:gridCol w="1905000"/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static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Method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Non-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static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Method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Access instance variables?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Access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static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class variables?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Call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static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class methods?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Call non-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static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instance methods?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Use the object reference 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this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Object -</a:t>
            </a:r>
            <a:r>
              <a:rPr lang="en-US" dirty="0" smtClean="0"/>
              <a:t> Objects have states and behaviors. Example: A dog has states - color, name, breed as well as behaviors -wagging, barking, eating. An object is an instance of a class. </a:t>
            </a:r>
          </a:p>
          <a:p>
            <a:r>
              <a:rPr lang="en-US" b="1" dirty="0" smtClean="0"/>
              <a:t>Class -</a:t>
            </a:r>
            <a:r>
              <a:rPr lang="en-US" dirty="0" smtClean="0"/>
              <a:t> A class can be defined as a template/blue print that describes the behaviors/states that object of its type support.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public class Dog{</a:t>
            </a:r>
          </a:p>
          <a:p>
            <a:pPr lvl="1">
              <a:buNone/>
            </a:pPr>
            <a:r>
              <a:rPr lang="en-US" sz="3600" dirty="0" smtClean="0"/>
              <a:t>	 	String breed; </a:t>
            </a:r>
          </a:p>
          <a:p>
            <a:pPr lvl="1">
              <a:buNone/>
            </a:pPr>
            <a:r>
              <a:rPr lang="en-US" sz="3600" dirty="0" smtClean="0"/>
              <a:t>		</a:t>
            </a:r>
            <a:r>
              <a:rPr lang="en-US" sz="3600" dirty="0" err="1" smtClean="0"/>
              <a:t>int</a:t>
            </a:r>
            <a:r>
              <a:rPr lang="en-US" sz="3600" dirty="0" smtClean="0"/>
              <a:t> age; </a:t>
            </a:r>
          </a:p>
          <a:p>
            <a:pPr lvl="1">
              <a:buNone/>
            </a:pPr>
            <a:r>
              <a:rPr lang="en-US" sz="3600" dirty="0" smtClean="0"/>
              <a:t>		String color; </a:t>
            </a:r>
          </a:p>
          <a:p>
            <a:pPr>
              <a:buNone/>
            </a:pPr>
            <a:r>
              <a:rPr lang="en-US" sz="3600" dirty="0" smtClean="0"/>
              <a:t>		void barking(){ }</a:t>
            </a:r>
          </a:p>
          <a:p>
            <a:pPr>
              <a:buNone/>
            </a:pPr>
            <a:r>
              <a:rPr lang="en-US" sz="3600" dirty="0" smtClean="0"/>
              <a:t>	 	void hungry(){ } </a:t>
            </a:r>
          </a:p>
          <a:p>
            <a:pPr>
              <a:buNone/>
            </a:pPr>
            <a:r>
              <a:rPr lang="en-US" sz="3600" dirty="0" smtClean="0"/>
              <a:t>		void sleeping(){ } </a:t>
            </a:r>
          </a:p>
          <a:p>
            <a:pPr>
              <a:buNone/>
            </a:pPr>
            <a:r>
              <a:rPr lang="en-US" sz="3600" dirty="0" smtClean="0"/>
              <a:t>}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Methods have the same name as the class</a:t>
            </a:r>
          </a:p>
          <a:p>
            <a:r>
              <a:rPr lang="en-US" dirty="0" smtClean="0"/>
              <a:t>No return type</a:t>
            </a:r>
          </a:p>
          <a:p>
            <a:r>
              <a:rPr lang="en-US" dirty="0" smtClean="0"/>
              <a:t>Every class has a constructor. </a:t>
            </a:r>
          </a:p>
          <a:p>
            <a:r>
              <a:rPr lang="en-US" dirty="0" smtClean="0"/>
              <a:t>If we do not explicitly write, Java compiler builds a default constructor for that class.</a:t>
            </a:r>
          </a:p>
          <a:p>
            <a:r>
              <a:rPr lang="en-US" dirty="0" smtClean="0"/>
              <a:t>Each time a new object is created, at least one constructor will be invoked. </a:t>
            </a:r>
          </a:p>
          <a:p>
            <a:r>
              <a:rPr lang="en-US" dirty="0" smtClean="0"/>
              <a:t>A class can have more than one constructor.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Constructors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public class Employee{ </a:t>
            </a:r>
          </a:p>
          <a:p>
            <a:pPr lvl="1">
              <a:buNone/>
            </a:pPr>
            <a:r>
              <a:rPr lang="en-US" sz="3600" dirty="0" smtClean="0"/>
              <a:t>	public Employee(){ } </a:t>
            </a:r>
          </a:p>
          <a:p>
            <a:pPr lvl="1">
              <a:buNone/>
            </a:pPr>
            <a:r>
              <a:rPr lang="en-US" sz="3600" dirty="0" smtClean="0"/>
              <a:t>	public Employee(String name){</a:t>
            </a:r>
          </a:p>
          <a:p>
            <a:pPr lvl="1">
              <a:buNone/>
            </a:pPr>
            <a:r>
              <a:rPr lang="en-US" sz="3600" dirty="0" smtClean="0"/>
              <a:t>	 </a:t>
            </a:r>
            <a:r>
              <a:rPr lang="en-US" sz="2400" dirty="0" smtClean="0"/>
              <a:t>// This constructor has one parameter, </a:t>
            </a:r>
            <a:r>
              <a:rPr lang="en-US" sz="2400" i="1" dirty="0" smtClean="0"/>
              <a:t>name</a:t>
            </a:r>
            <a:r>
              <a:rPr lang="en-US" sz="2400" dirty="0" smtClean="0"/>
              <a:t>. </a:t>
            </a:r>
            <a:r>
              <a:rPr lang="en-US" sz="3600" dirty="0" smtClean="0"/>
              <a:t>} </a:t>
            </a:r>
          </a:p>
          <a:p>
            <a:pPr lvl="1">
              <a:buNone/>
            </a:pPr>
            <a:r>
              <a:rPr lang="en-US" sz="3600" dirty="0" smtClean="0"/>
              <a:t>}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objects also have a state and behavior. A software object's state is stored in fields and behavior is shown via methods.</a:t>
            </a:r>
          </a:p>
          <a:p>
            <a:r>
              <a:rPr lang="en-US" dirty="0" smtClean="0"/>
              <a:t>So in software development, methods operate on the internal state of an object and the object-to-object communication is done via methods.</a:t>
            </a:r>
          </a:p>
          <a:p>
            <a:pPr>
              <a:buNone/>
            </a:pP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Creating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Declaration: </a:t>
            </a:r>
            <a:r>
              <a:rPr lang="en-US" dirty="0" smtClean="0"/>
              <a:t>A variable declaration with a variable name with an object type.</a:t>
            </a:r>
          </a:p>
          <a:p>
            <a:r>
              <a:rPr lang="en-US" b="1" dirty="0" smtClean="0"/>
              <a:t>Instantiation: </a:t>
            </a:r>
            <a:r>
              <a:rPr lang="en-US" dirty="0" smtClean="0"/>
              <a:t>The 'new' key word is used to create the object.</a:t>
            </a:r>
          </a:p>
          <a:p>
            <a:r>
              <a:rPr lang="en-US" b="1" dirty="0" smtClean="0"/>
              <a:t>Initialization: </a:t>
            </a:r>
            <a:r>
              <a:rPr lang="en-US" dirty="0" smtClean="0"/>
              <a:t>The 'new' keyword is followed by a call to a constructor. This call initializes the new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Creating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dirty="0" smtClean="0"/>
              <a:t>public class Puppy{ </a:t>
            </a:r>
          </a:p>
          <a:p>
            <a:pPr>
              <a:buNone/>
            </a:pPr>
            <a:r>
              <a:rPr lang="en-US" sz="3600" dirty="0" smtClean="0"/>
              <a:t>	</a:t>
            </a:r>
            <a:r>
              <a:rPr lang="en-US" sz="2400" dirty="0" smtClean="0"/>
              <a:t>public Puppy(String name){ </a:t>
            </a:r>
          </a:p>
          <a:p>
            <a:pPr>
              <a:buNone/>
            </a:pPr>
            <a:r>
              <a:rPr lang="en-US" sz="2400" dirty="0" smtClean="0"/>
              <a:t>		// This constructor has one parameter, </a:t>
            </a:r>
            <a:r>
              <a:rPr lang="en-US" sz="2400" i="1" dirty="0" smtClean="0"/>
              <a:t>name</a:t>
            </a:r>
            <a:r>
              <a:rPr lang="en-US" sz="2400" dirty="0" smtClean="0"/>
              <a:t>. 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("Passed Name is :" + name ); </a:t>
            </a:r>
          </a:p>
          <a:p>
            <a:pPr>
              <a:buNone/>
            </a:pPr>
            <a:r>
              <a:rPr lang="en-US" sz="2400" dirty="0" smtClean="0"/>
              <a:t>		}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public static void main(String []</a:t>
            </a:r>
            <a:r>
              <a:rPr lang="en-US" sz="2400" dirty="0" err="1" smtClean="0"/>
              <a:t>args</a:t>
            </a:r>
            <a:r>
              <a:rPr lang="en-US" sz="2400" dirty="0" smtClean="0"/>
              <a:t>){ </a:t>
            </a:r>
          </a:p>
          <a:p>
            <a:pPr>
              <a:buNone/>
            </a:pPr>
            <a:r>
              <a:rPr lang="en-US" sz="2400" dirty="0" smtClean="0"/>
              <a:t>		// Following statement would create an object </a:t>
            </a:r>
            <a:r>
              <a:rPr lang="en-US" sz="2400" dirty="0" err="1" smtClean="0"/>
              <a:t>myPuppy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		Puppy </a:t>
            </a:r>
            <a:r>
              <a:rPr lang="en-US" sz="2400" dirty="0" err="1" smtClean="0"/>
              <a:t>myPuppy</a:t>
            </a:r>
            <a:r>
              <a:rPr lang="en-US" sz="2400" dirty="0" smtClean="0"/>
              <a:t> = new Puppy( "</a:t>
            </a:r>
            <a:r>
              <a:rPr lang="en-US" sz="2400" dirty="0" err="1" smtClean="0"/>
              <a:t>tommy</a:t>
            </a:r>
            <a:r>
              <a:rPr lang="en-US" sz="2400" dirty="0" smtClean="0"/>
              <a:t>" );</a:t>
            </a:r>
          </a:p>
          <a:p>
            <a:pPr>
              <a:buNone/>
            </a:pPr>
            <a:r>
              <a:rPr lang="en-US" sz="2400" dirty="0" smtClean="0"/>
              <a:t>	 } </a:t>
            </a:r>
          </a:p>
          <a:p>
            <a:pPr>
              <a:buNone/>
            </a:pPr>
            <a:r>
              <a:rPr lang="en-US" sz="36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Variable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Local variables: </a:t>
            </a:r>
            <a:endParaRPr lang="en-US" dirty="0" smtClean="0"/>
          </a:p>
          <a:p>
            <a:pPr lvl="1"/>
            <a:r>
              <a:rPr lang="en-US" dirty="0" smtClean="0"/>
              <a:t> defined inside methods, constructors or blocks </a:t>
            </a:r>
          </a:p>
          <a:p>
            <a:pPr lvl="1"/>
            <a:r>
              <a:rPr lang="en-US" dirty="0" smtClean="0"/>
              <a:t>destroyed when the method has completed.</a:t>
            </a:r>
          </a:p>
          <a:p>
            <a:r>
              <a:rPr lang="en-US" b="1" dirty="0" smtClean="0"/>
              <a:t>Instance variables: </a:t>
            </a:r>
          </a:p>
          <a:p>
            <a:pPr lvl="1"/>
            <a:r>
              <a:rPr lang="en-US" dirty="0" smtClean="0"/>
              <a:t>variables within a class but outside any method. </a:t>
            </a:r>
          </a:p>
          <a:p>
            <a:pPr lvl="1"/>
            <a:r>
              <a:rPr lang="en-US" dirty="0" smtClean="0"/>
              <a:t>instantiated when the class is loaded. </a:t>
            </a:r>
          </a:p>
          <a:p>
            <a:pPr lvl="1"/>
            <a:r>
              <a:rPr lang="en-US" dirty="0" smtClean="0"/>
              <a:t>can be accessed from inside any method, constructor or blocks of that particular class.</a:t>
            </a:r>
          </a:p>
          <a:p>
            <a:r>
              <a:rPr lang="en-US" b="1" dirty="0" smtClean="0"/>
              <a:t>Class variables: </a:t>
            </a:r>
          </a:p>
          <a:p>
            <a:pPr lvl="1"/>
            <a:r>
              <a:rPr lang="en-US" dirty="0" smtClean="0"/>
              <a:t>declared with in a class, outside any method, with the static keyword.</a:t>
            </a:r>
          </a:p>
          <a:p>
            <a:pPr lvl="1"/>
            <a:r>
              <a:rPr lang="en-US" dirty="0" smtClean="0"/>
              <a:t>Static variables can be accessed by calling with the class name . </a:t>
            </a:r>
            <a:r>
              <a:rPr lang="en-US" i="1" dirty="0" err="1" smtClean="0"/>
              <a:t>ClassName.VariableName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584</Words>
  <Application>Microsoft Office PowerPoint</Application>
  <PresentationFormat>On-screen Show (4:3)</PresentationFormat>
  <Paragraphs>151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Object Oriented Programming</vt:lpstr>
      <vt:lpstr>Classes and Objects</vt:lpstr>
      <vt:lpstr>Class Example</vt:lpstr>
      <vt:lpstr>Constructors</vt:lpstr>
      <vt:lpstr>Constructors </vt:lpstr>
      <vt:lpstr>Objects in Java</vt:lpstr>
      <vt:lpstr>Creating an Object</vt:lpstr>
      <vt:lpstr>Creating an Object</vt:lpstr>
      <vt:lpstr>Variable types</vt:lpstr>
      <vt:lpstr>Local variables</vt:lpstr>
      <vt:lpstr>Instance variables</vt:lpstr>
      <vt:lpstr>Class/static variables </vt:lpstr>
      <vt:lpstr>Java Modifier Types .</vt:lpstr>
      <vt:lpstr>Access Modifiers</vt:lpstr>
      <vt:lpstr>Rules for static and Non-static Methods</vt:lpstr>
    </vt:vector>
  </TitlesOfParts>
  <Company>NUML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abdulkaleem</dc:creator>
  <cp:lastModifiedBy>abdulkaleem</cp:lastModifiedBy>
  <cp:revision>128</cp:revision>
  <dcterms:created xsi:type="dcterms:W3CDTF">2014-01-31T04:25:28Z</dcterms:created>
  <dcterms:modified xsi:type="dcterms:W3CDTF">2016-09-06T04:31:31Z</dcterms:modified>
</cp:coreProperties>
</file>