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8" r:id="rId3"/>
    <p:sldId id="289" r:id="rId4"/>
    <p:sldId id="298" r:id="rId5"/>
    <p:sldId id="295" r:id="rId6"/>
    <p:sldId id="304" r:id="rId7"/>
    <p:sldId id="305" r:id="rId8"/>
    <p:sldId id="302" r:id="rId9"/>
    <p:sldId id="299" r:id="rId10"/>
    <p:sldId id="306" r:id="rId11"/>
    <p:sldId id="307" r:id="rId12"/>
    <p:sldId id="308" r:id="rId13"/>
    <p:sldId id="312" r:id="rId14"/>
    <p:sldId id="292" r:id="rId15"/>
    <p:sldId id="309" r:id="rId16"/>
    <p:sldId id="311" r:id="rId17"/>
    <p:sldId id="313" r:id="rId18"/>
    <p:sldId id="317" r:id="rId19"/>
    <p:sldId id="314" r:id="rId20"/>
    <p:sldId id="315" r:id="rId21"/>
    <p:sldId id="316" r:id="rId22"/>
    <p:sldId id="328" r:id="rId23"/>
    <p:sldId id="329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C1F8-E206-47BF-B37F-CEE67C95883B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74EA8-87A5-4F48-911C-3FB9AB8C6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74EA8-87A5-4F48-911C-3FB9AB8C605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304800"/>
            <a:ext cx="79248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324600"/>
            <a:ext cx="3505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8-</a:t>
            </a:r>
            <a:fld id="{04C351C3-B0D6-4F17-B60D-F10500ABE6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3E2-949D-4DA2-82B6-2151367B914C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Inheritance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427038"/>
            <a:ext cx="7315200" cy="563403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5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28588"/>
            <a:ext cx="7620000" cy="6219825"/>
          </a:xfrm>
          <a:noFill/>
          <a:ln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3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609600"/>
            <a:ext cx="8382000" cy="4876800"/>
          </a:xfrm>
          <a:noFill/>
          <a:ln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for Words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1724025"/>
            <a:ext cx="6934200" cy="3305175"/>
            <a:chOff x="864" y="1086"/>
            <a:chExt cx="4368" cy="2082"/>
          </a:xfrm>
        </p:grpSpPr>
        <p:sp>
          <p:nvSpPr>
            <p:cNvPr id="102404" name="Line 4"/>
            <p:cNvSpPr>
              <a:spLocks noChangeShapeType="1"/>
            </p:cNvSpPr>
            <p:nvPr/>
          </p:nvSpPr>
          <p:spPr bwMode="auto">
            <a:xfrm flipV="1"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3372" y="1086"/>
              <a:ext cx="177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Unicode MS" pitchFamily="34" charset="-128"/>
                </a:rPr>
                <a:t>Book</a:t>
              </a:r>
            </a:p>
          </p:txBody>
        </p:sp>
        <p:sp>
          <p:nvSpPr>
            <p:cNvPr id="102406" name="Rectangle 6"/>
            <p:cNvSpPr>
              <a:spLocks noChangeArrowheads="1"/>
            </p:cNvSpPr>
            <p:nvPr/>
          </p:nvSpPr>
          <p:spPr bwMode="auto">
            <a:xfrm>
              <a:off x="3372" y="1344"/>
              <a:ext cx="1776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r>
                <a:rPr lang="en-US" sz="1600">
                  <a:solidFill>
                    <a:schemeClr val="tx1"/>
                  </a:solidFill>
                  <a:latin typeface="Arial Unicode MS" pitchFamily="34" charset="-128"/>
                </a:rPr>
                <a:t># pages : int</a:t>
              </a:r>
            </a:p>
          </p:txBody>
        </p:sp>
        <p:sp>
          <p:nvSpPr>
            <p:cNvPr id="102407" name="Rectangle 7"/>
            <p:cNvSpPr>
              <a:spLocks noChangeArrowheads="1"/>
            </p:cNvSpPr>
            <p:nvPr/>
          </p:nvSpPr>
          <p:spPr bwMode="auto">
            <a:xfrm>
              <a:off x="3372" y="1623"/>
              <a:ext cx="177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r>
                <a:rPr lang="en-US" sz="1600">
                  <a:solidFill>
                    <a:schemeClr val="tx1"/>
                  </a:solidFill>
                  <a:latin typeface="Arial Unicode MS" pitchFamily="34" charset="-128"/>
                </a:rPr>
                <a:t>+ pageMessage() : void</a:t>
              </a:r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 flipV="1">
              <a:off x="4260" y="19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02409" name="AutoShape 9"/>
            <p:cNvSpPr>
              <a:spLocks noChangeArrowheads="1"/>
            </p:cNvSpPr>
            <p:nvPr/>
          </p:nvSpPr>
          <p:spPr bwMode="auto">
            <a:xfrm>
              <a:off x="4176" y="1950"/>
              <a:ext cx="168" cy="1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3288" y="2343"/>
              <a:ext cx="194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Unicode MS" pitchFamily="34" charset="-128"/>
                </a:rPr>
                <a:t>Dictionary</a:t>
              </a:r>
            </a:p>
          </p:txBody>
        </p:sp>
        <p:sp>
          <p:nvSpPr>
            <p:cNvPr id="102411" name="Rectangle 11"/>
            <p:cNvSpPr>
              <a:spLocks noChangeArrowheads="1"/>
            </p:cNvSpPr>
            <p:nvPr/>
          </p:nvSpPr>
          <p:spPr bwMode="auto">
            <a:xfrm>
              <a:off x="3288" y="2601"/>
              <a:ext cx="194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r>
                <a:rPr lang="en-US" sz="1600">
                  <a:solidFill>
                    <a:schemeClr val="tx1"/>
                  </a:solidFill>
                  <a:latin typeface="Arial Unicode MS" pitchFamily="34" charset="-128"/>
                </a:rPr>
                <a:t>- definitions : int</a:t>
              </a:r>
            </a:p>
          </p:txBody>
        </p:sp>
        <p:sp>
          <p:nvSpPr>
            <p:cNvPr id="102412" name="Rectangle 12"/>
            <p:cNvSpPr>
              <a:spLocks noChangeArrowheads="1"/>
            </p:cNvSpPr>
            <p:nvPr/>
          </p:nvSpPr>
          <p:spPr bwMode="auto">
            <a:xfrm>
              <a:off x="3288" y="2880"/>
              <a:ext cx="1944" cy="28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r>
                <a:rPr lang="en-US" sz="1600">
                  <a:solidFill>
                    <a:schemeClr val="tx1"/>
                  </a:solidFill>
                  <a:latin typeface="Arial Unicode MS" pitchFamily="34" charset="-128"/>
                </a:rPr>
                <a:t>+ definitionMessage() : void</a:t>
              </a:r>
            </a:p>
          </p:txBody>
        </p:sp>
        <p:sp>
          <p:nvSpPr>
            <p:cNvPr id="102413" name="Rectangle 13"/>
            <p:cNvSpPr>
              <a:spLocks noChangeArrowheads="1"/>
            </p:cNvSpPr>
            <p:nvPr/>
          </p:nvSpPr>
          <p:spPr bwMode="auto">
            <a:xfrm>
              <a:off x="864" y="2334"/>
              <a:ext cx="196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Unicode MS" pitchFamily="34" charset="-128"/>
                </a:rPr>
                <a:t>Words</a:t>
              </a:r>
            </a:p>
          </p:txBody>
        </p:sp>
        <p:sp>
          <p:nvSpPr>
            <p:cNvPr id="102414" name="Rectangle 14"/>
            <p:cNvSpPr>
              <a:spLocks noChangeArrowheads="1"/>
            </p:cNvSpPr>
            <p:nvPr/>
          </p:nvSpPr>
          <p:spPr bwMode="auto">
            <a:xfrm>
              <a:off x="864" y="2592"/>
              <a:ext cx="196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02415" name="Rectangle 15"/>
            <p:cNvSpPr>
              <a:spLocks noChangeArrowheads="1"/>
            </p:cNvSpPr>
            <p:nvPr/>
          </p:nvSpPr>
          <p:spPr bwMode="auto">
            <a:xfrm>
              <a:off x="864" y="2775"/>
              <a:ext cx="196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r>
                <a:rPr lang="en-US" sz="1600">
                  <a:solidFill>
                    <a:schemeClr val="tx1"/>
                  </a:solidFill>
                  <a:latin typeface="Arial Unicode MS" pitchFamily="34" charset="-128"/>
                </a:rPr>
                <a:t>+ main (args : String[]) : void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/>
              <a:t>A programmer can tailor a </a:t>
            </a:r>
            <a:r>
              <a:rPr lang="en-US">
                <a:solidFill>
                  <a:srgbClr val="0000FF"/>
                </a:solidFill>
              </a:rPr>
              <a:t>derived</a:t>
            </a:r>
            <a:r>
              <a:rPr lang="en-US"/>
              <a:t> class as needed by </a:t>
            </a:r>
            <a:r>
              <a:rPr lang="en-US">
                <a:solidFill>
                  <a:srgbClr val="0000FF"/>
                </a:solidFill>
              </a:rPr>
              <a:t>adding new</a:t>
            </a:r>
            <a:r>
              <a:rPr lang="en-US"/>
              <a:t> variables or methods, or by </a:t>
            </a:r>
            <a:r>
              <a:rPr lang="en-US">
                <a:solidFill>
                  <a:srgbClr val="0000FF"/>
                </a:solidFill>
              </a:rPr>
              <a:t>modifying</a:t>
            </a:r>
            <a:r>
              <a:rPr lang="en-US"/>
              <a:t> the inherited ones</a:t>
            </a:r>
          </a:p>
          <a:p>
            <a:pPr>
              <a:spcBef>
                <a:spcPct val="70000"/>
              </a:spcBef>
            </a:pPr>
            <a:r>
              <a:rPr lang="en-US" i="1"/>
              <a:t>Software reuse</a:t>
            </a:r>
            <a:r>
              <a:rPr lang="en-US"/>
              <a:t> is a fundamental benefit of inheritance</a:t>
            </a:r>
          </a:p>
          <a:p>
            <a:pPr>
              <a:spcBef>
                <a:spcPct val="70000"/>
              </a:spcBef>
            </a:pPr>
            <a:r>
              <a:rPr lang="en-US"/>
              <a:t>By using existing software components to create new ones, we capitalize on all the effort that went into the design, implementation, and testing of the existing 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protected Modifier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772400" cy="49530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>
                <a:solidFill>
                  <a:srgbClr val="0000FF"/>
                </a:solidFill>
              </a:rPr>
              <a:t>Visibility modifiers</a:t>
            </a:r>
            <a:r>
              <a:rPr lang="en-US"/>
              <a:t> affect the way that class members can be used in a child class</a:t>
            </a:r>
          </a:p>
          <a:p>
            <a:pPr>
              <a:spcBef>
                <a:spcPct val="70000"/>
              </a:spcBef>
            </a:pPr>
            <a:r>
              <a:rPr lang="en-US"/>
              <a:t>Variables and methods declared with </a:t>
            </a:r>
            <a:r>
              <a:rPr lang="en-US">
                <a:solidFill>
                  <a:srgbClr val="0000FF"/>
                </a:solidFill>
              </a:rPr>
              <a:t>private</a:t>
            </a:r>
            <a:r>
              <a:rPr lang="en-US"/>
              <a:t> visibility </a:t>
            </a:r>
            <a:r>
              <a:rPr lang="en-US">
                <a:solidFill>
                  <a:srgbClr val="FF0000"/>
                </a:solidFill>
              </a:rPr>
              <a:t>cannot</a:t>
            </a:r>
            <a:r>
              <a:rPr lang="en-US"/>
              <a:t> be referenced by name in a child class</a:t>
            </a:r>
          </a:p>
          <a:p>
            <a:pPr>
              <a:spcBef>
                <a:spcPct val="70000"/>
              </a:spcBef>
            </a:pPr>
            <a:r>
              <a:rPr lang="en-US"/>
              <a:t>They can be referenced in the child class if they are declared with </a:t>
            </a:r>
            <a:r>
              <a:rPr lang="en-US">
                <a:solidFill>
                  <a:srgbClr val="0000FF"/>
                </a:solidFill>
              </a:rPr>
              <a:t>public</a:t>
            </a:r>
            <a:r>
              <a:rPr lang="en-US"/>
              <a:t> visibility -- but public variables violate the principle of encapsulation</a:t>
            </a:r>
          </a:p>
          <a:p>
            <a:pPr>
              <a:spcBef>
                <a:spcPct val="70000"/>
              </a:spcBef>
            </a:pPr>
            <a:r>
              <a:rPr lang="en-US"/>
              <a:t>There is a third visibility modifier that helps in inheritance situations:  </a:t>
            </a:r>
            <a:r>
              <a:rPr lang="en-US" u="sng">
                <a:solidFill>
                  <a:srgbClr val="0000FF"/>
                </a:solidFill>
                <a:latin typeface="Courier New" pitchFamily="49" charset="0"/>
              </a:rPr>
              <a:t>protected</a:t>
            </a:r>
            <a:endParaRPr lang="en-US" u="sng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protected Modifier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77200" cy="51054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lvl="1">
              <a:spcBef>
                <a:spcPct val="70000"/>
              </a:spcBef>
            </a:pPr>
            <a:r>
              <a:rPr lang="en-US" dirty="0" smtClean="0">
                <a:solidFill>
                  <a:srgbClr val="0000FF"/>
                </a:solidFill>
              </a:rPr>
              <a:t>All </a:t>
            </a:r>
            <a:r>
              <a:rPr lang="en-US" dirty="0"/>
              <a:t>methods &amp; variables (even those declared private) </a:t>
            </a:r>
            <a:r>
              <a:rPr lang="en-US" dirty="0">
                <a:solidFill>
                  <a:srgbClr val="0000FF"/>
                </a:solidFill>
              </a:rPr>
              <a:t>are inherited</a:t>
            </a:r>
            <a:r>
              <a:rPr lang="en-US" dirty="0"/>
              <a:t> by the child class</a:t>
            </a:r>
          </a:p>
          <a:p>
            <a:pPr lvl="1">
              <a:spcBef>
                <a:spcPct val="70000"/>
              </a:spcBef>
            </a:pPr>
            <a:r>
              <a:rPr lang="en-US" dirty="0"/>
              <a:t>Their definitions exist and memory is reserved for the variables </a:t>
            </a:r>
          </a:p>
          <a:p>
            <a:pPr lvl="1">
              <a:spcBef>
                <a:spcPct val="70000"/>
              </a:spcBef>
            </a:pPr>
            <a:r>
              <a:rPr lang="en-US" dirty="0"/>
              <a:t>However they </a:t>
            </a:r>
            <a:r>
              <a:rPr lang="en-US" dirty="0">
                <a:solidFill>
                  <a:srgbClr val="0000FF"/>
                </a:solidFill>
              </a:rPr>
              <a:t>CANNOT</a:t>
            </a:r>
            <a:r>
              <a:rPr lang="en-US" dirty="0"/>
              <a:t> be </a:t>
            </a:r>
            <a:r>
              <a:rPr lang="en-US" dirty="0">
                <a:solidFill>
                  <a:srgbClr val="FF0000"/>
                </a:solidFill>
              </a:rPr>
              <a:t>referenced by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super Reference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>
                <a:solidFill>
                  <a:srgbClr val="0000FF"/>
                </a:solidFill>
              </a:rPr>
              <a:t>Constructors are </a:t>
            </a:r>
            <a:r>
              <a:rPr lang="en-US" u="sng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inherited</a:t>
            </a:r>
            <a:r>
              <a:rPr lang="en-US" dirty="0"/>
              <a:t>, even though they have public visibility</a:t>
            </a:r>
          </a:p>
          <a:p>
            <a:pPr>
              <a:spcBef>
                <a:spcPct val="70000"/>
              </a:spcBef>
            </a:pPr>
            <a:r>
              <a:rPr lang="en-US" dirty="0"/>
              <a:t>Yet we often want to use the parent's constructor to set up the "parent's part" of the object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u="sng" dirty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US" dirty="0"/>
              <a:t> reference can be used to refer to the parent class, and often is used to invoke the parent's </a:t>
            </a:r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super Reference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53400" cy="5181600"/>
          </a:xfrm>
        </p:spPr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/>
              <a:t>A child’s constructor is responsible for calling the parent’s constructor</a:t>
            </a:r>
          </a:p>
          <a:p>
            <a:pPr>
              <a:spcBef>
                <a:spcPct val="70000"/>
              </a:spcBef>
            </a:pPr>
            <a:r>
              <a:rPr lang="en-US" dirty="0"/>
              <a:t>If the </a:t>
            </a:r>
            <a:r>
              <a:rPr lang="en-US" dirty="0">
                <a:solidFill>
                  <a:srgbClr val="0000FF"/>
                </a:solidFill>
              </a:rPr>
              <a:t>child constructor</a:t>
            </a:r>
            <a:r>
              <a:rPr lang="en-US" dirty="0"/>
              <a:t> invokes the parent (constructor) by using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US" dirty="0"/>
              <a:t> reference, it </a:t>
            </a:r>
            <a:r>
              <a:rPr lang="en-US" u="sng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</a:t>
            </a:r>
            <a:r>
              <a:rPr lang="en-US" dirty="0"/>
              <a:t>be the </a:t>
            </a:r>
            <a:r>
              <a:rPr lang="en-US" u="sng" dirty="0">
                <a:solidFill>
                  <a:srgbClr val="0000FF"/>
                </a:solidFill>
              </a:rPr>
              <a:t>first line</a:t>
            </a:r>
            <a:r>
              <a:rPr lang="en-US" dirty="0"/>
              <a:t> of code of the constructor</a:t>
            </a:r>
          </a:p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u="sng" dirty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US" dirty="0"/>
              <a:t> reference can also be </a:t>
            </a:r>
            <a:r>
              <a:rPr lang="en-US" dirty="0">
                <a:solidFill>
                  <a:srgbClr val="0000FF"/>
                </a:solidFill>
              </a:rPr>
              <a:t>used to </a:t>
            </a:r>
            <a:r>
              <a:rPr lang="en-US" u="sng" dirty="0">
                <a:solidFill>
                  <a:srgbClr val="0000FF"/>
                </a:solidFill>
              </a:rPr>
              <a:t>reference</a:t>
            </a:r>
            <a:r>
              <a:rPr lang="en-US" dirty="0"/>
              <a:t> other </a:t>
            </a:r>
            <a:r>
              <a:rPr lang="en-US" dirty="0">
                <a:solidFill>
                  <a:srgbClr val="0000FF"/>
                </a:solidFill>
              </a:rPr>
              <a:t>variables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methods</a:t>
            </a:r>
            <a:r>
              <a:rPr lang="en-US" dirty="0"/>
              <a:t> defined in the </a:t>
            </a:r>
            <a:r>
              <a:rPr lang="en-US" u="sng" dirty="0">
                <a:solidFill>
                  <a:srgbClr val="0000FF"/>
                </a:solidFill>
              </a:rPr>
              <a:t>parent</a:t>
            </a:r>
            <a:r>
              <a:rPr lang="en-US" dirty="0"/>
              <a:t>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23" name="Picture 7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381000"/>
            <a:ext cx="7467600" cy="6172200"/>
          </a:xfrm>
          <a:noFill/>
          <a:ln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382000" cy="49530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i="1" dirty="0"/>
              <a:t>A </a:t>
            </a:r>
            <a:r>
              <a:rPr lang="en-US" i="1" dirty="0">
                <a:solidFill>
                  <a:srgbClr val="0000FF"/>
                </a:solidFill>
              </a:rPr>
              <a:t>class</a:t>
            </a:r>
            <a:r>
              <a:rPr lang="en-US" i="1" dirty="0"/>
              <a:t> is to an </a:t>
            </a:r>
            <a:r>
              <a:rPr lang="en-US" i="1" dirty="0">
                <a:solidFill>
                  <a:srgbClr val="0000FF"/>
                </a:solidFill>
              </a:rPr>
              <a:t>Object </a:t>
            </a:r>
            <a:r>
              <a:rPr lang="en-US" i="1" dirty="0"/>
              <a:t>what a </a:t>
            </a:r>
            <a:r>
              <a:rPr lang="en-US" i="1" dirty="0">
                <a:solidFill>
                  <a:srgbClr val="FF0000"/>
                </a:solidFill>
              </a:rPr>
              <a:t>blueprint</a:t>
            </a:r>
            <a:r>
              <a:rPr lang="en-US" i="1" dirty="0"/>
              <a:t> is to a </a:t>
            </a:r>
            <a:r>
              <a:rPr lang="en-US" i="1" dirty="0">
                <a:solidFill>
                  <a:srgbClr val="FF0000"/>
                </a:solidFill>
              </a:rPr>
              <a:t>house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ct val="70000"/>
              </a:spcBef>
            </a:pPr>
            <a:r>
              <a:rPr lang="en-US" dirty="0"/>
              <a:t>A class establishes the characteristics and the behaviors of the </a:t>
            </a:r>
            <a:r>
              <a:rPr lang="en-US" dirty="0" smtClean="0"/>
              <a:t>object</a:t>
            </a:r>
            <a:endParaRPr lang="en-US" dirty="0"/>
          </a:p>
          <a:p>
            <a:pPr>
              <a:spcBef>
                <a:spcPct val="70000"/>
              </a:spcBef>
            </a:pPr>
            <a:r>
              <a:rPr lang="en-US" dirty="0"/>
              <a:t>Classes are the plan; objects are the embodiment of that plan</a:t>
            </a:r>
          </a:p>
          <a:p>
            <a:pPr>
              <a:spcBef>
                <a:spcPct val="70000"/>
              </a:spcBef>
            </a:pPr>
            <a:r>
              <a:rPr lang="en-US" dirty="0"/>
              <a:t>Many houses can be built from the same blueprint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9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55574"/>
            <a:ext cx="7391400" cy="6473825"/>
          </a:xfrm>
          <a:noFill/>
          <a:ln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3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762000"/>
            <a:ext cx="8382000" cy="5181600"/>
          </a:xfrm>
          <a:noFill/>
          <a:ln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Overloading vs. Overriding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u="sng">
                <a:solidFill>
                  <a:srgbClr val="FF0000"/>
                </a:solidFill>
              </a:rPr>
              <a:t>Overloading</a:t>
            </a:r>
            <a:r>
              <a:rPr lang="en-US"/>
              <a:t> deals with </a:t>
            </a:r>
            <a:r>
              <a:rPr lang="en-US">
                <a:solidFill>
                  <a:srgbClr val="0000FF"/>
                </a:solidFill>
              </a:rPr>
              <a:t>multiple methods</a:t>
            </a:r>
            <a:r>
              <a:rPr lang="en-US"/>
              <a:t> with the same name in the same class, but with </a:t>
            </a:r>
            <a:r>
              <a:rPr lang="en-US">
                <a:solidFill>
                  <a:srgbClr val="FF0000"/>
                </a:solidFill>
              </a:rPr>
              <a:t>different</a:t>
            </a:r>
            <a:r>
              <a:rPr lang="en-US">
                <a:solidFill>
                  <a:srgbClr val="0000FF"/>
                </a:solidFill>
              </a:rPr>
              <a:t> signatures</a:t>
            </a:r>
          </a:p>
          <a:p>
            <a:pPr>
              <a:spcBef>
                <a:spcPct val="70000"/>
              </a:spcBef>
            </a:pPr>
            <a:r>
              <a:rPr lang="en-US" u="sng">
                <a:solidFill>
                  <a:srgbClr val="FF0000"/>
                </a:solidFill>
              </a:rPr>
              <a:t>Overriding</a:t>
            </a:r>
            <a:r>
              <a:rPr lang="en-US"/>
              <a:t> deals with </a:t>
            </a:r>
            <a:r>
              <a:rPr lang="en-US">
                <a:solidFill>
                  <a:srgbClr val="0000FF"/>
                </a:solidFill>
              </a:rPr>
              <a:t>two methods</a:t>
            </a:r>
            <a:r>
              <a:rPr lang="en-US"/>
              <a:t>, one in a </a:t>
            </a:r>
            <a:r>
              <a:rPr lang="en-US">
                <a:solidFill>
                  <a:srgbClr val="0000FF"/>
                </a:solidFill>
              </a:rPr>
              <a:t>parent</a:t>
            </a:r>
            <a:r>
              <a:rPr lang="en-US"/>
              <a:t> class and one in a </a:t>
            </a:r>
            <a:r>
              <a:rPr lang="en-US">
                <a:solidFill>
                  <a:srgbClr val="0000FF"/>
                </a:solidFill>
              </a:rPr>
              <a:t>child</a:t>
            </a:r>
            <a:r>
              <a:rPr lang="en-US"/>
              <a:t> class, that have the </a:t>
            </a:r>
            <a:r>
              <a:rPr lang="en-US">
                <a:solidFill>
                  <a:srgbClr val="FF0000"/>
                </a:solidFill>
              </a:rPr>
              <a:t>same</a:t>
            </a:r>
            <a:r>
              <a:rPr lang="en-US">
                <a:solidFill>
                  <a:srgbClr val="0000FF"/>
                </a:solidFill>
              </a:rPr>
              <a:t> signature</a:t>
            </a:r>
          </a:p>
          <a:p>
            <a:pPr>
              <a:spcBef>
                <a:spcPct val="70000"/>
              </a:spcBef>
            </a:pPr>
            <a:r>
              <a:rPr lang="en-US"/>
              <a:t>Overloading lets you define a similar operation in different ways for different parameters</a:t>
            </a:r>
          </a:p>
          <a:p>
            <a:pPr>
              <a:spcBef>
                <a:spcPct val="70000"/>
              </a:spcBef>
            </a:pPr>
            <a:r>
              <a:rPr lang="en-US"/>
              <a:t>Overriding lets you define a similar operation in different ways for different object types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Inheritance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Java supports </a:t>
            </a:r>
            <a:r>
              <a:rPr lang="en-US" i="1" dirty="0">
                <a:solidFill>
                  <a:srgbClr val="0000FF"/>
                </a:solidFill>
              </a:rPr>
              <a:t>single inheritance</a:t>
            </a:r>
            <a:r>
              <a:rPr lang="en-US" dirty="0"/>
              <a:t>, meaning that a derived class can have only one parent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/>
              <a:t>Multiple inheritance </a:t>
            </a:r>
            <a:r>
              <a:rPr lang="en-US" dirty="0"/>
              <a:t>allows a class to be derived from two or more classes, inheriting the members of all parents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Collisions, such as the same variable name in two parents, have to be resolved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Java does not support multiple </a:t>
            </a:r>
            <a:r>
              <a:rPr lang="en-US" dirty="0" smtClean="0"/>
              <a:t>inheritance</a:t>
            </a:r>
          </a:p>
          <a:p>
            <a:pPr lvl="1">
              <a:defRPr/>
            </a:pPr>
            <a:r>
              <a:rPr lang="en-US" dirty="0" smtClean="0"/>
              <a:t>Therefore following is </a:t>
            </a:r>
            <a:r>
              <a:rPr lang="en-US" dirty="0" smtClean="0">
                <a:solidFill>
                  <a:srgbClr val="FF0000"/>
                </a:solidFill>
              </a:rPr>
              <a:t>illegal:</a:t>
            </a:r>
          </a:p>
          <a:p>
            <a:pPr lvl="2">
              <a:defRPr/>
            </a:pPr>
            <a:r>
              <a:rPr lang="en-US" dirty="0" smtClean="0"/>
              <a:t>public class extends Animal, Mammal{} </a:t>
            </a:r>
            <a:endParaRPr lang="en-US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 most cases, the use of </a:t>
            </a:r>
            <a:r>
              <a:rPr lang="en-US" dirty="0">
                <a:solidFill>
                  <a:srgbClr val="0000FF"/>
                </a:solidFill>
              </a:rPr>
              <a:t>interfaces </a:t>
            </a:r>
            <a:r>
              <a:rPr lang="en-US" dirty="0"/>
              <a:t>gives us aspects of multiple inheritance without the overhead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Object Class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dirty="0"/>
              <a:t>A class called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en-US" dirty="0"/>
              <a:t> is defined in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java.lang</a:t>
            </a:r>
            <a:r>
              <a:rPr lang="en-US" dirty="0"/>
              <a:t> package of the Java standard class library</a:t>
            </a:r>
          </a:p>
          <a:p>
            <a:pPr>
              <a:spcBef>
                <a:spcPct val="70000"/>
              </a:spcBef>
            </a:pPr>
            <a:r>
              <a:rPr lang="en-US" dirty="0">
                <a:solidFill>
                  <a:srgbClr val="0000FF"/>
                </a:solidFill>
              </a:rPr>
              <a:t>All classes</a:t>
            </a:r>
            <a:r>
              <a:rPr lang="en-US" dirty="0"/>
              <a:t> are </a:t>
            </a:r>
            <a:r>
              <a:rPr lang="en-US" dirty="0">
                <a:solidFill>
                  <a:srgbClr val="0000FF"/>
                </a:solidFill>
              </a:rPr>
              <a:t>derived</a:t>
            </a:r>
            <a:r>
              <a:rPr lang="en-US" dirty="0"/>
              <a:t> from the </a:t>
            </a:r>
            <a:r>
              <a:rPr lang="en-US" dirty="0">
                <a:latin typeface="Courier New" pitchFamily="49" charset="0"/>
              </a:rPr>
              <a:t>Object</a:t>
            </a:r>
            <a:r>
              <a:rPr lang="en-US" dirty="0"/>
              <a:t> class</a:t>
            </a:r>
          </a:p>
          <a:p>
            <a:pPr>
              <a:spcBef>
                <a:spcPct val="70000"/>
              </a:spcBef>
            </a:pPr>
            <a:r>
              <a:rPr lang="en-US" dirty="0"/>
              <a:t>If a class is not explicitly defined to be the child of an existing class, it is assumed to be the child of the </a:t>
            </a:r>
            <a:r>
              <a:rPr lang="en-US" dirty="0">
                <a:latin typeface="Courier New" pitchFamily="49" charset="0"/>
              </a:rPr>
              <a:t>Object</a:t>
            </a:r>
            <a:r>
              <a:rPr lang="en-US" dirty="0"/>
              <a:t> class</a:t>
            </a:r>
          </a:p>
          <a:p>
            <a:pPr>
              <a:spcBef>
                <a:spcPct val="70000"/>
              </a:spcBef>
            </a:pPr>
            <a:r>
              <a:rPr lang="en-US" dirty="0"/>
              <a:t>Therefore,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en-US" dirty="0"/>
              <a:t> class is the </a:t>
            </a:r>
            <a:r>
              <a:rPr lang="en-US" u="sng" dirty="0">
                <a:solidFill>
                  <a:srgbClr val="0000FF"/>
                </a:solidFill>
              </a:rPr>
              <a:t>ultimate root</a:t>
            </a:r>
            <a:r>
              <a:rPr lang="en-US" dirty="0"/>
              <a:t> of all class hierarchies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Inheritance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i="1" dirty="0">
                <a:solidFill>
                  <a:srgbClr val="0000FF"/>
                </a:solidFill>
              </a:rPr>
              <a:t>Inheritance</a:t>
            </a:r>
            <a:r>
              <a:rPr lang="en-US" dirty="0"/>
              <a:t> allows a software developer to derive a new class from an existing one</a:t>
            </a:r>
          </a:p>
          <a:p>
            <a:pPr>
              <a:spcBef>
                <a:spcPct val="70000"/>
              </a:spcBef>
            </a:pPr>
            <a:r>
              <a:rPr lang="en-US" dirty="0"/>
              <a:t>The existing class is called the </a:t>
            </a:r>
            <a:r>
              <a:rPr lang="en-US" i="1" dirty="0">
                <a:solidFill>
                  <a:srgbClr val="0000FF"/>
                </a:solidFill>
              </a:rPr>
              <a:t>parent</a:t>
            </a:r>
            <a:r>
              <a:rPr lang="en-US" i="1" dirty="0"/>
              <a:t> class,</a:t>
            </a:r>
            <a:r>
              <a:rPr lang="en-US" dirty="0"/>
              <a:t> or </a:t>
            </a:r>
            <a:r>
              <a:rPr lang="en-US" i="1" dirty="0">
                <a:solidFill>
                  <a:srgbClr val="0000FF"/>
                </a:solidFill>
              </a:rPr>
              <a:t>super </a:t>
            </a:r>
            <a:r>
              <a:rPr lang="en-US" i="1" dirty="0"/>
              <a:t>class</a:t>
            </a:r>
            <a:r>
              <a:rPr lang="en-US" dirty="0"/>
              <a:t>, or </a:t>
            </a:r>
            <a:r>
              <a:rPr lang="en-US" i="1" dirty="0">
                <a:solidFill>
                  <a:srgbClr val="0000FF"/>
                </a:solidFill>
              </a:rPr>
              <a:t>base</a:t>
            </a:r>
            <a:r>
              <a:rPr lang="en-US" i="1" dirty="0"/>
              <a:t> class</a:t>
            </a:r>
          </a:p>
          <a:p>
            <a:pPr>
              <a:spcBef>
                <a:spcPct val="70000"/>
              </a:spcBef>
            </a:pPr>
            <a:r>
              <a:rPr lang="en-US" dirty="0"/>
              <a:t>The derived class is called the </a:t>
            </a:r>
            <a:r>
              <a:rPr lang="en-US" i="1" dirty="0">
                <a:solidFill>
                  <a:srgbClr val="0000FF"/>
                </a:solidFill>
              </a:rPr>
              <a:t>child </a:t>
            </a:r>
            <a:r>
              <a:rPr lang="en-US" i="1" dirty="0"/>
              <a:t>class</a:t>
            </a:r>
            <a:r>
              <a:rPr lang="en-US" dirty="0"/>
              <a:t> or </a:t>
            </a:r>
            <a:r>
              <a:rPr lang="en-US" i="1" dirty="0">
                <a:solidFill>
                  <a:srgbClr val="0000FF"/>
                </a:solidFill>
              </a:rPr>
              <a:t>sub</a:t>
            </a:r>
            <a:r>
              <a:rPr lang="en-US" i="1" dirty="0"/>
              <a:t>class</a:t>
            </a:r>
            <a:endParaRPr lang="en-US" dirty="0"/>
          </a:p>
          <a:p>
            <a:pPr>
              <a:spcBef>
                <a:spcPct val="70000"/>
              </a:spcBef>
            </a:pPr>
            <a:r>
              <a:rPr lang="en-US" dirty="0"/>
              <a:t>As the name implies, the </a:t>
            </a:r>
            <a:r>
              <a:rPr lang="en-US" dirty="0">
                <a:solidFill>
                  <a:srgbClr val="0000FF"/>
                </a:solidFill>
              </a:rPr>
              <a:t>child inherits</a:t>
            </a:r>
            <a:r>
              <a:rPr lang="en-US" dirty="0"/>
              <a:t> characteristics of the parent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Software reusability</a:t>
            </a:r>
          </a:p>
          <a:p>
            <a:pPr lvl="1"/>
            <a:r>
              <a:rPr lang="en-US" dirty="0"/>
              <a:t>Create new class from existing class</a:t>
            </a:r>
          </a:p>
          <a:p>
            <a:pPr lvl="2"/>
            <a:r>
              <a:rPr lang="en-US" dirty="0"/>
              <a:t>Absorb existing class’s data and behaviors</a:t>
            </a:r>
          </a:p>
          <a:p>
            <a:pPr lvl="2"/>
            <a:r>
              <a:rPr lang="en-US" dirty="0"/>
              <a:t>Enhance with new capabilities</a:t>
            </a:r>
          </a:p>
          <a:p>
            <a:pPr lvl="1"/>
            <a:r>
              <a:rPr lang="en-US" dirty="0"/>
              <a:t>Subclass extends </a:t>
            </a:r>
            <a:r>
              <a:rPr lang="en-US" dirty="0" err="1"/>
              <a:t>superclass</a:t>
            </a:r>
            <a:endParaRPr lang="en-US" dirty="0"/>
          </a:p>
          <a:p>
            <a:pPr lvl="2"/>
            <a:r>
              <a:rPr lang="en-US" dirty="0"/>
              <a:t>Subclass</a:t>
            </a:r>
          </a:p>
          <a:p>
            <a:pPr lvl="3"/>
            <a:r>
              <a:rPr lang="en-US" dirty="0"/>
              <a:t>More specialized group of objects</a:t>
            </a:r>
          </a:p>
          <a:p>
            <a:pPr lvl="3"/>
            <a:r>
              <a:rPr lang="en-US" dirty="0"/>
              <a:t>Behaviors inherited from </a:t>
            </a:r>
            <a:r>
              <a:rPr lang="en-US" dirty="0" err="1"/>
              <a:t>superclass</a:t>
            </a:r>
            <a:endParaRPr lang="en-US" dirty="0"/>
          </a:p>
          <a:p>
            <a:pPr lvl="4"/>
            <a:r>
              <a:rPr lang="en-US" dirty="0"/>
              <a:t>Can customize</a:t>
            </a:r>
          </a:p>
          <a:p>
            <a:pPr lvl="3"/>
            <a:r>
              <a:rPr lang="en-US" dirty="0"/>
              <a:t>Additional behaviors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Hierarchy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657600" y="457200"/>
            <a:ext cx="1981200" cy="2109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Bird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call: 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color:?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food:?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movement:?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2590800" cy="2109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WalkingBird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call: ?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color:?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food:?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movement:walked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096000" y="1143000"/>
            <a:ext cx="2590800" cy="2109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FlyingBird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call: 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color:?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food:?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movement:flew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04800" y="4267200"/>
            <a:ext cx="1676400" cy="1744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Goose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call: honk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color: gray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food: bugs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362200" y="4267200"/>
            <a:ext cx="2286000" cy="1744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Ostrich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call: </a:t>
            </a:r>
            <a:r>
              <a:rPr lang="en-US" dirty="0" err="1">
                <a:solidFill>
                  <a:schemeClr val="tx1"/>
                </a:solidFill>
              </a:rPr>
              <a:t>neek-neek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color: brown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food: grass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953000" y="3657600"/>
            <a:ext cx="1905000" cy="1744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Parrot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call: Squawk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color:?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food: fruit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162800" y="3657600"/>
            <a:ext cx="1524000" cy="1744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Owl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call:?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color:?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food:mice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953000" y="5715000"/>
            <a:ext cx="2133600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TalkingParrot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3048000" y="2438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 flipV="1">
            <a:off x="5638800" y="2438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990600" y="3733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 flipV="1">
            <a:off x="2514600" y="3733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5943600" y="3276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7543800" y="3276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6096000" y="5410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143000" y="228600"/>
            <a:ext cx="6681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dirty="0">
                <a:latin typeface="Times New Roman" charset="0"/>
              </a:rPr>
              <a:t>	Inheritance hierarchy for university </a:t>
            </a:r>
            <a:r>
              <a:rPr lang="en-US" b="0" dirty="0" err="1">
                <a:latin typeface="Lucida Console" pitchFamily="49" charset="0"/>
              </a:rPr>
              <a:t>CommunityMember</a:t>
            </a:r>
            <a:r>
              <a:rPr lang="en-US" b="0" dirty="0" err="1">
                <a:latin typeface="Times New Roman" charset="0"/>
              </a:rPr>
              <a:t>s</a:t>
            </a:r>
            <a:r>
              <a:rPr lang="en-US" b="0" dirty="0">
                <a:latin typeface="Times New Roman" charset="0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" y="639762"/>
            <a:ext cx="8226425" cy="5608637"/>
            <a:chOff x="0" y="0"/>
            <a:chExt cx="20000" cy="20000"/>
          </a:xfrm>
        </p:grpSpPr>
        <p:sp>
          <p:nvSpPr>
            <p:cNvPr id="18842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66" y="959"/>
              <a:ext cx="12668" cy="18075"/>
              <a:chOff x="-1" y="0"/>
              <a:chExt cx="20001" cy="20004"/>
            </a:xfrm>
          </p:grpSpPr>
          <p:sp>
            <p:nvSpPr>
              <p:cNvPr id="188422" name="Freeform 6"/>
              <p:cNvSpPr>
                <a:spLocks/>
              </p:cNvSpPr>
              <p:nvPr/>
            </p:nvSpPr>
            <p:spPr bwMode="auto">
              <a:xfrm>
                <a:off x="10265" y="0"/>
                <a:ext cx="6841" cy="1919"/>
              </a:xfrm>
              <a:custGeom>
                <a:avLst/>
                <a:gdLst/>
                <a:ahLst/>
                <a:cxnLst>
                  <a:cxn ang="0">
                    <a:pos x="19987" y="0"/>
                  </a:cxn>
                  <a:cxn ang="0">
                    <a:pos x="19987" y="19929"/>
                  </a:cxn>
                  <a:cxn ang="0">
                    <a:pos x="0" y="19929"/>
                  </a:cxn>
                  <a:cxn ang="0">
                    <a:pos x="0" y="0"/>
                  </a:cxn>
                  <a:cxn ang="0">
                    <a:pos x="19987" y="0"/>
                  </a:cxn>
                </a:cxnLst>
                <a:rect l="0" t="0" r="r" b="b"/>
                <a:pathLst>
                  <a:path w="20000" h="20000">
                    <a:moveTo>
                      <a:pt x="19987" y="0"/>
                    </a:moveTo>
                    <a:lnTo>
                      <a:pt x="1998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solidFill>
                <a:srgbClr val="4DB3E6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23" name="Freeform 7"/>
              <p:cNvSpPr>
                <a:spLocks/>
              </p:cNvSpPr>
              <p:nvPr/>
            </p:nvSpPr>
            <p:spPr bwMode="auto">
              <a:xfrm>
                <a:off x="10265" y="0"/>
                <a:ext cx="6841" cy="1919"/>
              </a:xfrm>
              <a:custGeom>
                <a:avLst/>
                <a:gdLst/>
                <a:ahLst/>
                <a:cxnLst>
                  <a:cxn ang="0">
                    <a:pos x="19987" y="0"/>
                  </a:cxn>
                  <a:cxn ang="0">
                    <a:pos x="19987" y="19929"/>
                  </a:cxn>
                  <a:cxn ang="0">
                    <a:pos x="0" y="19929"/>
                  </a:cxn>
                  <a:cxn ang="0">
                    <a:pos x="0" y="0"/>
                  </a:cxn>
                  <a:cxn ang="0">
                    <a:pos x="19987" y="0"/>
                  </a:cxn>
                </a:cxnLst>
                <a:rect l="0" t="0" r="r" b="b"/>
                <a:pathLst>
                  <a:path w="20000" h="20000">
                    <a:moveTo>
                      <a:pt x="19987" y="0"/>
                    </a:moveTo>
                    <a:lnTo>
                      <a:pt x="1998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24" name="Rectangle 8"/>
              <p:cNvSpPr>
                <a:spLocks noChangeArrowheads="1"/>
              </p:cNvSpPr>
              <p:nvPr/>
            </p:nvSpPr>
            <p:spPr bwMode="auto">
              <a:xfrm>
                <a:off x="10260" y="528"/>
                <a:ext cx="6846" cy="127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1400" b="0" noProof="1">
                    <a:solidFill>
                      <a:srgbClr val="000000"/>
                    </a:solidFill>
                    <a:latin typeface="Lucida Console" pitchFamily="49" charset="0"/>
                  </a:rPr>
                  <a:t>CommunityMember</a:t>
                </a:r>
              </a:p>
            </p:txBody>
          </p:sp>
          <p:sp>
            <p:nvSpPr>
              <p:cNvPr id="188425" name="Freeform 9"/>
              <p:cNvSpPr>
                <a:spLocks/>
              </p:cNvSpPr>
              <p:nvPr/>
            </p:nvSpPr>
            <p:spPr bwMode="auto">
              <a:xfrm>
                <a:off x="7371" y="6577"/>
                <a:ext cx="3858" cy="1918"/>
              </a:xfrm>
              <a:custGeom>
                <a:avLst/>
                <a:gdLst/>
                <a:ahLst/>
                <a:cxnLst>
                  <a:cxn ang="0">
                    <a:pos x="19977" y="0"/>
                  </a:cxn>
                  <a:cxn ang="0">
                    <a:pos x="19977" y="19929"/>
                  </a:cxn>
                  <a:cxn ang="0">
                    <a:pos x="0" y="19929"/>
                  </a:cxn>
                  <a:cxn ang="0">
                    <a:pos x="0" y="0"/>
                  </a:cxn>
                  <a:cxn ang="0">
                    <a:pos x="19977" y="0"/>
                  </a:cxn>
                </a:cxnLst>
                <a:rect l="0" t="0" r="r" b="b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4DB3E6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26" name="Freeform 10"/>
              <p:cNvSpPr>
                <a:spLocks/>
              </p:cNvSpPr>
              <p:nvPr/>
            </p:nvSpPr>
            <p:spPr bwMode="auto">
              <a:xfrm>
                <a:off x="7371" y="6577"/>
                <a:ext cx="3859" cy="1918"/>
              </a:xfrm>
              <a:custGeom>
                <a:avLst/>
                <a:gdLst/>
                <a:ahLst/>
                <a:cxnLst>
                  <a:cxn ang="0">
                    <a:pos x="19977" y="0"/>
                  </a:cxn>
                  <a:cxn ang="0">
                    <a:pos x="19977" y="19929"/>
                  </a:cxn>
                  <a:cxn ang="0">
                    <a:pos x="0" y="19929"/>
                  </a:cxn>
                  <a:cxn ang="0">
                    <a:pos x="0" y="0"/>
                  </a:cxn>
                  <a:cxn ang="0">
                    <a:pos x="19977" y="0"/>
                  </a:cxn>
                </a:cxnLst>
                <a:rect l="0" t="0" r="r" b="b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27" name="Rectangle 11"/>
              <p:cNvSpPr>
                <a:spLocks noChangeArrowheads="1"/>
              </p:cNvSpPr>
              <p:nvPr/>
            </p:nvSpPr>
            <p:spPr bwMode="auto">
              <a:xfrm>
                <a:off x="7366" y="7153"/>
                <a:ext cx="3864" cy="10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1400" b="0" noProof="1">
                    <a:solidFill>
                      <a:srgbClr val="000000"/>
                    </a:solidFill>
                    <a:latin typeface="Lucida Console" pitchFamily="49" charset="0"/>
                  </a:rPr>
                  <a:t>Employee</a:t>
                </a:r>
              </a:p>
            </p:txBody>
          </p:sp>
          <p:sp>
            <p:nvSpPr>
              <p:cNvPr id="188428" name="Freeform 12"/>
              <p:cNvSpPr>
                <a:spLocks/>
              </p:cNvSpPr>
              <p:nvPr/>
            </p:nvSpPr>
            <p:spPr bwMode="auto">
              <a:xfrm>
                <a:off x="11755" y="6577"/>
                <a:ext cx="3859" cy="1918"/>
              </a:xfrm>
              <a:custGeom>
                <a:avLst/>
                <a:gdLst/>
                <a:ahLst/>
                <a:cxnLst>
                  <a:cxn ang="0">
                    <a:pos x="19977" y="0"/>
                  </a:cxn>
                  <a:cxn ang="0">
                    <a:pos x="19977" y="19929"/>
                  </a:cxn>
                  <a:cxn ang="0">
                    <a:pos x="0" y="19929"/>
                  </a:cxn>
                  <a:cxn ang="0">
                    <a:pos x="0" y="0"/>
                  </a:cxn>
                  <a:cxn ang="0">
                    <a:pos x="19977" y="0"/>
                  </a:cxn>
                </a:cxnLst>
                <a:rect l="0" t="0" r="r" b="b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4DB3E6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29" name="Freeform 13"/>
              <p:cNvSpPr>
                <a:spLocks/>
              </p:cNvSpPr>
              <p:nvPr/>
            </p:nvSpPr>
            <p:spPr bwMode="auto">
              <a:xfrm>
                <a:off x="11755" y="6577"/>
                <a:ext cx="3859" cy="1918"/>
              </a:xfrm>
              <a:custGeom>
                <a:avLst/>
                <a:gdLst/>
                <a:ahLst/>
                <a:cxnLst>
                  <a:cxn ang="0">
                    <a:pos x="19977" y="0"/>
                  </a:cxn>
                  <a:cxn ang="0">
                    <a:pos x="19977" y="19929"/>
                  </a:cxn>
                  <a:cxn ang="0">
                    <a:pos x="0" y="19929"/>
                  </a:cxn>
                  <a:cxn ang="0">
                    <a:pos x="0" y="0"/>
                  </a:cxn>
                  <a:cxn ang="0">
                    <a:pos x="19977" y="0"/>
                  </a:cxn>
                </a:cxnLst>
                <a:rect l="0" t="0" r="r" b="b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30" name="Rectangle 14"/>
              <p:cNvSpPr>
                <a:spLocks noChangeArrowheads="1"/>
              </p:cNvSpPr>
              <p:nvPr/>
            </p:nvSpPr>
            <p:spPr bwMode="auto">
              <a:xfrm>
                <a:off x="11752" y="7153"/>
                <a:ext cx="3862" cy="10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1400" b="0" noProof="1">
                    <a:solidFill>
                      <a:srgbClr val="000000"/>
                    </a:solidFill>
                    <a:latin typeface="Lucida Console" pitchFamily="49" charset="0"/>
                  </a:rPr>
                  <a:t>Student</a:t>
                </a:r>
              </a:p>
            </p:txBody>
          </p:sp>
          <p:sp>
            <p:nvSpPr>
              <p:cNvPr id="188431" name="Freeform 15"/>
              <p:cNvSpPr>
                <a:spLocks/>
              </p:cNvSpPr>
              <p:nvPr/>
            </p:nvSpPr>
            <p:spPr bwMode="auto">
              <a:xfrm>
                <a:off x="16141" y="6577"/>
                <a:ext cx="3859" cy="1918"/>
              </a:xfrm>
              <a:custGeom>
                <a:avLst/>
                <a:gdLst/>
                <a:ahLst/>
                <a:cxnLst>
                  <a:cxn ang="0">
                    <a:pos x="19977" y="0"/>
                  </a:cxn>
                  <a:cxn ang="0">
                    <a:pos x="19977" y="19929"/>
                  </a:cxn>
                  <a:cxn ang="0">
                    <a:pos x="0" y="19929"/>
                  </a:cxn>
                  <a:cxn ang="0">
                    <a:pos x="0" y="0"/>
                  </a:cxn>
                  <a:cxn ang="0">
                    <a:pos x="19977" y="0"/>
                  </a:cxn>
                </a:cxnLst>
                <a:rect l="0" t="0" r="r" b="b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4DB3E6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32" name="Freeform 16"/>
              <p:cNvSpPr>
                <a:spLocks/>
              </p:cNvSpPr>
              <p:nvPr/>
            </p:nvSpPr>
            <p:spPr bwMode="auto">
              <a:xfrm>
                <a:off x="16141" y="6577"/>
                <a:ext cx="3859" cy="1918"/>
              </a:xfrm>
              <a:custGeom>
                <a:avLst/>
                <a:gdLst/>
                <a:ahLst/>
                <a:cxnLst>
                  <a:cxn ang="0">
                    <a:pos x="19977" y="0"/>
                  </a:cxn>
                  <a:cxn ang="0">
                    <a:pos x="19977" y="19929"/>
                  </a:cxn>
                  <a:cxn ang="0">
                    <a:pos x="0" y="19929"/>
                  </a:cxn>
                  <a:cxn ang="0">
                    <a:pos x="0" y="0"/>
                  </a:cxn>
                  <a:cxn ang="0">
                    <a:pos x="19977" y="0"/>
                  </a:cxn>
                </a:cxnLst>
                <a:rect l="0" t="0" r="r" b="b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33" name="Freeform 17"/>
              <p:cNvSpPr>
                <a:spLocks/>
              </p:cNvSpPr>
              <p:nvPr/>
            </p:nvSpPr>
            <p:spPr bwMode="auto">
              <a:xfrm>
                <a:off x="13681" y="1919"/>
                <a:ext cx="4" cy="4658"/>
              </a:xfrm>
              <a:custGeom>
                <a:avLst/>
                <a:gdLst/>
                <a:ahLst/>
                <a:cxnLst>
                  <a:cxn ang="0">
                    <a:pos x="0" y="19971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34" name="Freeform 18"/>
              <p:cNvSpPr>
                <a:spLocks/>
              </p:cNvSpPr>
              <p:nvPr/>
            </p:nvSpPr>
            <p:spPr bwMode="auto">
              <a:xfrm>
                <a:off x="9475" y="1919"/>
                <a:ext cx="2280" cy="4658"/>
              </a:xfrm>
              <a:custGeom>
                <a:avLst/>
                <a:gdLst/>
                <a:ahLst/>
                <a:cxnLst>
                  <a:cxn ang="0">
                    <a:pos x="0" y="19971"/>
                  </a:cxn>
                  <a:cxn ang="0">
                    <a:pos x="19962" y="0"/>
                  </a:cxn>
                </a:cxnLst>
                <a:rect l="0" t="0" r="r" b="b"/>
                <a:pathLst>
                  <a:path w="20000" h="20000">
                    <a:moveTo>
                      <a:pt x="0" y="19971"/>
                    </a:moveTo>
                    <a:lnTo>
                      <a:pt x="19962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10090" y="12332"/>
                <a:ext cx="3858" cy="1918"/>
                <a:chOff x="0" y="0"/>
                <a:chExt cx="20000" cy="20000"/>
              </a:xfrm>
            </p:grpSpPr>
            <p:sp>
              <p:nvSpPr>
                <p:cNvPr id="18843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7" y="0"/>
                    </a:cxn>
                    <a:cxn ang="0">
                      <a:pos x="19977" y="19929"/>
                    </a:cxn>
                    <a:cxn ang="0">
                      <a:pos x="0" y="19929"/>
                    </a:cxn>
                    <a:cxn ang="0">
                      <a:pos x="0" y="0"/>
                    </a:cxn>
                    <a:cxn ang="0">
                      <a:pos x="19977" y="0"/>
                    </a:cxn>
                  </a:cxnLst>
                  <a:rect l="0" t="0" r="r" b="b"/>
                  <a:pathLst>
                    <a:path w="20000" h="20000">
                      <a:moveTo>
                        <a:pt x="19977" y="0"/>
                      </a:moveTo>
                      <a:lnTo>
                        <a:pt x="19977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77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7" name="Freeform 2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7" y="0"/>
                    </a:cxn>
                    <a:cxn ang="0">
                      <a:pos x="19977" y="19929"/>
                    </a:cxn>
                    <a:cxn ang="0">
                      <a:pos x="0" y="19929"/>
                    </a:cxn>
                    <a:cxn ang="0">
                      <a:pos x="0" y="0"/>
                    </a:cxn>
                    <a:cxn ang="0">
                      <a:pos x="19977" y="0"/>
                    </a:cxn>
                  </a:cxnLst>
                  <a:rect l="0" t="0" r="r" b="b"/>
                  <a:pathLst>
                    <a:path w="20000" h="20000">
                      <a:moveTo>
                        <a:pt x="19977" y="0"/>
                      </a:moveTo>
                      <a:lnTo>
                        <a:pt x="19977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77" y="0"/>
                      </a:lnTo>
                      <a:close/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438" name="Rectangle 22"/>
              <p:cNvSpPr>
                <a:spLocks noChangeArrowheads="1"/>
              </p:cNvSpPr>
              <p:nvPr/>
            </p:nvSpPr>
            <p:spPr bwMode="auto">
              <a:xfrm>
                <a:off x="10085" y="12906"/>
                <a:ext cx="3863" cy="10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1400" b="0" noProof="1">
                    <a:solidFill>
                      <a:srgbClr val="000000"/>
                    </a:solidFill>
                    <a:latin typeface="Lucida Console" pitchFamily="49" charset="0"/>
                  </a:rPr>
                  <a:t>Staff</a:t>
                </a:r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4652" y="12332"/>
                <a:ext cx="3859" cy="1918"/>
                <a:chOff x="0" y="0"/>
                <a:chExt cx="20000" cy="20000"/>
              </a:xfrm>
            </p:grpSpPr>
            <p:sp>
              <p:nvSpPr>
                <p:cNvPr id="18844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7" y="0"/>
                    </a:cxn>
                    <a:cxn ang="0">
                      <a:pos x="19977" y="19929"/>
                    </a:cxn>
                    <a:cxn ang="0">
                      <a:pos x="0" y="19929"/>
                    </a:cxn>
                    <a:cxn ang="0">
                      <a:pos x="0" y="0"/>
                    </a:cxn>
                    <a:cxn ang="0">
                      <a:pos x="19977" y="0"/>
                    </a:cxn>
                  </a:cxnLst>
                  <a:rect l="0" t="0" r="r" b="b"/>
                  <a:pathLst>
                    <a:path w="20000" h="20000">
                      <a:moveTo>
                        <a:pt x="19977" y="0"/>
                      </a:moveTo>
                      <a:lnTo>
                        <a:pt x="19977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77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1" name="Freeform 2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7" y="0"/>
                    </a:cxn>
                    <a:cxn ang="0">
                      <a:pos x="19977" y="19929"/>
                    </a:cxn>
                    <a:cxn ang="0">
                      <a:pos x="0" y="19929"/>
                    </a:cxn>
                    <a:cxn ang="0">
                      <a:pos x="0" y="0"/>
                    </a:cxn>
                    <a:cxn ang="0">
                      <a:pos x="19977" y="0"/>
                    </a:cxn>
                  </a:cxnLst>
                  <a:rect l="0" t="0" r="r" b="b"/>
                  <a:pathLst>
                    <a:path w="20000" h="20000">
                      <a:moveTo>
                        <a:pt x="19977" y="0"/>
                      </a:moveTo>
                      <a:lnTo>
                        <a:pt x="19977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77" y="0"/>
                      </a:lnTo>
                      <a:close/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442" name="Rectangle 26"/>
              <p:cNvSpPr>
                <a:spLocks noChangeArrowheads="1"/>
              </p:cNvSpPr>
              <p:nvPr/>
            </p:nvSpPr>
            <p:spPr bwMode="auto">
              <a:xfrm>
                <a:off x="4647" y="12906"/>
                <a:ext cx="3864" cy="10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1400" b="0" noProof="1">
                    <a:solidFill>
                      <a:srgbClr val="000000"/>
                    </a:solidFill>
                    <a:latin typeface="Lucida Console" pitchFamily="49" charset="0"/>
                  </a:rPr>
                  <a:t>Faculty</a:t>
                </a:r>
              </a:p>
            </p:txBody>
          </p: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" y="18086"/>
                <a:ext cx="5963" cy="1918"/>
                <a:chOff x="0" y="0"/>
                <a:chExt cx="20000" cy="20000"/>
              </a:xfrm>
            </p:grpSpPr>
            <p:sp>
              <p:nvSpPr>
                <p:cNvPr id="188444" name="Freeform 2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5" y="0"/>
                    </a:cxn>
                    <a:cxn ang="0">
                      <a:pos x="19985" y="19929"/>
                    </a:cxn>
                    <a:cxn ang="0">
                      <a:pos x="0" y="19929"/>
                    </a:cxn>
                    <a:cxn ang="0">
                      <a:pos x="0" y="0"/>
                    </a:cxn>
                    <a:cxn ang="0">
                      <a:pos x="19985" y="0"/>
                    </a:cxn>
                  </a:cxnLst>
                  <a:rect l="0" t="0" r="r" b="b"/>
                  <a:pathLst>
                    <a:path w="20000" h="20000">
                      <a:moveTo>
                        <a:pt x="19985" y="0"/>
                      </a:moveTo>
                      <a:lnTo>
                        <a:pt x="19985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5" name="Freeform 2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5" y="0"/>
                    </a:cxn>
                    <a:cxn ang="0">
                      <a:pos x="19985" y="19929"/>
                    </a:cxn>
                    <a:cxn ang="0">
                      <a:pos x="0" y="19929"/>
                    </a:cxn>
                    <a:cxn ang="0">
                      <a:pos x="0" y="0"/>
                    </a:cxn>
                    <a:cxn ang="0">
                      <a:pos x="19985" y="0"/>
                    </a:cxn>
                  </a:cxnLst>
                  <a:rect l="0" t="0" r="r" b="b"/>
                  <a:pathLst>
                    <a:path w="20000" h="20000">
                      <a:moveTo>
                        <a:pt x="19985" y="0"/>
                      </a:moveTo>
                      <a:lnTo>
                        <a:pt x="19985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446" name="Rectangle 30"/>
              <p:cNvSpPr>
                <a:spLocks noChangeArrowheads="1"/>
              </p:cNvSpPr>
              <p:nvPr/>
            </p:nvSpPr>
            <p:spPr bwMode="auto">
              <a:xfrm>
                <a:off x="-1" y="18662"/>
                <a:ext cx="5968" cy="10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1400" b="0" noProof="1">
                    <a:solidFill>
                      <a:srgbClr val="000000"/>
                    </a:solidFill>
                    <a:latin typeface="Lucida Console" pitchFamily="49" charset="0"/>
                  </a:rPr>
                  <a:t>Administrator</a:t>
                </a:r>
              </a:p>
            </p:txBody>
          </p:sp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7195" y="18086"/>
                <a:ext cx="3859" cy="1918"/>
                <a:chOff x="0" y="0"/>
                <a:chExt cx="20000" cy="20000"/>
              </a:xfrm>
            </p:grpSpPr>
            <p:sp>
              <p:nvSpPr>
                <p:cNvPr id="188448" name="Freeform 3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7" y="0"/>
                    </a:cxn>
                    <a:cxn ang="0">
                      <a:pos x="19977" y="19929"/>
                    </a:cxn>
                    <a:cxn ang="0">
                      <a:pos x="0" y="19929"/>
                    </a:cxn>
                    <a:cxn ang="0">
                      <a:pos x="0" y="0"/>
                    </a:cxn>
                    <a:cxn ang="0">
                      <a:pos x="19977" y="0"/>
                    </a:cxn>
                  </a:cxnLst>
                  <a:rect l="0" t="0" r="r" b="b"/>
                  <a:pathLst>
                    <a:path w="20000" h="20000">
                      <a:moveTo>
                        <a:pt x="19977" y="0"/>
                      </a:moveTo>
                      <a:lnTo>
                        <a:pt x="19977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77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9" name="Freeform 3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7" y="0"/>
                    </a:cxn>
                    <a:cxn ang="0">
                      <a:pos x="19977" y="19929"/>
                    </a:cxn>
                    <a:cxn ang="0">
                      <a:pos x="0" y="19929"/>
                    </a:cxn>
                    <a:cxn ang="0">
                      <a:pos x="0" y="0"/>
                    </a:cxn>
                    <a:cxn ang="0">
                      <a:pos x="19977" y="0"/>
                    </a:cxn>
                  </a:cxnLst>
                  <a:rect l="0" t="0" r="r" b="b"/>
                  <a:pathLst>
                    <a:path w="20000" h="20000">
                      <a:moveTo>
                        <a:pt x="19977" y="0"/>
                      </a:moveTo>
                      <a:lnTo>
                        <a:pt x="19977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77" y="0"/>
                      </a:lnTo>
                      <a:close/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450" name="Rectangle 34"/>
              <p:cNvSpPr>
                <a:spLocks noChangeArrowheads="1"/>
              </p:cNvSpPr>
              <p:nvPr/>
            </p:nvSpPr>
            <p:spPr bwMode="auto">
              <a:xfrm>
                <a:off x="7191" y="18662"/>
                <a:ext cx="3863" cy="10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1400" b="0" noProof="1">
                    <a:solidFill>
                      <a:srgbClr val="000000"/>
                    </a:solidFill>
                    <a:latin typeface="Lucida Console" pitchFamily="49" charset="0"/>
                  </a:rPr>
                  <a:t>Teacher</a:t>
                </a:r>
              </a:p>
            </p:txBody>
          </p:sp>
          <p:sp>
            <p:nvSpPr>
              <p:cNvPr id="188451" name="Freeform 35"/>
              <p:cNvSpPr>
                <a:spLocks/>
              </p:cNvSpPr>
              <p:nvPr/>
            </p:nvSpPr>
            <p:spPr bwMode="auto">
              <a:xfrm>
                <a:off x="10107" y="8495"/>
                <a:ext cx="1228" cy="3837"/>
              </a:xfrm>
              <a:custGeom>
                <a:avLst/>
                <a:gdLst/>
                <a:ahLst/>
                <a:cxnLst>
                  <a:cxn ang="0">
                    <a:pos x="19929" y="19964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52" name="Freeform 36"/>
              <p:cNvSpPr>
                <a:spLocks/>
              </p:cNvSpPr>
              <p:nvPr/>
            </p:nvSpPr>
            <p:spPr bwMode="auto">
              <a:xfrm>
                <a:off x="15614" y="1919"/>
                <a:ext cx="2281" cy="4658"/>
              </a:xfrm>
              <a:custGeom>
                <a:avLst/>
                <a:gdLst/>
                <a:ahLst/>
                <a:cxnLst>
                  <a:cxn ang="0">
                    <a:pos x="19962" y="19971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2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53" name="Freeform 37"/>
              <p:cNvSpPr>
                <a:spLocks/>
              </p:cNvSpPr>
              <p:nvPr/>
            </p:nvSpPr>
            <p:spPr bwMode="auto">
              <a:xfrm>
                <a:off x="7265" y="8495"/>
                <a:ext cx="1228" cy="3837"/>
              </a:xfrm>
              <a:custGeom>
                <a:avLst/>
                <a:gdLst/>
                <a:ahLst/>
                <a:cxnLst>
                  <a:cxn ang="0">
                    <a:pos x="0" y="19964"/>
                  </a:cxn>
                  <a:cxn ang="0">
                    <a:pos x="19929" y="0"/>
                  </a:cxn>
                </a:cxnLst>
                <a:rect l="0" t="0" r="r" b="b"/>
                <a:pathLst>
                  <a:path w="20000" h="2000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54" name="Freeform 38"/>
              <p:cNvSpPr>
                <a:spLocks/>
              </p:cNvSpPr>
              <p:nvPr/>
            </p:nvSpPr>
            <p:spPr bwMode="auto">
              <a:xfrm>
                <a:off x="7405" y="14250"/>
                <a:ext cx="1229" cy="3836"/>
              </a:xfrm>
              <a:custGeom>
                <a:avLst/>
                <a:gdLst/>
                <a:ahLst/>
                <a:cxnLst>
                  <a:cxn ang="0">
                    <a:pos x="19929" y="19964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55" name="Freeform 39"/>
              <p:cNvSpPr>
                <a:spLocks/>
              </p:cNvSpPr>
              <p:nvPr/>
            </p:nvSpPr>
            <p:spPr bwMode="auto">
              <a:xfrm>
                <a:off x="4563" y="14250"/>
                <a:ext cx="1229" cy="3836"/>
              </a:xfrm>
              <a:custGeom>
                <a:avLst/>
                <a:gdLst/>
                <a:ahLst/>
                <a:cxnLst>
                  <a:cxn ang="0">
                    <a:pos x="0" y="19964"/>
                  </a:cxn>
                  <a:cxn ang="0">
                    <a:pos x="19929" y="0"/>
                  </a:cxn>
                </a:cxnLst>
                <a:rect l="0" t="0" r="r" b="b"/>
                <a:pathLst>
                  <a:path w="20000" h="2000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456" name="Rectangle 40"/>
              <p:cNvSpPr>
                <a:spLocks noChangeArrowheads="1"/>
              </p:cNvSpPr>
              <p:nvPr/>
            </p:nvSpPr>
            <p:spPr bwMode="auto">
              <a:xfrm>
                <a:off x="16137" y="7153"/>
                <a:ext cx="3863" cy="10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1400" b="0" noProof="1">
                    <a:solidFill>
                      <a:srgbClr val="000000"/>
                    </a:solidFill>
                    <a:latin typeface="Lucida Console" pitchFamily="49" charset="0"/>
                  </a:rPr>
                  <a:t>Alumnus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2819400" y="457200"/>
            <a:ext cx="3803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0" dirty="0" smtClean="0">
                <a:latin typeface="Times New Roman" charset="0"/>
              </a:rPr>
              <a:t>Inheritance </a:t>
            </a:r>
            <a:r>
              <a:rPr lang="en-US" b="0" dirty="0">
                <a:latin typeface="Times New Roman" charset="0"/>
              </a:rPr>
              <a:t>hierarchy for Shapes.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9238" y="906462"/>
            <a:ext cx="8226425" cy="5113338"/>
            <a:chOff x="0" y="0"/>
            <a:chExt cx="20000" cy="20000"/>
          </a:xfrm>
        </p:grpSpPr>
        <p:sp>
          <p:nvSpPr>
            <p:cNvPr id="18944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42" y="1799"/>
              <a:ext cx="18916" cy="16394"/>
              <a:chOff x="1" y="0"/>
              <a:chExt cx="19998" cy="1999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7400" y="0"/>
                <a:ext cx="4231" cy="2731"/>
                <a:chOff x="0" y="0"/>
                <a:chExt cx="20000" cy="20000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9" y="0"/>
                  <a:ext cx="19991" cy="20000"/>
                  <a:chOff x="0" y="0"/>
                  <a:chExt cx="20000" cy="20000"/>
                </a:xfrm>
              </p:grpSpPr>
              <p:sp>
                <p:nvSpPr>
                  <p:cNvPr id="189448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29"/>
                      </a:cxn>
                      <a:cxn ang="0">
                        <a:pos x="0" y="19929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 cap="flat">
                    <a:solidFill>
                      <a:srgbClr val="4DB3E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49" name="Freeform 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29"/>
                      </a:cxn>
                      <a:cxn ang="0">
                        <a:pos x="0" y="19929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2540" cap="flat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9450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6005"/>
                  <a:ext cx="20000" cy="1093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400" b="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Shape</a:t>
                  </a: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116" y="7804"/>
                <a:ext cx="6228" cy="2731"/>
                <a:chOff x="0" y="0"/>
                <a:chExt cx="20000" cy="20000"/>
              </a:xfrm>
            </p:grpSpPr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189453" name="Freeform 1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91" y="0"/>
                      </a:cxn>
                      <a:cxn ang="0">
                        <a:pos x="19991" y="19929"/>
                      </a:cxn>
                      <a:cxn ang="0">
                        <a:pos x="0" y="19929"/>
                      </a:cxn>
                      <a:cxn ang="0">
                        <a:pos x="0" y="0"/>
                      </a:cxn>
                      <a:cxn ang="0">
                        <a:pos x="19991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91" y="0"/>
                        </a:moveTo>
                        <a:lnTo>
                          <a:pt x="1999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91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 cap="flat">
                    <a:solidFill>
                      <a:srgbClr val="4DB3E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54" name="Freeform 1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91" y="0"/>
                      </a:cxn>
                      <a:cxn ang="0">
                        <a:pos x="19991" y="19929"/>
                      </a:cxn>
                      <a:cxn ang="0">
                        <a:pos x="0" y="19929"/>
                      </a:cxn>
                      <a:cxn ang="0">
                        <a:pos x="0" y="0"/>
                      </a:cxn>
                      <a:cxn ang="0">
                        <a:pos x="19991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91" y="0"/>
                        </a:moveTo>
                        <a:lnTo>
                          <a:pt x="1999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91" y="0"/>
                        </a:lnTo>
                        <a:close/>
                      </a:path>
                    </a:pathLst>
                  </a:custGeom>
                  <a:noFill/>
                  <a:ln w="2540" cap="flat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9455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5990"/>
                  <a:ext cx="20000" cy="1093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400" b="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TwoDimensionalShape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1863" y="7804"/>
                <a:ext cx="6228" cy="2731"/>
                <a:chOff x="0" y="0"/>
                <a:chExt cx="20000" cy="20000"/>
              </a:xfrm>
            </p:grpSpPr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10" y="0"/>
                  <a:ext cx="19990" cy="20000"/>
                  <a:chOff x="0" y="0"/>
                  <a:chExt cx="20000" cy="20000"/>
                </a:xfrm>
              </p:grpSpPr>
              <p:sp>
                <p:nvSpPr>
                  <p:cNvPr id="189458" name="Freeform 1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91" y="0"/>
                      </a:cxn>
                      <a:cxn ang="0">
                        <a:pos x="19991" y="19929"/>
                      </a:cxn>
                      <a:cxn ang="0">
                        <a:pos x="0" y="19929"/>
                      </a:cxn>
                      <a:cxn ang="0">
                        <a:pos x="0" y="0"/>
                      </a:cxn>
                      <a:cxn ang="0">
                        <a:pos x="19991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91" y="0"/>
                        </a:moveTo>
                        <a:lnTo>
                          <a:pt x="1999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91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2540" cap="flat">
                    <a:solidFill>
                      <a:srgbClr val="4DB3E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59" name="Freeform 1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91" y="0"/>
                      </a:cxn>
                      <a:cxn ang="0">
                        <a:pos x="19991" y="19929"/>
                      </a:cxn>
                      <a:cxn ang="0">
                        <a:pos x="0" y="19929"/>
                      </a:cxn>
                      <a:cxn ang="0">
                        <a:pos x="0" y="0"/>
                      </a:cxn>
                      <a:cxn ang="0">
                        <a:pos x="19991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91" y="0"/>
                        </a:moveTo>
                        <a:lnTo>
                          <a:pt x="19991" y="19929"/>
                        </a:lnTo>
                        <a:lnTo>
                          <a:pt x="0" y="19929"/>
                        </a:lnTo>
                        <a:lnTo>
                          <a:pt x="0" y="0"/>
                        </a:lnTo>
                        <a:lnTo>
                          <a:pt x="19991" y="0"/>
                        </a:lnTo>
                        <a:close/>
                      </a:path>
                    </a:pathLst>
                  </a:custGeom>
                  <a:noFill/>
                  <a:ln w="2540" cap="flat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9460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5990"/>
                  <a:ext cx="20000" cy="1093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400" b="0" noProof="1">
                      <a:solidFill>
                        <a:srgbClr val="000000"/>
                      </a:solidFill>
                      <a:latin typeface="Lucida Console" pitchFamily="49" charset="0"/>
                    </a:rPr>
                    <a:t>ThreeDimensionalShape</a:t>
                  </a:r>
                </a:p>
              </p:txBody>
            </p:sp>
          </p:grp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1" y="17266"/>
                <a:ext cx="8459" cy="2731"/>
                <a:chOff x="0" y="0"/>
                <a:chExt cx="20000" cy="20000"/>
              </a:xfrm>
            </p:grpSpPr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114" cy="20000"/>
                  <a:chOff x="0" y="0"/>
                  <a:chExt cx="20000" cy="20000"/>
                </a:xfrm>
              </p:grpSpPr>
              <p:grpSp>
                <p:nvGrpSpPr>
                  <p:cNvPr id="12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6" y="0"/>
                    <a:ext cx="19984" cy="20000"/>
                    <a:chOff x="0" y="0"/>
                    <a:chExt cx="20000" cy="20000"/>
                  </a:xfrm>
                </p:grpSpPr>
                <p:sp>
                  <p:nvSpPr>
                    <p:cNvPr id="189464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465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94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0"/>
                    <a:ext cx="20000" cy="1093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400" b="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Circle</a:t>
                    </a:r>
                  </a:p>
                </p:txBody>
              </p:sp>
            </p:grpSp>
            <p:grpSp>
              <p:nvGrpSpPr>
                <p:cNvPr id="13" name="Group 27"/>
                <p:cNvGrpSpPr>
                  <a:grpSpLocks/>
                </p:cNvGrpSpPr>
                <p:nvPr/>
              </p:nvGrpSpPr>
              <p:grpSpPr bwMode="auto">
                <a:xfrm>
                  <a:off x="6942" y="0"/>
                  <a:ext cx="6116" cy="20000"/>
                  <a:chOff x="3" y="0"/>
                  <a:chExt cx="19997" cy="20000"/>
                </a:xfrm>
              </p:grpSpPr>
              <p:grpSp>
                <p:nvGrpSpPr>
                  <p:cNvPr id="1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6" y="0"/>
                    <a:ext cx="19974" cy="20000"/>
                    <a:chOff x="0" y="0"/>
                    <a:chExt cx="20000" cy="20000"/>
                  </a:xfrm>
                </p:grpSpPr>
                <p:sp>
                  <p:nvSpPr>
                    <p:cNvPr id="18946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470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947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" y="5990"/>
                    <a:ext cx="19997" cy="1093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400" b="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Square</a:t>
                    </a:r>
                  </a:p>
                </p:txBody>
              </p:sp>
            </p:grpSp>
            <p:grpSp>
              <p:nvGrpSpPr>
                <p:cNvPr id="15" name="Group 32"/>
                <p:cNvGrpSpPr>
                  <a:grpSpLocks/>
                </p:cNvGrpSpPr>
                <p:nvPr/>
              </p:nvGrpSpPr>
              <p:grpSpPr bwMode="auto">
                <a:xfrm>
                  <a:off x="13883" y="0"/>
                  <a:ext cx="6117" cy="20000"/>
                  <a:chOff x="0" y="0"/>
                  <a:chExt cx="20000" cy="20000"/>
                </a:xfrm>
              </p:grpSpPr>
              <p:grpSp>
                <p:nvGrpSpPr>
                  <p:cNvPr id="16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6" y="0"/>
                    <a:ext cx="19974" cy="20000"/>
                    <a:chOff x="0" y="0"/>
                    <a:chExt cx="20000" cy="20000"/>
                  </a:xfrm>
                </p:grpSpPr>
                <p:sp>
                  <p:nvSpPr>
                    <p:cNvPr id="189474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475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947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0"/>
                    <a:ext cx="20000" cy="1093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400" b="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Triangle</a:t>
                    </a:r>
                  </a:p>
                </p:txBody>
              </p:sp>
            </p:grpSp>
          </p:grpSp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10718" y="17266"/>
                <a:ext cx="9281" cy="2731"/>
                <a:chOff x="0" y="0"/>
                <a:chExt cx="20000" cy="20000"/>
              </a:xfrm>
            </p:grpSpPr>
            <p:grpSp>
              <p:nvGrpSpPr>
                <p:cNvPr id="18" name="Group 3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575" cy="20000"/>
                  <a:chOff x="0" y="0"/>
                  <a:chExt cx="20000" cy="20000"/>
                </a:xfrm>
              </p:grpSpPr>
              <p:grpSp>
                <p:nvGrpSpPr>
                  <p:cNvPr id="1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0"/>
                    <a:ext cx="19978" cy="20000"/>
                    <a:chOff x="0" y="0"/>
                    <a:chExt cx="20000" cy="20000"/>
                  </a:xfrm>
                </p:grpSpPr>
                <p:sp>
                  <p:nvSpPr>
                    <p:cNvPr id="189480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481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948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0"/>
                    <a:ext cx="20000" cy="1093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400" b="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Sphere</a:t>
                    </a:r>
                  </a:p>
                </p:txBody>
              </p:sp>
            </p:grpSp>
            <p:grpSp>
              <p:nvGrpSpPr>
                <p:cNvPr id="20" name="Group 43"/>
                <p:cNvGrpSpPr>
                  <a:grpSpLocks/>
                </p:cNvGrpSpPr>
                <p:nvPr/>
              </p:nvGrpSpPr>
              <p:grpSpPr bwMode="auto">
                <a:xfrm>
                  <a:off x="6327" y="0"/>
                  <a:ext cx="5575" cy="20000"/>
                  <a:chOff x="0" y="0"/>
                  <a:chExt cx="20000" cy="20000"/>
                </a:xfrm>
              </p:grpSpPr>
              <p:grpSp>
                <p:nvGrpSpPr>
                  <p:cNvPr id="21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5" y="0"/>
                    <a:ext cx="19975" cy="20000"/>
                    <a:chOff x="0" y="0"/>
                    <a:chExt cx="20000" cy="20000"/>
                  </a:xfrm>
                </p:grpSpPr>
                <p:sp>
                  <p:nvSpPr>
                    <p:cNvPr id="189485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486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77" y="0"/>
                        </a:cxn>
                        <a:cxn ang="0">
                          <a:pos x="19977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77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77" y="0"/>
                          </a:moveTo>
                          <a:lnTo>
                            <a:pt x="19977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77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9487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0"/>
                    <a:ext cx="20000" cy="1093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400" b="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Cube</a:t>
                    </a:r>
                  </a:p>
                </p:txBody>
              </p:sp>
            </p:grpSp>
            <p:grpSp>
              <p:nvGrpSpPr>
                <p:cNvPr id="22" name="Group 48"/>
                <p:cNvGrpSpPr>
                  <a:grpSpLocks/>
                </p:cNvGrpSpPr>
                <p:nvPr/>
              </p:nvGrpSpPr>
              <p:grpSpPr bwMode="auto">
                <a:xfrm>
                  <a:off x="12656" y="0"/>
                  <a:ext cx="7344" cy="20000"/>
                  <a:chOff x="0" y="0"/>
                  <a:chExt cx="20000" cy="20000"/>
                </a:xfrm>
              </p:grpSpPr>
              <p:grpSp>
                <p:nvGrpSpPr>
                  <p:cNvPr id="2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6" y="0"/>
                    <a:ext cx="19984" cy="20000"/>
                    <a:chOff x="0" y="0"/>
                    <a:chExt cx="20000" cy="20000"/>
                  </a:xfrm>
                </p:grpSpPr>
                <p:sp>
                  <p:nvSpPr>
                    <p:cNvPr id="189490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3" y="0"/>
                        </a:cxn>
                        <a:cxn ang="0">
                          <a:pos x="19983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83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3" y="0"/>
                          </a:moveTo>
                          <a:lnTo>
                            <a:pt x="19983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3" y="0"/>
                          </a:lnTo>
                          <a:close/>
                        </a:path>
                      </a:pathLst>
                    </a:custGeom>
                    <a:solidFill>
                      <a:srgbClr val="4DB3E6"/>
                    </a:solidFill>
                    <a:ln w="2540" cap="flat">
                      <a:solidFill>
                        <a:srgbClr val="4DB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491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3" y="0"/>
                        </a:cxn>
                        <a:cxn ang="0">
                          <a:pos x="19983" y="19929"/>
                        </a:cxn>
                        <a:cxn ang="0">
                          <a:pos x="0" y="19929"/>
                        </a:cxn>
                        <a:cxn ang="0">
                          <a:pos x="0" y="0"/>
                        </a:cxn>
                        <a:cxn ang="0">
                          <a:pos x="19983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3" y="0"/>
                          </a:moveTo>
                          <a:lnTo>
                            <a:pt x="19983" y="19929"/>
                          </a:lnTo>
                          <a:lnTo>
                            <a:pt x="0" y="19929"/>
                          </a:lnTo>
                          <a:lnTo>
                            <a:pt x="0" y="0"/>
                          </a:lnTo>
                          <a:lnTo>
                            <a:pt x="19983" y="0"/>
                          </a:lnTo>
                          <a:close/>
                        </a:path>
                      </a:pathLst>
                    </a:custGeom>
                    <a:noFill/>
                    <a:ln w="254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949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990"/>
                    <a:ext cx="20000" cy="1093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400" b="0" noProof="1">
                        <a:solidFill>
                          <a:srgbClr val="000000"/>
                        </a:solidFill>
                        <a:latin typeface="Lucida Console" pitchFamily="49" charset="0"/>
                      </a:rPr>
                      <a:t>Tetrahedron</a:t>
                    </a:r>
                  </a:p>
                </p:txBody>
              </p:sp>
            </p:grpSp>
          </p:grpSp>
          <p:grpSp>
            <p:nvGrpSpPr>
              <p:cNvPr id="24" name="Group 53"/>
              <p:cNvGrpSpPr>
                <a:grpSpLocks/>
              </p:cNvGrpSpPr>
              <p:nvPr/>
            </p:nvGrpSpPr>
            <p:grpSpPr bwMode="auto">
              <a:xfrm>
                <a:off x="6464" y="2731"/>
                <a:ext cx="6107" cy="5073"/>
                <a:chOff x="0" y="0"/>
                <a:chExt cx="20002" cy="20000"/>
              </a:xfrm>
            </p:grpSpPr>
            <p:sp>
              <p:nvSpPr>
                <p:cNvPr id="189494" name="Freeform 54"/>
                <p:cNvSpPr>
                  <a:spLocks/>
                </p:cNvSpPr>
                <p:nvPr/>
              </p:nvSpPr>
              <p:spPr bwMode="auto">
                <a:xfrm>
                  <a:off x="0" y="0"/>
                  <a:ext cx="4998" cy="20000"/>
                </a:xfrm>
                <a:custGeom>
                  <a:avLst/>
                  <a:gdLst/>
                  <a:ahLst/>
                  <a:cxnLst>
                    <a:cxn ang="0">
                      <a:pos x="0" y="19962"/>
                    </a:cxn>
                    <a:cxn ang="0">
                      <a:pos x="19962" y="0"/>
                    </a:cxn>
                  </a:cxnLst>
                  <a:rect l="0" t="0" r="r" b="b"/>
                  <a:pathLst>
                    <a:path w="20000" h="20000">
                      <a:moveTo>
                        <a:pt x="0" y="19962"/>
                      </a:moveTo>
                      <a:lnTo>
                        <a:pt x="19962" y="0"/>
                      </a:lnTo>
                    </a:path>
                  </a:pathLst>
                </a:custGeom>
                <a:solidFill>
                  <a:srgbClr val="000000"/>
                </a:solidFill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95" name="Freeform 55"/>
                <p:cNvSpPr>
                  <a:spLocks/>
                </p:cNvSpPr>
                <p:nvPr/>
              </p:nvSpPr>
              <p:spPr bwMode="auto">
                <a:xfrm>
                  <a:off x="14997" y="0"/>
                  <a:ext cx="5005" cy="20000"/>
                </a:xfrm>
                <a:custGeom>
                  <a:avLst/>
                  <a:gdLst/>
                  <a:ahLst/>
                  <a:cxnLst>
                    <a:cxn ang="0">
                      <a:pos x="19962" y="1996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19962" y="1996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56"/>
              <p:cNvGrpSpPr>
                <a:grpSpLocks/>
              </p:cNvGrpSpPr>
              <p:nvPr/>
            </p:nvGrpSpPr>
            <p:grpSpPr bwMode="auto">
              <a:xfrm>
                <a:off x="1295" y="10535"/>
                <a:ext cx="5873" cy="6731"/>
                <a:chOff x="-767" y="0"/>
                <a:chExt cx="21534" cy="20000"/>
              </a:xfrm>
            </p:grpSpPr>
            <p:sp>
              <p:nvSpPr>
                <p:cNvPr id="189497" name="Freeform 57"/>
                <p:cNvSpPr>
                  <a:spLocks/>
                </p:cNvSpPr>
                <p:nvPr/>
              </p:nvSpPr>
              <p:spPr bwMode="auto">
                <a:xfrm>
                  <a:off x="9991" y="0"/>
                  <a:ext cx="11" cy="20000"/>
                </a:xfrm>
                <a:custGeom>
                  <a:avLst/>
                  <a:gdLst/>
                  <a:ahLst/>
                  <a:cxnLst>
                    <a:cxn ang="0">
                      <a:pos x="0" y="1997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0" y="1997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98" name="Freeform 58"/>
                <p:cNvSpPr>
                  <a:spLocks/>
                </p:cNvSpPr>
                <p:nvPr/>
              </p:nvSpPr>
              <p:spPr bwMode="auto">
                <a:xfrm>
                  <a:off x="-767" y="0"/>
                  <a:ext cx="7377" cy="20000"/>
                </a:xfrm>
                <a:custGeom>
                  <a:avLst/>
                  <a:gdLst/>
                  <a:ahLst/>
                  <a:cxnLst>
                    <a:cxn ang="0">
                      <a:pos x="0" y="19971"/>
                    </a:cxn>
                    <a:cxn ang="0">
                      <a:pos x="19971" y="0"/>
                    </a:cxn>
                  </a:cxnLst>
                  <a:rect l="0" t="0" r="r" b="b"/>
                  <a:pathLst>
                    <a:path w="20000" h="20000">
                      <a:moveTo>
                        <a:pt x="0" y="19971"/>
                      </a:moveTo>
                      <a:lnTo>
                        <a:pt x="19971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99" name="Freeform 59"/>
                <p:cNvSpPr>
                  <a:spLocks/>
                </p:cNvSpPr>
                <p:nvPr/>
              </p:nvSpPr>
              <p:spPr bwMode="auto">
                <a:xfrm>
                  <a:off x="13394" y="0"/>
                  <a:ext cx="7373" cy="20000"/>
                </a:xfrm>
                <a:custGeom>
                  <a:avLst/>
                  <a:gdLst/>
                  <a:ahLst/>
                  <a:cxnLst>
                    <a:cxn ang="0">
                      <a:pos x="19971" y="1997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19971" y="1997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12043" y="10535"/>
                <a:ext cx="5871" cy="6731"/>
                <a:chOff x="215" y="0"/>
                <a:chExt cx="19569" cy="20000"/>
              </a:xfrm>
            </p:grpSpPr>
            <p:sp>
              <p:nvSpPr>
                <p:cNvPr id="189501" name="Freeform 61"/>
                <p:cNvSpPr>
                  <a:spLocks/>
                </p:cNvSpPr>
                <p:nvPr/>
              </p:nvSpPr>
              <p:spPr bwMode="auto">
                <a:xfrm>
                  <a:off x="9988" y="0"/>
                  <a:ext cx="10" cy="20000"/>
                </a:xfrm>
                <a:custGeom>
                  <a:avLst/>
                  <a:gdLst/>
                  <a:ahLst/>
                  <a:cxnLst>
                    <a:cxn ang="0">
                      <a:pos x="0" y="1997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0" y="1997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502" name="Freeform 62"/>
                <p:cNvSpPr>
                  <a:spLocks/>
                </p:cNvSpPr>
                <p:nvPr/>
              </p:nvSpPr>
              <p:spPr bwMode="auto">
                <a:xfrm>
                  <a:off x="215" y="0"/>
                  <a:ext cx="6700" cy="20000"/>
                </a:xfrm>
                <a:custGeom>
                  <a:avLst/>
                  <a:gdLst/>
                  <a:ahLst/>
                  <a:cxnLst>
                    <a:cxn ang="0">
                      <a:pos x="0" y="19971"/>
                    </a:cxn>
                    <a:cxn ang="0">
                      <a:pos x="19971" y="0"/>
                    </a:cxn>
                  </a:cxnLst>
                  <a:rect l="0" t="0" r="r" b="b"/>
                  <a:pathLst>
                    <a:path w="20000" h="20000">
                      <a:moveTo>
                        <a:pt x="0" y="19971"/>
                      </a:moveTo>
                      <a:lnTo>
                        <a:pt x="19971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503" name="Freeform 63"/>
                <p:cNvSpPr>
                  <a:spLocks/>
                </p:cNvSpPr>
                <p:nvPr/>
              </p:nvSpPr>
              <p:spPr bwMode="auto">
                <a:xfrm>
                  <a:off x="13081" y="0"/>
                  <a:ext cx="6703" cy="20000"/>
                </a:xfrm>
                <a:custGeom>
                  <a:avLst/>
                  <a:gdLst/>
                  <a:ahLst/>
                  <a:cxnLst>
                    <a:cxn ang="0">
                      <a:pos x="19971" y="1997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19971" y="1997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</a:t>
            </a:r>
            <a:r>
              <a:rPr lang="en-US" dirty="0"/>
              <a:t>and Subclasses (Cont.)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543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Direct </a:t>
            </a:r>
            <a:r>
              <a:rPr lang="en-US" dirty="0" err="1"/>
              <a:t>superclass</a:t>
            </a:r>
            <a:endParaRPr lang="en-US" dirty="0"/>
          </a:p>
          <a:p>
            <a:pPr lvl="2"/>
            <a:r>
              <a:rPr lang="en-US" dirty="0"/>
              <a:t>Inherited explicitly (one level up hierarchy)</a:t>
            </a:r>
          </a:p>
          <a:p>
            <a:pPr lvl="1"/>
            <a:r>
              <a:rPr lang="en-US" dirty="0"/>
              <a:t>Indirect </a:t>
            </a:r>
            <a:r>
              <a:rPr lang="en-US" dirty="0" err="1"/>
              <a:t>superclass</a:t>
            </a:r>
            <a:endParaRPr lang="en-US" dirty="0"/>
          </a:p>
          <a:p>
            <a:pPr lvl="2"/>
            <a:r>
              <a:rPr lang="en-US" dirty="0"/>
              <a:t>Inherited two or more levels up hierarchy</a:t>
            </a:r>
          </a:p>
          <a:p>
            <a:pPr lvl="1"/>
            <a:r>
              <a:rPr lang="en-US" dirty="0"/>
              <a:t>Single inheritance</a:t>
            </a:r>
          </a:p>
          <a:p>
            <a:pPr lvl="2"/>
            <a:r>
              <a:rPr lang="en-US" dirty="0"/>
              <a:t>Inherits from one </a:t>
            </a:r>
            <a:r>
              <a:rPr lang="en-US" dirty="0" err="1"/>
              <a:t>superclass</a:t>
            </a:r>
            <a:endParaRPr lang="en-US" dirty="0"/>
          </a:p>
          <a:p>
            <a:pPr lvl="1"/>
            <a:r>
              <a:rPr lang="en-US" dirty="0"/>
              <a:t>Multiple inheritance</a:t>
            </a:r>
          </a:p>
          <a:p>
            <a:pPr lvl="2"/>
            <a:r>
              <a:rPr lang="en-US" dirty="0"/>
              <a:t>Inherits from multiple </a:t>
            </a:r>
            <a:r>
              <a:rPr lang="en-US" dirty="0" err="1"/>
              <a:t>superclasses</a:t>
            </a:r>
            <a:endParaRPr lang="en-US" dirty="0"/>
          </a:p>
          <a:p>
            <a:pPr lvl="3"/>
            <a:r>
              <a:rPr lang="en-US" dirty="0"/>
              <a:t>Java does not support multiple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782</Words>
  <Application>Microsoft Office PowerPoint</Application>
  <PresentationFormat>On-screen Show (4:3)</PresentationFormat>
  <Paragraphs>119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Object Oriented Programming</vt:lpstr>
      <vt:lpstr>Class &amp; Object</vt:lpstr>
      <vt:lpstr>Inheritance</vt:lpstr>
      <vt:lpstr>Inheritance</vt:lpstr>
      <vt:lpstr>Hierarchy</vt:lpstr>
      <vt:lpstr>Slide 6</vt:lpstr>
      <vt:lpstr>Slide 7</vt:lpstr>
      <vt:lpstr>Superclasses and Subclasses (Cont.)</vt:lpstr>
      <vt:lpstr>Class hierarchy</vt:lpstr>
      <vt:lpstr>Slide 10</vt:lpstr>
      <vt:lpstr>Slide 11</vt:lpstr>
      <vt:lpstr>Slide 12</vt:lpstr>
      <vt:lpstr>Class Diagram for Words</vt:lpstr>
      <vt:lpstr>Inheritance</vt:lpstr>
      <vt:lpstr>The protected Modifier</vt:lpstr>
      <vt:lpstr>The protected Modifier</vt:lpstr>
      <vt:lpstr>The super Reference</vt:lpstr>
      <vt:lpstr>The super Reference</vt:lpstr>
      <vt:lpstr>Slide 19</vt:lpstr>
      <vt:lpstr>Slide 20</vt:lpstr>
      <vt:lpstr>Slide 21</vt:lpstr>
      <vt:lpstr>Overloading vs. Overriding</vt:lpstr>
      <vt:lpstr>Multiple Inheritance</vt:lpstr>
      <vt:lpstr>The Object Class</vt:lpstr>
    </vt:vector>
  </TitlesOfParts>
  <Company>NUML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abdulkaleem</dc:creator>
  <cp:lastModifiedBy>HP</cp:lastModifiedBy>
  <cp:revision>182</cp:revision>
  <dcterms:created xsi:type="dcterms:W3CDTF">2014-01-31T04:25:28Z</dcterms:created>
  <dcterms:modified xsi:type="dcterms:W3CDTF">2020-11-19T14:46:03Z</dcterms:modified>
</cp:coreProperties>
</file>