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80875-1D4A-4755-8535-C5D70BC8CDA6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C6344-2C3B-4537-8AA2-7F800CF81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7E7C-D42B-45EC-856C-A50FA1745D5D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7B1A-6723-4E61-B27B-6514113D5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7E7C-D42B-45EC-856C-A50FA1745D5D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7B1A-6723-4E61-B27B-6514113D5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7E7C-D42B-45EC-856C-A50FA1745D5D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7B1A-6723-4E61-B27B-6514113D5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7E7C-D42B-45EC-856C-A50FA1745D5D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7B1A-6723-4E61-B27B-6514113D5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7E7C-D42B-45EC-856C-A50FA1745D5D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7B1A-6723-4E61-B27B-6514113D5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7E7C-D42B-45EC-856C-A50FA1745D5D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7B1A-6723-4E61-B27B-6514113D5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7E7C-D42B-45EC-856C-A50FA1745D5D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7B1A-6723-4E61-B27B-6514113D5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7E7C-D42B-45EC-856C-A50FA1745D5D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7B1A-6723-4E61-B27B-6514113D5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7E7C-D42B-45EC-856C-A50FA1745D5D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7B1A-6723-4E61-B27B-6514113D5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7E7C-D42B-45EC-856C-A50FA1745D5D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7B1A-6723-4E61-B27B-6514113D5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7E7C-D42B-45EC-856C-A50FA1745D5D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7B1A-6723-4E61-B27B-6514113D5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87E7C-D42B-45EC-856C-A50FA1745D5D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57B1A-6723-4E61-B27B-6514113D5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Polymorphism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Polymorphism</a:t>
            </a:r>
            <a:br>
              <a:rPr lang="en-US" b="1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dirty="0" smtClean="0"/>
              <a:t>means </a:t>
            </a:r>
            <a:r>
              <a:rPr lang="en-US" dirty="0"/>
              <a:t>"</a:t>
            </a:r>
            <a:r>
              <a:rPr lang="en-US" i="1" dirty="0"/>
              <a:t>many forms</a:t>
            </a:r>
            <a:r>
              <a:rPr lang="en-US" dirty="0"/>
              <a:t>". It comes from Greek word "</a:t>
            </a:r>
            <a:r>
              <a:rPr lang="en-US" i="1" dirty="0"/>
              <a:t>poly</a:t>
            </a:r>
            <a:r>
              <a:rPr lang="en-US" dirty="0"/>
              <a:t>" (means </a:t>
            </a:r>
            <a:r>
              <a:rPr lang="en-US" i="1" dirty="0"/>
              <a:t>many</a:t>
            </a:r>
            <a:r>
              <a:rPr lang="en-US" dirty="0"/>
              <a:t>) and "</a:t>
            </a:r>
            <a:r>
              <a:rPr lang="en-US" i="1" dirty="0" err="1"/>
              <a:t>morphos</a:t>
            </a:r>
            <a:r>
              <a:rPr lang="en-US" dirty="0"/>
              <a:t>" (means </a:t>
            </a:r>
            <a:r>
              <a:rPr lang="en-US" i="1" dirty="0"/>
              <a:t>form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For examples, in chemistry, </a:t>
            </a:r>
            <a:r>
              <a:rPr lang="en-US" b="1" dirty="0" smtClean="0"/>
              <a:t>carbon</a:t>
            </a:r>
            <a:r>
              <a:rPr lang="en-US" dirty="0" smtClean="0"/>
              <a:t> exhibits polymorphism because it can be found in more than one form: </a:t>
            </a:r>
            <a:r>
              <a:rPr lang="en-US" b="1" dirty="0" smtClean="0"/>
              <a:t>graphite</a:t>
            </a:r>
            <a:r>
              <a:rPr lang="en-US" dirty="0" smtClean="0"/>
              <a:t> and </a:t>
            </a:r>
            <a:r>
              <a:rPr lang="en-US" b="1" dirty="0" smtClean="0"/>
              <a:t>diamond</a:t>
            </a:r>
            <a:r>
              <a:rPr lang="en-US" dirty="0" smtClean="0"/>
              <a:t>. Each of the form has it own distinct properties.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553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// Define </a:t>
            </a:r>
            <a:r>
              <a:rPr lang="en-US" dirty="0" err="1" smtClean="0"/>
              <a:t>superclass</a:t>
            </a:r>
            <a:r>
              <a:rPr lang="en-US" dirty="0" smtClean="0"/>
              <a:t> Shape</a:t>
            </a:r>
          </a:p>
          <a:p>
            <a:pPr>
              <a:buNone/>
            </a:pPr>
            <a:r>
              <a:rPr lang="en-US" b="1" dirty="0" smtClean="0"/>
              <a:t>public class Shape {</a:t>
            </a:r>
          </a:p>
          <a:p>
            <a:pPr>
              <a:buNone/>
            </a:pPr>
            <a:r>
              <a:rPr lang="en-US" dirty="0" smtClean="0"/>
              <a:t>      private String color;</a:t>
            </a:r>
          </a:p>
          <a:p>
            <a:pPr>
              <a:buNone/>
            </a:pPr>
            <a:r>
              <a:rPr lang="en-US" dirty="0" smtClean="0"/>
              <a:t>      // Constructor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   public Shape (String color) {</a:t>
            </a:r>
          </a:p>
          <a:p>
            <a:pPr lvl="1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this.color</a:t>
            </a:r>
            <a:r>
              <a:rPr lang="en-US" dirty="0" smtClean="0"/>
              <a:t> = color;</a:t>
            </a:r>
          </a:p>
          <a:p>
            <a:pPr lvl="1"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 lvl="1">
              <a:buNone/>
            </a:pPr>
            <a:r>
              <a:rPr lang="en-US" dirty="0" smtClean="0"/>
              <a:t>public  String  </a:t>
            </a:r>
            <a:r>
              <a:rPr lang="en-US" dirty="0" err="1" smtClean="0"/>
              <a:t>toString</a:t>
            </a:r>
            <a:r>
              <a:rPr lang="en-US" dirty="0" smtClean="0"/>
              <a:t>() {</a:t>
            </a:r>
          </a:p>
          <a:p>
            <a:pPr lvl="1">
              <a:buNone/>
            </a:pPr>
            <a:r>
              <a:rPr lang="en-US" dirty="0" smtClean="0"/>
              <a:t>      return "Shape of color=" + color ;</a:t>
            </a:r>
          </a:p>
          <a:p>
            <a:pPr lvl="1">
              <a:buNone/>
            </a:pPr>
            <a:r>
              <a:rPr lang="en-US" dirty="0" smtClean="0"/>
              <a:t>   }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public double </a:t>
            </a:r>
            <a:r>
              <a:rPr lang="en-US" dirty="0" err="1" smtClean="0"/>
              <a:t>getArea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System.err.println</a:t>
            </a:r>
            <a:r>
              <a:rPr lang="en-US" dirty="0" smtClean="0"/>
              <a:t>("Shape unknown! Cannot compute area!");</a:t>
            </a:r>
          </a:p>
          <a:p>
            <a:pPr>
              <a:buNone/>
            </a:pPr>
            <a:r>
              <a:rPr lang="en-US" dirty="0" smtClean="0"/>
              <a:t>      return 0;   // Need a return to compile the program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172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// Define Rectangle, subclass of Shape</a:t>
            </a:r>
          </a:p>
          <a:p>
            <a:pPr>
              <a:buNone/>
            </a:pPr>
            <a:r>
              <a:rPr lang="en-US" b="1" dirty="0" smtClean="0"/>
              <a:t>public class Rectangle extends Shape {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 lvl="2">
              <a:buNone/>
            </a:pPr>
            <a:r>
              <a:rPr lang="en-US" sz="4400" dirty="0" smtClean="0"/>
              <a:t>  </a:t>
            </a:r>
            <a:r>
              <a:rPr lang="en-US" sz="3600" dirty="0" smtClean="0"/>
              <a:t>private </a:t>
            </a:r>
            <a:r>
              <a:rPr lang="en-US" sz="3600" dirty="0" err="1" smtClean="0"/>
              <a:t>int</a:t>
            </a:r>
            <a:r>
              <a:rPr lang="en-US" sz="3600" dirty="0" smtClean="0"/>
              <a:t> length;</a:t>
            </a:r>
          </a:p>
          <a:p>
            <a:pPr lvl="2">
              <a:buNone/>
            </a:pPr>
            <a:r>
              <a:rPr lang="en-US" sz="3600" dirty="0" smtClean="0"/>
              <a:t>   private </a:t>
            </a:r>
            <a:r>
              <a:rPr lang="en-US" sz="3600" dirty="0" err="1" smtClean="0"/>
              <a:t>int</a:t>
            </a:r>
            <a:r>
              <a:rPr lang="en-US" sz="3600" dirty="0" smtClean="0"/>
              <a:t> width;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 lvl="2">
              <a:buNone/>
            </a:pPr>
            <a:r>
              <a:rPr lang="en-US" dirty="0" smtClean="0"/>
              <a:t>   </a:t>
            </a:r>
            <a:r>
              <a:rPr lang="en-US" sz="3300" dirty="0" smtClean="0"/>
              <a:t>// Constructor</a:t>
            </a:r>
          </a:p>
          <a:p>
            <a:pPr lvl="2">
              <a:buNone/>
            </a:pPr>
            <a:r>
              <a:rPr lang="en-US" sz="3300" dirty="0" smtClean="0"/>
              <a:t>public Rectangle(String color, </a:t>
            </a:r>
            <a:r>
              <a:rPr lang="en-US" sz="3300" dirty="0" err="1" smtClean="0"/>
              <a:t>int</a:t>
            </a:r>
            <a:r>
              <a:rPr lang="en-US" sz="3300" dirty="0" smtClean="0"/>
              <a:t> length, </a:t>
            </a:r>
            <a:r>
              <a:rPr lang="en-US" sz="3300" dirty="0" err="1" smtClean="0"/>
              <a:t>int</a:t>
            </a:r>
            <a:r>
              <a:rPr lang="en-US" sz="3300" dirty="0" smtClean="0"/>
              <a:t> width) {</a:t>
            </a:r>
          </a:p>
          <a:p>
            <a:pPr lvl="2">
              <a:buNone/>
            </a:pPr>
            <a:r>
              <a:rPr lang="en-US" sz="3300" b="1" dirty="0" smtClean="0"/>
              <a:t>      super(color);</a:t>
            </a:r>
          </a:p>
          <a:p>
            <a:pPr lvl="2">
              <a:buNone/>
            </a:pPr>
            <a:r>
              <a:rPr lang="en-US" sz="3300" dirty="0" smtClean="0"/>
              <a:t>      </a:t>
            </a:r>
            <a:r>
              <a:rPr lang="en-US" sz="3300" dirty="0" err="1" smtClean="0"/>
              <a:t>this.length</a:t>
            </a:r>
            <a:r>
              <a:rPr lang="en-US" sz="3300" dirty="0" smtClean="0"/>
              <a:t> = length;</a:t>
            </a:r>
          </a:p>
          <a:p>
            <a:pPr lvl="2">
              <a:buNone/>
            </a:pPr>
            <a:r>
              <a:rPr lang="en-US" sz="3300" dirty="0" smtClean="0"/>
              <a:t>      </a:t>
            </a:r>
            <a:r>
              <a:rPr lang="en-US" sz="3300" dirty="0" err="1" smtClean="0"/>
              <a:t>this.width</a:t>
            </a:r>
            <a:r>
              <a:rPr lang="en-US" sz="3300" dirty="0" smtClean="0"/>
              <a:t> = width;</a:t>
            </a:r>
          </a:p>
          <a:p>
            <a:pPr lvl="2">
              <a:buNone/>
            </a:pPr>
            <a:r>
              <a:rPr lang="en-US" sz="3300" dirty="0" smtClean="0"/>
              <a:t>   }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public String </a:t>
            </a:r>
            <a:r>
              <a:rPr lang="en-US" dirty="0" err="1" smtClean="0"/>
              <a:t>toString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  return "</a:t>
            </a:r>
            <a:r>
              <a:rPr lang="en-US" sz="2900" dirty="0" smtClean="0"/>
              <a:t>Rectangle of length=" + length + " and width=" + width + ", subclass of " + </a:t>
            </a:r>
            <a:r>
              <a:rPr lang="en-US" sz="2900" dirty="0" err="1" smtClean="0"/>
              <a:t>super.toString</a:t>
            </a:r>
            <a:r>
              <a:rPr lang="en-US" sz="2900" dirty="0" smtClean="0"/>
              <a:t>();</a:t>
            </a:r>
          </a:p>
          <a:p>
            <a:pPr>
              <a:buNone/>
            </a:pPr>
            <a:r>
              <a:rPr lang="en-US" dirty="0" smtClean="0"/>
              <a:t>   		}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	public double </a:t>
            </a:r>
            <a:r>
              <a:rPr lang="en-US" dirty="0" err="1" smtClean="0"/>
              <a:t>getArea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 		 return length*width;</a:t>
            </a:r>
          </a:p>
          <a:p>
            <a:pPr>
              <a:buNone/>
            </a:pPr>
            <a:r>
              <a:rPr lang="en-US" dirty="0" smtClean="0"/>
              <a:t>  	 }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// Define Triangle, subclass of Shape</a:t>
            </a:r>
          </a:p>
          <a:p>
            <a:pPr>
              <a:buNone/>
            </a:pPr>
            <a:r>
              <a:rPr lang="en-US" b="1" dirty="0" smtClean="0"/>
              <a:t>public class Triangle extends Shape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private </a:t>
            </a:r>
            <a:r>
              <a:rPr lang="en-US" dirty="0" err="1" smtClean="0"/>
              <a:t>int</a:t>
            </a:r>
            <a:r>
              <a:rPr lang="en-US" dirty="0" smtClean="0"/>
              <a:t> base;</a:t>
            </a:r>
          </a:p>
          <a:p>
            <a:pPr>
              <a:buNone/>
            </a:pPr>
            <a:r>
              <a:rPr lang="en-US" dirty="0" smtClean="0"/>
              <a:t>  		 private </a:t>
            </a:r>
            <a:r>
              <a:rPr lang="en-US" dirty="0" err="1" smtClean="0"/>
              <a:t>int</a:t>
            </a:r>
            <a:r>
              <a:rPr lang="en-US" dirty="0" smtClean="0"/>
              <a:t> height;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// Constructor</a:t>
            </a:r>
          </a:p>
          <a:p>
            <a:pPr lvl="1">
              <a:buNone/>
            </a:pPr>
            <a:r>
              <a:rPr lang="en-US" dirty="0" smtClean="0"/>
              <a:t>   public Triangle(String color, </a:t>
            </a:r>
            <a:r>
              <a:rPr lang="en-US" dirty="0" err="1" smtClean="0"/>
              <a:t>int</a:t>
            </a:r>
            <a:r>
              <a:rPr lang="en-US" dirty="0" smtClean="0"/>
              <a:t> base, </a:t>
            </a:r>
            <a:r>
              <a:rPr lang="en-US" dirty="0" err="1" smtClean="0"/>
              <a:t>int</a:t>
            </a:r>
            <a:r>
              <a:rPr lang="en-US" dirty="0" smtClean="0"/>
              <a:t> height) {</a:t>
            </a:r>
          </a:p>
          <a:p>
            <a:pPr lvl="1">
              <a:buNone/>
            </a:pPr>
            <a:r>
              <a:rPr lang="en-US" b="1" dirty="0" smtClean="0"/>
              <a:t>      super(color);</a:t>
            </a:r>
          </a:p>
          <a:p>
            <a:pPr lvl="1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this.base</a:t>
            </a:r>
            <a:r>
              <a:rPr lang="en-US" dirty="0" smtClean="0"/>
              <a:t> = base;</a:t>
            </a:r>
          </a:p>
          <a:p>
            <a:pPr lvl="1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this.height</a:t>
            </a:r>
            <a:r>
              <a:rPr lang="en-US" dirty="0" smtClean="0"/>
              <a:t> = height;</a:t>
            </a:r>
          </a:p>
          <a:p>
            <a:pPr lvl="1"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String </a:t>
            </a:r>
            <a:r>
              <a:rPr lang="en-US" dirty="0" err="1" smtClean="0"/>
              <a:t>toString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  return "Triangle of base=" + base + " and height=" + height + ", subclass of " + </a:t>
            </a:r>
            <a:r>
              <a:rPr lang="en-US" dirty="0" err="1" smtClean="0"/>
              <a:t>super.toString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 lvl="1">
              <a:buNone/>
            </a:pPr>
            <a:r>
              <a:rPr lang="en-US" dirty="0" smtClean="0"/>
              <a:t>public double </a:t>
            </a:r>
            <a:r>
              <a:rPr lang="en-US" dirty="0" err="1" smtClean="0"/>
              <a:t>getArea</a:t>
            </a:r>
            <a:r>
              <a:rPr lang="en-US" dirty="0" smtClean="0"/>
              <a:t>() {</a:t>
            </a:r>
          </a:p>
          <a:p>
            <a:pPr lvl="1">
              <a:buNone/>
            </a:pPr>
            <a:r>
              <a:rPr lang="en-US" dirty="0" smtClean="0"/>
              <a:t>      return 0.5*base*height;</a:t>
            </a:r>
          </a:p>
          <a:p>
            <a:pPr lvl="1"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3000" dirty="0" smtClean="0"/>
              <a:t>// A test driver program for Shape and its subclasses</a:t>
            </a:r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TestShape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lvl="1">
              <a:buNone/>
            </a:pPr>
            <a:r>
              <a:rPr lang="en-US" dirty="0" smtClean="0"/>
              <a:t>      </a:t>
            </a:r>
            <a:r>
              <a:rPr lang="en-US" b="1" dirty="0" smtClean="0">
                <a:solidFill>
                  <a:srgbClr val="FF0000"/>
                </a:solidFill>
              </a:rPr>
              <a:t>Shape s1 </a:t>
            </a:r>
            <a:r>
              <a:rPr lang="en-US" dirty="0" smtClean="0"/>
              <a:t>= new Rectangle("red", 4, 5);</a:t>
            </a:r>
          </a:p>
          <a:p>
            <a:pPr lvl="1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(s1);</a:t>
            </a:r>
          </a:p>
          <a:p>
            <a:pPr lvl="1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("Area is " + s1.getArea());</a:t>
            </a:r>
          </a:p>
          <a:p>
            <a:pPr lvl="1">
              <a:buNone/>
            </a:pPr>
            <a:r>
              <a:rPr lang="en-US" dirty="0" smtClean="0"/>
              <a:t>      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Shape s2 </a:t>
            </a:r>
            <a:r>
              <a:rPr lang="en-US" dirty="0" smtClean="0"/>
              <a:t>= new Triangle("blue", 4, 5);</a:t>
            </a:r>
          </a:p>
          <a:p>
            <a:pPr lvl="1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(s2);</a:t>
            </a:r>
          </a:p>
          <a:p>
            <a:pPr lvl="1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("Area is " + s2.getArea());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a subclass instance is assign to a </a:t>
            </a:r>
            <a:r>
              <a:rPr lang="en-US" dirty="0" err="1"/>
              <a:t>superclass</a:t>
            </a:r>
            <a:r>
              <a:rPr lang="en-US" dirty="0"/>
              <a:t> reference, 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can invoke the methods defined in the </a:t>
            </a:r>
            <a:r>
              <a:rPr lang="en-US" dirty="0" err="1"/>
              <a:t>superclass</a:t>
            </a:r>
            <a:r>
              <a:rPr lang="en-US" dirty="0"/>
              <a:t> only. 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cannot invoke methods defined in the subclass.</a:t>
            </a:r>
          </a:p>
          <a:p>
            <a:r>
              <a:rPr lang="en-US" dirty="0" smtClean="0"/>
              <a:t>If </a:t>
            </a:r>
            <a:r>
              <a:rPr lang="en-US" dirty="0"/>
              <a:t>the subclass overrides methods in the </a:t>
            </a:r>
            <a:r>
              <a:rPr lang="en-US" dirty="0" err="1"/>
              <a:t>superclass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subclass's version will be executed, instead of the </a:t>
            </a:r>
            <a:r>
              <a:rPr lang="en-US" dirty="0" err="1"/>
              <a:t>superclass's</a:t>
            </a:r>
            <a:r>
              <a:rPr lang="en-US" dirty="0"/>
              <a:t> version.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299</Words>
  <Application>Microsoft Office PowerPoint</Application>
  <PresentationFormat>On-screen Show (4:3)</PresentationFormat>
  <Paragraphs>83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Object Oriented Programming</vt:lpstr>
      <vt:lpstr>Polymorphism </vt:lpstr>
      <vt:lpstr>Slide 3</vt:lpstr>
      <vt:lpstr>Slide 4</vt:lpstr>
      <vt:lpstr>Slide 5</vt:lpstr>
      <vt:lpstr>Slide 6</vt:lpstr>
      <vt:lpstr>Polymorphism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kaleem</dc:creator>
  <cp:lastModifiedBy>abdulkaleem</cp:lastModifiedBy>
  <cp:revision>138</cp:revision>
  <dcterms:created xsi:type="dcterms:W3CDTF">2014-02-28T12:01:56Z</dcterms:created>
  <dcterms:modified xsi:type="dcterms:W3CDTF">2016-09-06T04:58:13Z</dcterms:modified>
</cp:coreProperties>
</file>