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4" r:id="rId3"/>
    <p:sldId id="265" r:id="rId4"/>
    <p:sldId id="268" r:id="rId5"/>
    <p:sldId id="267" r:id="rId6"/>
    <p:sldId id="266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80875-1D4A-4755-8535-C5D70BC8CDA6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6344-2C3B-4537-8AA2-7F800CF81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F1111-DFEA-4220-BB2C-454B05A42A8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7E7C-D42B-45EC-856C-A50FA1745D5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Abstract classes &amp; methods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Execution 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100" dirty="0" err="1" smtClean="0"/>
              <a:t>ElectricGuitar</a:t>
            </a:r>
            <a:r>
              <a:rPr lang="en-US" sz="3100" dirty="0" smtClean="0"/>
              <a:t> guitar = new </a:t>
            </a:r>
            <a:r>
              <a:rPr lang="en-US" sz="3100" dirty="0" err="1" smtClean="0"/>
              <a:t>ElectricGuitar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sz="3100" dirty="0" smtClean="0"/>
              <a:t>	</a:t>
            </a:r>
            <a:r>
              <a:rPr lang="en-US" sz="3100" dirty="0" err="1" smtClean="0"/>
              <a:t>ElectricBassGuitar</a:t>
            </a:r>
            <a:r>
              <a:rPr lang="en-US" sz="3100" dirty="0" smtClean="0"/>
              <a:t> </a:t>
            </a:r>
            <a:r>
              <a:rPr lang="en-US" sz="3100" dirty="0" err="1" smtClean="0"/>
              <a:t>bassGuitar</a:t>
            </a:r>
            <a:r>
              <a:rPr lang="en-US" sz="3100" dirty="0" smtClean="0"/>
              <a:t> = new </a:t>
            </a:r>
            <a:r>
              <a:rPr lang="en-US" sz="3100" dirty="0" err="1" smtClean="0"/>
              <a:t>ElectricBassGuitar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sz="3100" dirty="0" smtClean="0"/>
              <a:t>		</a:t>
            </a:r>
          </a:p>
          <a:p>
            <a:pPr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guitar.play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bassGuitar.play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sz="3100" dirty="0" smtClean="0"/>
              <a:t>		</a:t>
            </a:r>
          </a:p>
          <a:p>
            <a:pPr>
              <a:buNone/>
            </a:pPr>
            <a:r>
              <a:rPr lang="en-US" sz="3100" dirty="0" smtClean="0"/>
              <a:t>		guitar = new </a:t>
            </a:r>
            <a:r>
              <a:rPr lang="en-US" sz="3100" dirty="0" err="1" smtClean="0"/>
              <a:t>ElectricGuitar</a:t>
            </a:r>
            <a:r>
              <a:rPr lang="en-US" sz="3100" dirty="0" smtClean="0"/>
              <a:t>(7);</a:t>
            </a:r>
          </a:p>
          <a:p>
            <a:pPr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bassGuitar</a:t>
            </a:r>
            <a:r>
              <a:rPr lang="en-US" sz="3100" dirty="0" smtClean="0"/>
              <a:t> = new </a:t>
            </a:r>
            <a:r>
              <a:rPr lang="en-US" sz="3100" dirty="0" err="1" smtClean="0"/>
              <a:t>ElectricBassGuitar</a:t>
            </a:r>
            <a:r>
              <a:rPr lang="en-US" sz="3100" dirty="0" smtClean="0"/>
              <a:t>(5);</a:t>
            </a:r>
          </a:p>
          <a:p>
            <a:pPr>
              <a:buNone/>
            </a:pPr>
            <a:r>
              <a:rPr lang="en-US" sz="3100" dirty="0" smtClean="0"/>
              <a:t>		</a:t>
            </a:r>
          </a:p>
          <a:p>
            <a:pPr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guitar.play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bassGuitar.play</a:t>
            </a:r>
            <a:r>
              <a:rPr lang="en-US" sz="3100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electric 6-string Guitar is rocking!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electric 4-string Bass Guitar is rocking! </a:t>
            </a:r>
          </a:p>
          <a:p>
            <a:r>
              <a:rPr lang="en-US" dirty="0" smtClean="0"/>
              <a:t>An electric 7-string Guitar is rocking! </a:t>
            </a:r>
          </a:p>
          <a:p>
            <a:r>
              <a:rPr lang="en-US" dirty="0" smtClean="0"/>
              <a:t>An electric 5-string Bass Guitar is rocking!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abstract class is a class that is declared using the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keyword.  e.g.</a:t>
            </a:r>
          </a:p>
          <a:p>
            <a:pPr marL="742950" lvl="2" indent="-342900">
              <a:buNone/>
            </a:pPr>
            <a:r>
              <a:rPr lang="en-US" dirty="0" smtClean="0">
                <a:solidFill>
                  <a:schemeClr val="tx2"/>
                </a:solidFill>
                <a:latin typeface="Trebuchet MS" pitchFamily="34" charset="0"/>
              </a:rPr>
              <a:t>		</a:t>
            </a:r>
            <a:r>
              <a:rPr lang="en-US" dirty="0" smtClean="0"/>
              <a:t>public  abstract  class </a:t>
            </a:r>
            <a:r>
              <a:rPr lang="en-US" dirty="0" err="1" smtClean="0"/>
              <a:t>MyAbstractClass</a:t>
            </a:r>
            <a:r>
              <a:rPr lang="en-US" dirty="0" smtClean="0"/>
              <a:t> { }</a:t>
            </a:r>
          </a:p>
          <a:p>
            <a:pPr marL="742950" lvl="2" indent="-34290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An abstract class cannot be instantiated.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200" dirty="0" err="1" smtClean="0"/>
              <a:t>MyAbstractClass</a:t>
            </a:r>
            <a:r>
              <a:rPr lang="en-US" sz="2200" dirty="0" smtClean="0"/>
              <a:t>  </a:t>
            </a:r>
            <a:r>
              <a:rPr lang="en-US" sz="2200" dirty="0" err="1" smtClean="0"/>
              <a:t>myClassInstance</a:t>
            </a:r>
            <a:r>
              <a:rPr lang="en-US" sz="2200" dirty="0" smtClean="0"/>
              <a:t> = new </a:t>
            </a:r>
            <a:r>
              <a:rPr lang="en-US" sz="2200" dirty="0" err="1" smtClean="0"/>
              <a:t>MyAbstractClass</a:t>
            </a:r>
            <a:r>
              <a:rPr lang="en-US" sz="2200" dirty="0" smtClean="0"/>
              <a:t>(); </a:t>
            </a:r>
            <a:r>
              <a:rPr lang="en-US" sz="2200" dirty="0" smtClean="0">
                <a:solidFill>
                  <a:srgbClr val="FF0000"/>
                </a:solidFill>
              </a:rPr>
              <a:t>//not valid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can be used only as a super-class for those classes that extend the abstract class. </a:t>
            </a:r>
          </a:p>
          <a:p>
            <a:endParaRPr lang="en-US" dirty="0" smtClean="0"/>
          </a:p>
          <a:p>
            <a:r>
              <a:rPr lang="en-US" dirty="0" smtClean="0"/>
              <a:t>The default functionality of the class still exists, with its fields, methods and constructors being accessed in the same way as with the other classes.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abstract class may contain methods without any implementation, called </a:t>
            </a:r>
            <a:r>
              <a:rPr lang="en-US" b="1" dirty="0" smtClean="0">
                <a:solidFill>
                  <a:srgbClr val="FF0000"/>
                </a:solidFill>
              </a:rPr>
              <a:t>abstract methods</a:t>
            </a:r>
            <a:r>
              <a:rPr lang="en-US" dirty="0" smtClean="0"/>
              <a:t>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public  </a:t>
            </a:r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class </a:t>
            </a:r>
            <a:r>
              <a:rPr lang="en-US" dirty="0" err="1" smtClean="0"/>
              <a:t>MyAbstractClass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		 public  </a:t>
            </a:r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void </a:t>
            </a:r>
            <a:r>
              <a:rPr lang="en-US" dirty="0" err="1" smtClean="0"/>
              <a:t>abstractMethod</a:t>
            </a:r>
            <a:r>
              <a:rPr lang="en-US" dirty="0" smtClean="0"/>
              <a:t>()</a:t>
            </a:r>
            <a:r>
              <a:rPr lang="en-US" b="1" dirty="0" smtClean="0"/>
              <a:t>; 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smtClean="0"/>
              <a:t> 			public  void Method2() {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(“test”);</a:t>
            </a:r>
          </a:p>
          <a:p>
            <a:pPr lvl="1">
              <a:buNone/>
            </a:pPr>
            <a:r>
              <a:rPr lang="en-US" dirty="0" smtClean="0"/>
              <a:t>			}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declaration of an abstract method starts with the abstract keyword and ends with a semicolon, instead of the method’s body. </a:t>
            </a:r>
          </a:p>
          <a:p>
            <a:endParaRPr lang="en-US" dirty="0" smtClean="0"/>
          </a:p>
          <a:p>
            <a:r>
              <a:rPr lang="en-US" dirty="0" smtClean="0"/>
              <a:t>If a class contains an abstract method, either declared or inherited, it must be declared as an abstract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Abstract Class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Suppose you wanted to create a class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Shape</a:t>
            </a:r>
            <a:r>
              <a:rPr lang="en-US" dirty="0" smtClean="0"/>
              <a:t>, with subclasses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Oval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Rectangle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Triangle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Hexagon</a:t>
            </a:r>
            <a:r>
              <a:rPr lang="en-US" dirty="0" smtClean="0"/>
              <a:t>, etc.</a:t>
            </a:r>
          </a:p>
          <a:p>
            <a:pPr eaLnBrk="1" hangingPunct="1"/>
            <a:r>
              <a:rPr lang="en-US" dirty="0" smtClean="0"/>
              <a:t>You don’t want to allow creation of a “Shape”</a:t>
            </a:r>
          </a:p>
          <a:p>
            <a:pPr lvl="1" eaLnBrk="1" hangingPunct="1"/>
            <a:r>
              <a:rPr lang="en-US" dirty="0" smtClean="0"/>
              <a:t>Only </a:t>
            </a:r>
            <a:r>
              <a:rPr lang="en-US" i="1" dirty="0" smtClean="0"/>
              <a:t>particular</a:t>
            </a:r>
            <a:r>
              <a:rPr lang="en-US" dirty="0" smtClean="0"/>
              <a:t> shapes make sense, not </a:t>
            </a:r>
            <a:r>
              <a:rPr lang="en-US" i="1" dirty="0" smtClean="0"/>
              <a:t>generic</a:t>
            </a:r>
            <a:r>
              <a:rPr lang="en-US" dirty="0" smtClean="0"/>
              <a:t> ones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Shape</a:t>
            </a:r>
            <a:r>
              <a:rPr lang="en-US" dirty="0" smtClean="0"/>
              <a:t> is abstract, you can’t create a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new</a:t>
            </a:r>
            <a:r>
              <a:rPr lang="en-US" dirty="0" smtClean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Shape</a:t>
            </a:r>
          </a:p>
          <a:p>
            <a:pPr lvl="1" eaLnBrk="1" hangingPunct="1"/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create a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new Oval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new Rectangle</a:t>
            </a:r>
            <a:r>
              <a:rPr lang="en-US" dirty="0" smtClean="0"/>
              <a:t>, etc.</a:t>
            </a:r>
          </a:p>
          <a:p>
            <a:pPr eaLnBrk="1" hangingPunct="1"/>
            <a:r>
              <a:rPr lang="en-US" dirty="0" smtClean="0"/>
              <a:t>Abstract classes are good for defining a general category containing specific, “concrete” classes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+mj-lt"/>
              </a:rPr>
              <a:t>Super classes are created through the process called "generalization“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+mj-lt"/>
              </a:rPr>
              <a:t>Common features (methods or variables) are factored out of object classifications (</a:t>
            </a:r>
            <a:r>
              <a:rPr lang="en-GB" sz="2000" dirty="0" err="1" smtClean="0">
                <a:latin typeface="+mj-lt"/>
              </a:rPr>
              <a:t>ie</a:t>
            </a:r>
            <a:r>
              <a:rPr lang="en-GB" sz="2000" dirty="0" smtClean="0">
                <a:latin typeface="+mj-lt"/>
              </a:rPr>
              <a:t>. classes).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+mj-lt"/>
              </a:rPr>
              <a:t>Those features are formalized in a class.  This becomes the </a:t>
            </a:r>
            <a:r>
              <a:rPr lang="en-GB" sz="2000" dirty="0" err="1" smtClean="0">
                <a:latin typeface="+mj-lt"/>
              </a:rPr>
              <a:t>superclass</a:t>
            </a:r>
            <a:endParaRPr lang="en-GB" sz="2000" dirty="0" smtClean="0">
              <a:latin typeface="+mj-lt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+mj-lt"/>
              </a:rPr>
              <a:t>The classes from which the common features were taken become subclasses to the newly created super class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+mj-lt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+mj-lt"/>
              </a:rPr>
              <a:t>Often, the super class does not have a "meaning" or does not directly relate to a "thing" in the real world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+mj-lt"/>
              </a:rPr>
              <a:t>It is an </a:t>
            </a:r>
            <a:r>
              <a:rPr lang="en-GB" dirty="0" err="1" smtClean="0">
                <a:latin typeface="+mj-lt"/>
              </a:rPr>
              <a:t>artifact</a:t>
            </a:r>
            <a:r>
              <a:rPr lang="en-GB" dirty="0" smtClean="0">
                <a:latin typeface="+mj-lt"/>
              </a:rPr>
              <a:t> of the generalization process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+mj-lt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+mj-lt"/>
              </a:rPr>
              <a:t>Because of this, abstract classes cannot be instantiated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+mj-lt"/>
              </a:rPr>
              <a:t>They act as place holders for abstraction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purpose is to specify the default functionality of an object and let its sub-classes to explicitly implement that functionality.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\\ Instrument.java</a:t>
            </a:r>
          </a:p>
          <a:p>
            <a:pPr>
              <a:buNone/>
            </a:pPr>
            <a:r>
              <a:rPr lang="en-US" dirty="0" smtClean="0"/>
              <a:t>abstract class Instrument {</a:t>
            </a:r>
          </a:p>
          <a:p>
            <a:pPr>
              <a:buNone/>
            </a:pPr>
            <a:r>
              <a:rPr lang="en-US" dirty="0" smtClean="0"/>
              <a:t>	protected String name;</a:t>
            </a:r>
          </a:p>
          <a:p>
            <a:pPr>
              <a:buNone/>
            </a:pPr>
            <a:r>
              <a:rPr lang="en-US" dirty="0" smtClean="0"/>
              <a:t>	abstract public void play();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\\ StringedInstrument.java</a:t>
            </a:r>
          </a:p>
          <a:p>
            <a:pPr>
              <a:buNone/>
            </a:pPr>
            <a:r>
              <a:rPr lang="en-US" sz="2800" dirty="0" smtClean="0"/>
              <a:t>abstract class </a:t>
            </a:r>
            <a:r>
              <a:rPr lang="en-US" sz="2800" dirty="0" err="1" smtClean="0"/>
              <a:t>StringedInstrument</a:t>
            </a:r>
            <a:r>
              <a:rPr lang="en-US" sz="2800" dirty="0" smtClean="0"/>
              <a:t> extends Instrument {</a:t>
            </a:r>
          </a:p>
          <a:p>
            <a:pPr>
              <a:buNone/>
            </a:pPr>
            <a:r>
              <a:rPr lang="en-US" sz="2800" dirty="0" smtClean="0"/>
              <a:t>	protected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numberOfStrings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ElectricGuitar</a:t>
            </a:r>
            <a:r>
              <a:rPr lang="en-US" dirty="0" smtClean="0"/>
              <a:t> extends </a:t>
            </a:r>
            <a:r>
              <a:rPr lang="en-US" dirty="0" err="1" smtClean="0"/>
              <a:t>StringedInstrument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ElectricGuitar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super();</a:t>
            </a:r>
          </a:p>
          <a:p>
            <a:pPr>
              <a:buNone/>
            </a:pPr>
            <a:r>
              <a:rPr lang="en-US" dirty="0" smtClean="0"/>
              <a:t>		this.name = "Guitar";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this.numberOfStrings</a:t>
            </a:r>
            <a:r>
              <a:rPr lang="en-US" dirty="0" smtClean="0"/>
              <a:t> = 6;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ElectricGuitar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numberOfStrings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super();</a:t>
            </a:r>
          </a:p>
          <a:p>
            <a:pPr>
              <a:buNone/>
            </a:pPr>
            <a:r>
              <a:rPr lang="en-US" dirty="0" smtClean="0"/>
              <a:t>		this.name = "Guitar";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this.numberOfStrings</a:t>
            </a:r>
            <a:r>
              <a:rPr lang="en-US" dirty="0" smtClean="0"/>
              <a:t> = </a:t>
            </a:r>
            <a:r>
              <a:rPr lang="en-US" dirty="0" err="1" smtClean="0"/>
              <a:t>numberOfStrings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@Override</a:t>
            </a:r>
          </a:p>
          <a:p>
            <a:pPr>
              <a:buNone/>
            </a:pPr>
            <a:r>
              <a:rPr lang="en-US" dirty="0" smtClean="0"/>
              <a:t>	public void play()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("An electric " + </a:t>
            </a:r>
            <a:r>
              <a:rPr lang="en-US" dirty="0" err="1" smtClean="0"/>
              <a:t>numberOfStrings</a:t>
            </a:r>
            <a:r>
              <a:rPr lang="en-US" dirty="0" smtClean="0"/>
              <a:t> + "-string " + name+ " is rocking!");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ElectricBassGuitar</a:t>
            </a:r>
            <a:r>
              <a:rPr lang="en-US" dirty="0" smtClean="0"/>
              <a:t> extends </a:t>
            </a:r>
            <a:r>
              <a:rPr lang="en-US" dirty="0" err="1" smtClean="0"/>
              <a:t>StringedInstrument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ElectricBassGuitar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super();</a:t>
            </a:r>
          </a:p>
          <a:p>
            <a:pPr>
              <a:buNone/>
            </a:pPr>
            <a:r>
              <a:rPr lang="en-US" dirty="0" smtClean="0"/>
              <a:t>		this.name = "Bass Guitar";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this.numberOfStrings</a:t>
            </a:r>
            <a:r>
              <a:rPr lang="en-US" dirty="0" smtClean="0"/>
              <a:t> = 4;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ElectricBassGuitar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numberOfStrings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super();</a:t>
            </a:r>
          </a:p>
          <a:p>
            <a:pPr>
              <a:buNone/>
            </a:pPr>
            <a:r>
              <a:rPr lang="en-US" dirty="0" smtClean="0"/>
              <a:t>		this.name = "Bass Guitar";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this.numberOfStrings</a:t>
            </a:r>
            <a:r>
              <a:rPr lang="en-US" dirty="0" smtClean="0"/>
              <a:t> = </a:t>
            </a:r>
            <a:r>
              <a:rPr lang="en-US" dirty="0" err="1" smtClean="0"/>
              <a:t>numberOfStrings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@Override</a:t>
            </a:r>
          </a:p>
          <a:p>
            <a:pPr>
              <a:buNone/>
            </a:pPr>
            <a:r>
              <a:rPr lang="en-US" dirty="0" smtClean="0"/>
              <a:t>	public void play()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("An electric " + </a:t>
            </a:r>
            <a:r>
              <a:rPr lang="en-US" dirty="0" err="1" smtClean="0"/>
              <a:t>numberOfStrings</a:t>
            </a:r>
            <a:r>
              <a:rPr lang="en-US" dirty="0" smtClean="0"/>
              <a:t> + "-string " + name+ " is rocking!");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325</Words>
  <Application>Microsoft Office PowerPoint</Application>
  <PresentationFormat>On-screen Show (4:3)</PresentationFormat>
  <Paragraphs>116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Oriented Programming</vt:lpstr>
      <vt:lpstr>Abstract Classes &amp; Methods</vt:lpstr>
      <vt:lpstr>Abstract Classes &amp; Methods</vt:lpstr>
      <vt:lpstr>Purpose of Abstract Class</vt:lpstr>
      <vt:lpstr>Purpose of Abstract Class</vt:lpstr>
      <vt:lpstr>Purpose of Abstract Class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kaleem</dc:creator>
  <cp:lastModifiedBy>Hp</cp:lastModifiedBy>
  <cp:revision>139</cp:revision>
  <dcterms:created xsi:type="dcterms:W3CDTF">2014-02-28T12:01:56Z</dcterms:created>
  <dcterms:modified xsi:type="dcterms:W3CDTF">2021-02-02T12:00:04Z</dcterms:modified>
</cp:coreProperties>
</file>