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4" r:id="rId3"/>
    <p:sldId id="276" r:id="rId4"/>
    <p:sldId id="277" r:id="rId5"/>
    <p:sldId id="278" r:id="rId6"/>
    <p:sldId id="282" r:id="rId7"/>
    <p:sldId id="283" r:id="rId8"/>
    <p:sldId id="284" r:id="rId9"/>
    <p:sldId id="280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80875-1D4A-4755-8535-C5D70BC8CDA6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6344-2C3B-4537-8AA2-7F800CF81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F1111-DFEA-4220-BB2C-454B05A42A8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F1111-DFEA-4220-BB2C-454B05A42A8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7E7C-D42B-45EC-856C-A50FA1745D5D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7B1A-6723-4E61-B27B-6514113D5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Interfaces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Abstract Class vs. Interface</a:t>
            </a:r>
            <a:endParaRPr lang="en-US" b="1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Variables declared in a Java interface is by default final. An abstract class may contain non-final variables.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Members of a Java interface are public by default. A member of an abstract class can either be private, protected or public.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 interface is absolutely abstract and cannot be instantiated. An abstract class also cannot be instantiated, but can be invoked if it contains a main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191523" indent="-191523">
              <a:spcBef>
                <a:spcPts val="249"/>
              </a:spcBef>
              <a:buClr>
                <a:srgbClr val="000000"/>
              </a:buClr>
              <a:buSzPct val="59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>
                <a:latin typeface="Helvetica" charset="0"/>
              </a:rPr>
              <a:t>An interface is similar to an abstract class with the following exceptions:</a:t>
            </a:r>
          </a:p>
          <a:p>
            <a:pPr marL="791736" lvl="2" indent="-195843">
              <a:spcBef>
                <a:spcPts val="249"/>
              </a:spcBef>
              <a:buClr>
                <a:srgbClr val="000000"/>
              </a:buClr>
              <a:buSzPct val="85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>
                <a:latin typeface="Helvetica" charset="0"/>
              </a:rPr>
              <a:t>All methods defined in an interface are abstract.  Interfaces can contain no implementation</a:t>
            </a:r>
          </a:p>
          <a:p>
            <a:pPr marL="791736" lvl="2" indent="-195843">
              <a:spcBef>
                <a:spcPts val="249"/>
              </a:spcBef>
              <a:buClr>
                <a:srgbClr val="000000"/>
              </a:buClr>
              <a:buSzPct val="85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>
                <a:latin typeface="Helvetica" charset="0"/>
              </a:rPr>
              <a:t>Interfaces cannot contain instance variables.  However, they can contain public static final variables (</a:t>
            </a:r>
            <a:r>
              <a:rPr lang="en-GB" dirty="0" err="1" smtClean="0">
                <a:latin typeface="Helvetica" charset="0"/>
              </a:rPr>
              <a:t>ie</a:t>
            </a:r>
            <a:r>
              <a:rPr lang="en-GB" dirty="0" smtClean="0">
                <a:latin typeface="Helvetica" charset="0"/>
              </a:rPr>
              <a:t>. constant class variables)</a:t>
            </a:r>
          </a:p>
          <a:p>
            <a:pPr marL="391686" lvl="1" indent="-195843">
              <a:spcBef>
                <a:spcPts val="249"/>
              </a:spcBef>
              <a:buClr>
                <a:srgbClr val="000000"/>
              </a:buClr>
              <a:buSzPct val="343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900" dirty="0" smtClean="0">
              <a:latin typeface="Helvetica" charset="0"/>
            </a:endParaRP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59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>
                <a:latin typeface="Helvetica" charset="0"/>
              </a:rPr>
              <a:t>Interfaces are declared using the "interface" keyword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343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900" dirty="0" smtClean="0">
              <a:latin typeface="Helvetica" charset="0"/>
            </a:endParaRP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59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>
                <a:latin typeface="Helvetica" charset="0"/>
              </a:rPr>
              <a:t>Interfaces are more abstract than abstract classes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85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 smtClean="0">
              <a:latin typeface="Helvetica" charset="0"/>
            </a:endParaRP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59000"/>
              <a:buFont typeface="Wingdings" pitchFamily="2" charset="2"/>
              <a:buChar char="§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>
                <a:latin typeface="Helvetica" charset="0"/>
              </a:rPr>
              <a:t>Interfaces are implemented by classes using the "implements" keyword.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939040" y="469489"/>
            <a:ext cx="4377600" cy="38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GB" sz="2500" dirty="0">
                <a:latin typeface="Helvetica" charset="0"/>
              </a:rPr>
              <a:t>Declaring an Interface</a:t>
            </a: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763200" y="1458874"/>
            <a:ext cx="4674240" cy="1268773"/>
          </a:xfrm>
          <a:prstGeom prst="roundRect">
            <a:avLst>
              <a:gd name="adj" fmla="val 11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01440" y="1594248"/>
            <a:ext cx="4046400" cy="110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GB" sz="1300" dirty="0">
                <a:latin typeface="Courier" charset="0"/>
              </a:rPr>
              <a:t>public interface Steerable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GB" sz="1300" dirty="0">
                <a:latin typeface="Courier" charset="0"/>
              </a:rPr>
              <a:t>{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GB" sz="1300" dirty="0">
                <a:latin typeface="Courier" charset="0"/>
              </a:rPr>
              <a:t>	public void </a:t>
            </a:r>
            <a:r>
              <a:rPr lang="en-GB" sz="1300" dirty="0" err="1">
                <a:latin typeface="Courier" charset="0"/>
              </a:rPr>
              <a:t>turnLeft</a:t>
            </a:r>
            <a:r>
              <a:rPr lang="en-GB" sz="1300" dirty="0">
                <a:latin typeface="Courier" charset="0"/>
              </a:rPr>
              <a:t>(</a:t>
            </a:r>
            <a:r>
              <a:rPr lang="en-GB" sz="1300" dirty="0" err="1">
                <a:latin typeface="Courier" charset="0"/>
              </a:rPr>
              <a:t>int</a:t>
            </a:r>
            <a:r>
              <a:rPr lang="en-GB" sz="1300" dirty="0">
                <a:latin typeface="Courier" charset="0"/>
              </a:rPr>
              <a:t> degrees);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GB" sz="1300" dirty="0">
                <a:latin typeface="Courier" charset="0"/>
              </a:rPr>
              <a:t>	public void </a:t>
            </a:r>
            <a:r>
              <a:rPr lang="en-GB" sz="1300" dirty="0" err="1">
                <a:latin typeface="Courier" charset="0"/>
              </a:rPr>
              <a:t>turnRight</a:t>
            </a:r>
            <a:r>
              <a:rPr lang="en-GB" sz="1300" dirty="0">
                <a:latin typeface="Courier" charset="0"/>
              </a:rPr>
              <a:t>(</a:t>
            </a:r>
            <a:r>
              <a:rPr lang="en-GB" sz="1300" dirty="0" err="1">
                <a:latin typeface="Courier" charset="0"/>
              </a:rPr>
              <a:t>int</a:t>
            </a:r>
            <a:r>
              <a:rPr lang="en-GB" sz="1300" dirty="0">
                <a:latin typeface="Courier" charset="0"/>
              </a:rPr>
              <a:t> degrees);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GB" sz="1300" dirty="0">
                <a:latin typeface="Courier" charset="0"/>
              </a:rPr>
              <a:t>}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76960" y="1199647"/>
            <a:ext cx="134171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In Steerable.java: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751680" y="3166893"/>
            <a:ext cx="7012800" cy="2772291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010881" y="3358433"/>
            <a:ext cx="6000480" cy="275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public class Car extends Vehicle implements Steerable 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{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public </a:t>
            </a:r>
            <a:r>
              <a:rPr lang="en-GB" sz="1300" dirty="0" err="1">
                <a:latin typeface="Courier" charset="0"/>
              </a:rPr>
              <a:t>int</a:t>
            </a:r>
            <a:r>
              <a:rPr lang="en-GB" sz="1300" dirty="0">
                <a:latin typeface="Courier" charset="0"/>
              </a:rPr>
              <a:t> </a:t>
            </a:r>
            <a:r>
              <a:rPr lang="en-GB" sz="1300" dirty="0" err="1">
                <a:latin typeface="Courier" charset="0"/>
              </a:rPr>
              <a:t>turnLeft</a:t>
            </a:r>
            <a:r>
              <a:rPr lang="en-GB" sz="1300" dirty="0">
                <a:latin typeface="Courier" charset="0"/>
              </a:rPr>
              <a:t>(</a:t>
            </a:r>
            <a:r>
              <a:rPr lang="en-GB" sz="1300" dirty="0" err="1">
                <a:latin typeface="Courier" charset="0"/>
              </a:rPr>
              <a:t>int</a:t>
            </a:r>
            <a:r>
              <a:rPr lang="en-GB" sz="1300" dirty="0">
                <a:latin typeface="Courier" charset="0"/>
              </a:rPr>
              <a:t> degrees)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{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	[...]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}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GB" sz="1300" dirty="0">
              <a:latin typeface="Courier" charset="0"/>
            </a:endParaRP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public </a:t>
            </a:r>
            <a:r>
              <a:rPr lang="en-GB" sz="1300" dirty="0" err="1">
                <a:latin typeface="Courier" charset="0"/>
              </a:rPr>
              <a:t>int</a:t>
            </a:r>
            <a:r>
              <a:rPr lang="en-GB" sz="1300" dirty="0">
                <a:latin typeface="Courier" charset="0"/>
              </a:rPr>
              <a:t> </a:t>
            </a:r>
            <a:r>
              <a:rPr lang="en-GB" sz="1300" dirty="0" err="1">
                <a:latin typeface="Courier" charset="0"/>
              </a:rPr>
              <a:t>turnRight</a:t>
            </a:r>
            <a:r>
              <a:rPr lang="en-GB" sz="1300" dirty="0">
                <a:latin typeface="Courier" charset="0"/>
              </a:rPr>
              <a:t>(</a:t>
            </a:r>
            <a:r>
              <a:rPr lang="en-GB" sz="1300" dirty="0" err="1">
                <a:latin typeface="Courier" charset="0"/>
              </a:rPr>
              <a:t>int</a:t>
            </a:r>
            <a:r>
              <a:rPr lang="en-GB" sz="1300" dirty="0">
                <a:latin typeface="Courier" charset="0"/>
              </a:rPr>
              <a:t> degrees)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{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	[...]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}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GB" sz="1300" dirty="0">
              <a:latin typeface="Courier" charset="0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876961" y="2886064"/>
            <a:ext cx="89505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In Car.java: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052321" y="1371600"/>
            <a:ext cx="2863079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b="1" dirty="0">
                <a:latin typeface="Times" charset="0"/>
              </a:rPr>
              <a:t>When a class </a:t>
            </a:r>
            <a:r>
              <a:rPr lang="en-GB" b="1" dirty="0" smtClean="0">
                <a:latin typeface="Times" charset="0"/>
              </a:rPr>
              <a:t> implements</a:t>
            </a:r>
            <a:r>
              <a:rPr lang="en-GB" b="1" dirty="0">
                <a:latin typeface="Times" charset="0"/>
              </a:rPr>
              <a:t>" an </a:t>
            </a:r>
            <a:r>
              <a:rPr lang="en-GB" b="1" dirty="0" smtClean="0">
                <a:latin typeface="Times" charset="0"/>
              </a:rPr>
              <a:t> interface</a:t>
            </a:r>
            <a:r>
              <a:rPr lang="en-GB" b="1" dirty="0">
                <a:latin typeface="Times" charset="0"/>
              </a:rPr>
              <a:t>, the compiler ensures </a:t>
            </a:r>
            <a:r>
              <a:rPr lang="en-GB" b="1" dirty="0" smtClean="0">
                <a:latin typeface="Times" charset="0"/>
              </a:rPr>
              <a:t>that it </a:t>
            </a:r>
            <a:r>
              <a:rPr lang="en-GB" b="1" dirty="0">
                <a:latin typeface="Times" charset="0"/>
              </a:rPr>
              <a:t>provides an implementation for 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b="1" dirty="0">
                <a:latin typeface="Times" charset="0"/>
              </a:rPr>
              <a:t>all methods defined within </a:t>
            </a:r>
            <a:r>
              <a:rPr lang="en-GB" b="1" dirty="0" smtClean="0">
                <a:latin typeface="Times" charset="0"/>
              </a:rPr>
              <a:t>the interface</a:t>
            </a:r>
            <a:r>
              <a:rPr lang="en-GB" b="1" dirty="0">
                <a:latin typeface="Times" charset="0"/>
              </a:rPr>
              <a:t>.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5104801" y="2703165"/>
            <a:ext cx="923040" cy="6120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823840" y="478130"/>
            <a:ext cx="4377600" cy="38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GB" sz="2500" dirty="0">
                <a:latin typeface="Helvetica" charset="0"/>
              </a:rPr>
              <a:t>Implementing Interfaces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58721" y="1201087"/>
            <a:ext cx="7768800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91523" indent="-191523"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i="0" dirty="0">
                <a:latin typeface="Helvetica" charset="0"/>
              </a:rPr>
              <a:t>A Class can only inherit from one </a:t>
            </a:r>
            <a:r>
              <a:rPr lang="en-GB" sz="2400" i="0" dirty="0" err="1">
                <a:latin typeface="Helvetica" charset="0"/>
              </a:rPr>
              <a:t>superclass</a:t>
            </a:r>
            <a:r>
              <a:rPr lang="en-GB" sz="2400" i="0" dirty="0">
                <a:latin typeface="Helvetica" charset="0"/>
              </a:rPr>
              <a:t>.  However, a class may implement several Interfaces</a:t>
            </a:r>
          </a:p>
          <a:p>
            <a:pPr marL="391686" lvl="1" indent="-195843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>
                <a:latin typeface="Helvetica" charset="0"/>
              </a:rPr>
              <a:t>The interfaces that a class implements are separated by commas</a:t>
            </a:r>
          </a:p>
          <a:p>
            <a:pPr marL="391686" lvl="1" indent="-195843">
              <a:spcBef>
                <a:spcPts val="249"/>
              </a:spcBef>
              <a:buClr>
                <a:srgbClr val="000000"/>
              </a:buClr>
              <a:buSzPct val="343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>
              <a:latin typeface="Helvetica" charset="0"/>
            </a:endParaRP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59000"/>
              <a:buFont typeface="Times New Roman" pitchFamily="18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i="0" dirty="0">
                <a:latin typeface="Helvetica" charset="0"/>
              </a:rPr>
              <a:t>Any class which implements an interface must provide an implementation for all methods defined within the interface.</a:t>
            </a:r>
          </a:p>
          <a:p>
            <a:pPr marL="391686" lvl="1" indent="-195843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>
                <a:latin typeface="Helvetica" charset="0"/>
              </a:rPr>
              <a:t>NOTE: if an abstract class implements an interface, it NEED NOT implement all methods defined in the interface.  HOWEVER, each concrete subclass MUST implement the methods defined in the interface.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59000"/>
              <a:buFont typeface="Times New Roman" pitchFamily="18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i="0" dirty="0" smtClean="0">
                <a:latin typeface="Helvetica" charset="0"/>
              </a:rPr>
              <a:t>Interfaces </a:t>
            </a:r>
            <a:r>
              <a:rPr lang="en-GB" sz="2400" i="0" dirty="0">
                <a:latin typeface="Helvetica" charset="0"/>
              </a:rPr>
              <a:t>can inherit method signatures from other interfaces.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59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i="0" dirty="0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Line 1"/>
          <p:cNvSpPr>
            <a:spLocks noChangeShapeType="1"/>
          </p:cNvSpPr>
          <p:nvPr/>
        </p:nvSpPr>
        <p:spPr bwMode="auto">
          <a:xfrm>
            <a:off x="537120" y="941859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26720" y="469489"/>
            <a:ext cx="4377600" cy="38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GB" sz="2500" dirty="0">
                <a:latin typeface="Helvetica" charset="0"/>
              </a:rPr>
              <a:t>Declaring an Interface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777600" y="1670576"/>
            <a:ext cx="7012800" cy="4151956"/>
          </a:xfrm>
          <a:prstGeom prst="roundRect">
            <a:avLst>
              <a:gd name="adj" fmla="val 3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038241" y="1862116"/>
            <a:ext cx="6400800" cy="370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public class Car extends Vehicle implements </a:t>
            </a:r>
            <a:r>
              <a:rPr lang="en-GB" sz="1300" dirty="0">
                <a:solidFill>
                  <a:srgbClr val="FF0000"/>
                </a:solidFill>
                <a:latin typeface="Courier" charset="0"/>
              </a:rPr>
              <a:t>Steerable, Driveable 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{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public </a:t>
            </a:r>
            <a:r>
              <a:rPr lang="en-GB" sz="1300" dirty="0" err="1">
                <a:latin typeface="Courier" charset="0"/>
              </a:rPr>
              <a:t>int</a:t>
            </a:r>
            <a:r>
              <a:rPr lang="en-GB" sz="1300" dirty="0">
                <a:latin typeface="Courier" charset="0"/>
              </a:rPr>
              <a:t> </a:t>
            </a:r>
            <a:r>
              <a:rPr lang="en-GB" sz="1300" dirty="0" err="1">
                <a:latin typeface="Courier" charset="0"/>
              </a:rPr>
              <a:t>turnLeft</a:t>
            </a:r>
            <a:r>
              <a:rPr lang="en-GB" sz="1300" dirty="0">
                <a:latin typeface="Courier" charset="0"/>
              </a:rPr>
              <a:t>(</a:t>
            </a:r>
            <a:r>
              <a:rPr lang="en-GB" sz="1300" dirty="0" err="1">
                <a:latin typeface="Courier" charset="0"/>
              </a:rPr>
              <a:t>int</a:t>
            </a:r>
            <a:r>
              <a:rPr lang="en-GB" sz="1300" dirty="0">
                <a:latin typeface="Courier" charset="0"/>
              </a:rPr>
              <a:t> degrees)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{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	[...]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}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GB" sz="1300" dirty="0">
              <a:latin typeface="Courier" charset="0"/>
            </a:endParaRP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public </a:t>
            </a:r>
            <a:r>
              <a:rPr lang="en-GB" sz="1300" dirty="0" err="1">
                <a:latin typeface="Courier" charset="0"/>
              </a:rPr>
              <a:t>int</a:t>
            </a:r>
            <a:r>
              <a:rPr lang="en-GB" sz="1300" dirty="0">
                <a:latin typeface="Courier" charset="0"/>
              </a:rPr>
              <a:t> </a:t>
            </a:r>
            <a:r>
              <a:rPr lang="en-GB" sz="1300" dirty="0" err="1">
                <a:latin typeface="Courier" charset="0"/>
              </a:rPr>
              <a:t>turnRight</a:t>
            </a:r>
            <a:r>
              <a:rPr lang="en-GB" sz="1300" dirty="0">
                <a:latin typeface="Courier" charset="0"/>
              </a:rPr>
              <a:t>(</a:t>
            </a:r>
            <a:r>
              <a:rPr lang="en-GB" sz="1300" dirty="0" err="1">
                <a:latin typeface="Courier" charset="0"/>
              </a:rPr>
              <a:t>int</a:t>
            </a:r>
            <a:r>
              <a:rPr lang="en-GB" sz="1300" dirty="0">
                <a:latin typeface="Courier" charset="0"/>
              </a:rPr>
              <a:t> degrees)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{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	[...]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}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GB" sz="1300" dirty="0">
              <a:latin typeface="Courier" charset="0"/>
            </a:endParaRP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1300" dirty="0">
                <a:latin typeface="Courier" charset="0"/>
              </a:rPr>
              <a:t>	// implement methods defined within the Driveable interface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GB" sz="1300" dirty="0">
              <a:latin typeface="Courier" charset="0"/>
            </a:endParaRP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GB" sz="1300" dirty="0">
              <a:latin typeface="Courier" charset="0"/>
            </a:endParaRP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GB" sz="1300" dirty="0">
              <a:latin typeface="Courier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02881" y="1388306"/>
            <a:ext cx="89505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In Car.java: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One Interface - One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4267200" cy="190500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 interface shape</a:t>
            </a:r>
          </a:p>
          <a:p>
            <a:pPr>
              <a:buNone/>
            </a:pPr>
            <a:r>
              <a:rPr lang="en-US" sz="2000" b="1" dirty="0" smtClean="0"/>
              <a:t> {</a:t>
            </a:r>
          </a:p>
          <a:p>
            <a:pPr>
              <a:buNone/>
            </a:pPr>
            <a:r>
              <a:rPr lang="en-US" sz="2000" b="1" dirty="0" smtClean="0"/>
              <a:t>     public   String </a:t>
            </a:r>
            <a:r>
              <a:rPr lang="en-US" sz="2000" b="1" dirty="0" err="1" smtClean="0"/>
              <a:t>baseclass</a:t>
            </a:r>
            <a:r>
              <a:rPr lang="en-US" sz="2000" b="1" dirty="0" smtClean="0"/>
              <a:t>="shape";</a:t>
            </a:r>
          </a:p>
          <a:p>
            <a:pPr>
              <a:buNone/>
            </a:pPr>
            <a:r>
              <a:rPr lang="en-US" sz="2000" b="1" dirty="0" smtClean="0"/>
              <a:t>         public void Draw();     </a:t>
            </a:r>
          </a:p>
          <a:p>
            <a:pPr>
              <a:buNone/>
            </a:pPr>
            <a:r>
              <a:rPr lang="en-US" sz="2000" b="1" dirty="0" smtClean="0"/>
              <a:t> }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228600" y="2895600"/>
            <a:ext cx="47244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class circle implements  shape</a:t>
            </a:r>
          </a:p>
          <a:p>
            <a:pPr>
              <a:buNone/>
            </a:pP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b="1" dirty="0" smtClean="0"/>
              <a:t>     public void Draw() {</a:t>
            </a:r>
          </a:p>
          <a:p>
            <a:pPr>
              <a:buNone/>
            </a:pPr>
            <a:r>
              <a:rPr lang="en-US" b="1" dirty="0" smtClean="0"/>
              <a:t>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("Drawing Circle here");</a:t>
            </a:r>
          </a:p>
          <a:p>
            <a:pPr>
              <a:buNone/>
            </a:pPr>
            <a:r>
              <a:rPr lang="en-US" b="1" dirty="0" smtClean="0"/>
              <a:t>    }   </a:t>
            </a:r>
          </a:p>
          <a:p>
            <a:pPr>
              <a:buNone/>
            </a:pPr>
            <a:r>
              <a:rPr lang="en-US" b="1" dirty="0" smtClean="0"/>
              <a:t> }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495800" y="1066800"/>
            <a:ext cx="4114800" cy="23083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TestMain</a:t>
            </a: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b="1" dirty="0" smtClean="0"/>
              <a:t>             </a:t>
            </a:r>
          </a:p>
          <a:p>
            <a:pPr>
              <a:buNone/>
            </a:pPr>
            <a:r>
              <a:rPr lang="en-US" b="1" dirty="0" smtClean="0"/>
              <a:t>    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pPr>
              <a:buNone/>
            </a:pPr>
            <a:r>
              <a:rPr lang="en-US" b="1" dirty="0" smtClean="0"/>
              <a:t>         </a:t>
            </a:r>
          </a:p>
          <a:p>
            <a:pPr>
              <a:buNone/>
            </a:pPr>
            <a:r>
              <a:rPr lang="en-US" b="1" dirty="0" smtClean="0"/>
              <a:t>          shape </a:t>
            </a:r>
            <a:r>
              <a:rPr lang="en-US" b="1" dirty="0" err="1" smtClean="0"/>
              <a:t>circleshape</a:t>
            </a:r>
            <a:r>
              <a:rPr lang="en-US" b="1" dirty="0" smtClean="0"/>
              <a:t>=new circle();</a:t>
            </a:r>
          </a:p>
          <a:p>
            <a:pPr>
              <a:buNone/>
            </a:pPr>
            <a:r>
              <a:rPr lang="en-US" b="1" dirty="0" smtClean="0"/>
              <a:t>                      </a:t>
            </a:r>
            <a:r>
              <a:rPr lang="en-US" b="1" dirty="0" err="1" smtClean="0"/>
              <a:t>circleshape.Draw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0" y="4038600"/>
            <a:ext cx="2015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 smtClean="0"/>
              <a:t>Drawing Circle 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 Inherits An Interface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609601"/>
            <a:ext cx="4114800" cy="182880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  interface </a:t>
            </a:r>
            <a:r>
              <a:rPr lang="en-US" sz="2000" b="1" dirty="0" err="1" smtClean="0"/>
              <a:t>shapeA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{</a:t>
            </a:r>
          </a:p>
          <a:p>
            <a:pPr>
              <a:buNone/>
            </a:pPr>
            <a:r>
              <a:rPr lang="en-US" sz="2000" b="1" dirty="0" smtClean="0"/>
              <a:t>     public   String </a:t>
            </a:r>
            <a:r>
              <a:rPr lang="en-US" sz="2000" b="1" dirty="0" err="1" smtClean="0"/>
              <a:t>baseclass</a:t>
            </a:r>
            <a:r>
              <a:rPr lang="en-US" sz="2000" b="1" dirty="0" smtClean="0"/>
              <a:t>="shape";     </a:t>
            </a:r>
          </a:p>
          <a:p>
            <a:pPr>
              <a:buNone/>
            </a:pPr>
            <a:r>
              <a:rPr lang="en-US" sz="2000" b="1" dirty="0" smtClean="0"/>
              <a:t>     public void Draw();    </a:t>
            </a:r>
          </a:p>
          <a:p>
            <a:pPr>
              <a:buNone/>
            </a:pPr>
            <a:r>
              <a:rPr lang="en-US" sz="2000" b="1" dirty="0" smtClean="0"/>
              <a:t> }</a:t>
            </a: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495800" y="609600"/>
            <a:ext cx="4191000" cy="18774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b="1" dirty="0" smtClean="0"/>
              <a:t>interface </a:t>
            </a:r>
            <a:r>
              <a:rPr lang="en-US" sz="2000" b="1" dirty="0" err="1" smtClean="0"/>
              <a:t>shapeB</a:t>
            </a:r>
            <a:r>
              <a:rPr lang="en-US" sz="2000" b="1" dirty="0" smtClean="0"/>
              <a:t> extends </a:t>
            </a:r>
            <a:r>
              <a:rPr lang="en-US" sz="2000" b="1" dirty="0" err="1" smtClean="0"/>
              <a:t>shapeA</a:t>
            </a:r>
            <a:endParaRPr lang="en-US" sz="2000" b="1" dirty="0" smtClean="0"/>
          </a:p>
          <a:p>
            <a:pPr marL="342900" indent="-342900">
              <a:spcBef>
                <a:spcPct val="20000"/>
              </a:spcBef>
            </a:pPr>
            <a:r>
              <a:rPr lang="en-US" sz="20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1" dirty="0" smtClean="0"/>
              <a:t>     public   String </a:t>
            </a:r>
            <a:r>
              <a:rPr lang="en-US" sz="2000" b="1" dirty="0" err="1" smtClean="0"/>
              <a:t>baseclass</a:t>
            </a:r>
            <a:r>
              <a:rPr lang="en-US" sz="2000" b="1" dirty="0" smtClean="0"/>
              <a:t>="shape2";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1" dirty="0" smtClean="0"/>
              <a:t>     public void Draw2();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1" dirty="0" smtClean="0"/>
              <a:t> 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67000"/>
            <a:ext cx="5638800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 class circle implements </a:t>
            </a:r>
            <a:r>
              <a:rPr lang="en-US" dirty="0" err="1" smtClean="0"/>
              <a:t>shapeB</a:t>
            </a:r>
            <a:endParaRPr lang="en-US" dirty="0" smtClean="0"/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   public   String </a:t>
            </a:r>
            <a:r>
              <a:rPr lang="en-US" dirty="0" err="1" smtClean="0"/>
              <a:t>baseclass</a:t>
            </a:r>
            <a:r>
              <a:rPr lang="en-US" dirty="0" smtClean="0"/>
              <a:t>="shape3";</a:t>
            </a:r>
          </a:p>
          <a:p>
            <a:r>
              <a:rPr lang="en-US" dirty="0" smtClean="0"/>
              <a:t>    public void Draw()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("Drawing Circle here:"+</a:t>
            </a:r>
            <a:r>
              <a:rPr lang="en-US" dirty="0" err="1" smtClean="0"/>
              <a:t>baseclass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@Override</a:t>
            </a:r>
          </a:p>
          <a:p>
            <a:r>
              <a:rPr lang="en-US" dirty="0" smtClean="0"/>
              <a:t>    public void Draw2() {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("Drawing Circle here:"+</a:t>
            </a:r>
            <a:r>
              <a:rPr lang="en-US" dirty="0" err="1" smtClean="0"/>
              <a:t>baseclass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   </a:t>
            </a:r>
          </a:p>
          <a:p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2600" y="4549676"/>
            <a:ext cx="4038600" cy="23083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public class Main {</a:t>
            </a:r>
          </a:p>
          <a:p>
            <a:r>
              <a:rPr lang="en-US" sz="1600" dirty="0" smtClean="0"/>
              <a:t>      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shapeA</a:t>
            </a:r>
            <a:r>
              <a:rPr lang="en-US" dirty="0" smtClean="0"/>
              <a:t> </a:t>
            </a:r>
            <a:r>
              <a:rPr lang="en-US" dirty="0" err="1" smtClean="0"/>
              <a:t>circleshape</a:t>
            </a:r>
            <a:r>
              <a:rPr lang="en-US" dirty="0" smtClean="0"/>
              <a:t>=new circle();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circleshape.Draw</a:t>
            </a:r>
            <a:r>
              <a:rPr lang="en-US" dirty="0" smtClean="0"/>
              <a:t>();           		  </a:t>
            </a:r>
            <a:r>
              <a:rPr lang="en-US" dirty="0" err="1" smtClean="0"/>
              <a:t>circleshape.Draw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Many interfaces - One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1"/>
            <a:ext cx="3657600" cy="114300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shapeA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public String </a:t>
            </a:r>
            <a:r>
              <a:rPr lang="en-US" dirty="0" err="1" smtClean="0"/>
              <a:t>baseclass</a:t>
            </a:r>
            <a:r>
              <a:rPr lang="en-US" dirty="0" smtClean="0"/>
              <a:t> = "shape";</a:t>
            </a:r>
          </a:p>
          <a:p>
            <a:pPr>
              <a:buNone/>
            </a:pPr>
            <a:r>
              <a:rPr lang="en-US" dirty="0" smtClean="0"/>
              <a:t>    public void Draw();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533400"/>
            <a:ext cx="37338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interface </a:t>
            </a:r>
            <a:r>
              <a:rPr lang="en-US" dirty="0" err="1" smtClean="0"/>
              <a:t>shapeB</a:t>
            </a:r>
            <a:r>
              <a:rPr lang="en-US" dirty="0" smtClean="0"/>
              <a:t> extends </a:t>
            </a:r>
            <a:r>
              <a:rPr lang="en-US" dirty="0" err="1" smtClean="0"/>
              <a:t>shapeA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public String </a:t>
            </a:r>
            <a:r>
              <a:rPr lang="en-US" dirty="0" err="1" smtClean="0"/>
              <a:t>baseclass</a:t>
            </a:r>
            <a:r>
              <a:rPr lang="en-US" dirty="0" smtClean="0"/>
              <a:t> = "shape2";</a:t>
            </a:r>
          </a:p>
          <a:p>
            <a:r>
              <a:rPr lang="en-US" dirty="0" smtClean="0"/>
              <a:t>     public void Draw2();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828800"/>
            <a:ext cx="3276600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interface </a:t>
            </a:r>
            <a:r>
              <a:rPr lang="en-US" sz="1600" dirty="0" err="1" smtClean="0"/>
              <a:t>shapeC</a:t>
            </a:r>
            <a:r>
              <a:rPr lang="en-US" sz="1600" dirty="0" smtClean="0"/>
              <a:t> {</a:t>
            </a:r>
          </a:p>
          <a:p>
            <a:r>
              <a:rPr lang="en-US" sz="1600" dirty="0" smtClean="0"/>
              <a:t>     public String </a:t>
            </a:r>
            <a:r>
              <a:rPr lang="en-US" sz="1600" dirty="0" err="1" smtClean="0"/>
              <a:t>baseclass</a:t>
            </a:r>
            <a:r>
              <a:rPr lang="en-US" sz="1600" dirty="0" smtClean="0"/>
              <a:t> = "shape3";</a:t>
            </a:r>
          </a:p>
          <a:p>
            <a:r>
              <a:rPr lang="en-US" sz="1600" dirty="0" smtClean="0"/>
              <a:t>     public void Draw3();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0" y="3072348"/>
            <a:ext cx="5791200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class circle implements </a:t>
            </a:r>
            <a:r>
              <a:rPr lang="en-US" sz="1600" dirty="0" err="1" smtClean="0">
                <a:solidFill>
                  <a:srgbClr val="FF0000"/>
                </a:solidFill>
              </a:rPr>
              <a:t>shapeA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shapeB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shapeC</a:t>
            </a:r>
            <a:r>
              <a:rPr lang="en-US" sz="1600" dirty="0" smtClean="0">
                <a:solidFill>
                  <a:srgbClr val="FF0000"/>
                </a:solidFill>
              </a:rPr>
              <a:t> {</a:t>
            </a:r>
          </a:p>
          <a:p>
            <a:r>
              <a:rPr lang="en-US" sz="1600" dirty="0" smtClean="0"/>
              <a:t>     public void Draw() {</a:t>
            </a:r>
          </a:p>
          <a:p>
            <a:r>
              <a:rPr lang="en-US" sz="1600" dirty="0" smtClean="0"/>
              <a:t>        // Try to change ,will get error because </a:t>
            </a:r>
            <a:r>
              <a:rPr lang="en-US" sz="1600" dirty="0" err="1" smtClean="0"/>
              <a:t>baseclass</a:t>
            </a:r>
            <a:r>
              <a:rPr lang="en-US" sz="1600" dirty="0" smtClean="0"/>
              <a:t> is final</a:t>
            </a:r>
          </a:p>
          <a:p>
            <a:r>
              <a:rPr lang="en-US" sz="1600" dirty="0" smtClean="0"/>
              <a:t>        //</a:t>
            </a:r>
            <a:r>
              <a:rPr lang="en-US" sz="1600" dirty="0" err="1" smtClean="0"/>
              <a:t>baseclass</a:t>
            </a:r>
            <a:r>
              <a:rPr lang="en-US" sz="1600" dirty="0" smtClean="0"/>
              <a:t> = "Trying-To-Change </a:t>
            </a:r>
            <a:r>
              <a:rPr lang="en-US" sz="1600" dirty="0" err="1" smtClean="0"/>
              <a:t>Vlaue</a:t>
            </a:r>
            <a:r>
              <a:rPr lang="en-US" sz="1600" dirty="0" smtClean="0"/>
              <a:t>"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("Drawing Circle here:" + </a:t>
            </a:r>
            <a:r>
              <a:rPr lang="en-US" sz="1600" dirty="0" err="1" smtClean="0"/>
              <a:t>shapeA.baseclass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 @Override</a:t>
            </a:r>
          </a:p>
          <a:p>
            <a:r>
              <a:rPr lang="en-US" sz="1600" dirty="0" smtClean="0"/>
              <a:t>    public void Draw2()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("Drawing Circle here:" + </a:t>
            </a:r>
            <a:r>
              <a:rPr lang="en-US" sz="1600" dirty="0" err="1" smtClean="0"/>
              <a:t>shapeB.baseclass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 @Override</a:t>
            </a:r>
          </a:p>
          <a:p>
            <a:r>
              <a:rPr lang="en-US" sz="1600" dirty="0" smtClean="0"/>
              <a:t>    public void Draw3()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("Drawing Circle here:" + </a:t>
            </a:r>
            <a:r>
              <a:rPr lang="en-US" sz="1600" dirty="0" err="1" smtClean="0"/>
              <a:t>shapeC.baseclass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181600" y="1447800"/>
            <a:ext cx="4267200" cy="25545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public class Main {</a:t>
            </a:r>
          </a:p>
          <a:p>
            <a:r>
              <a:rPr lang="en-US" sz="1600" dirty="0" smtClean="0"/>
              <a:t>     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shapeA</a:t>
            </a:r>
            <a:r>
              <a:rPr lang="en-US" sz="1600" dirty="0" smtClean="0"/>
              <a:t> </a:t>
            </a:r>
            <a:r>
              <a:rPr lang="en-US" sz="1600" dirty="0" err="1" smtClean="0"/>
              <a:t>circleshape</a:t>
            </a:r>
            <a:r>
              <a:rPr lang="en-US" sz="1600" dirty="0" smtClean="0"/>
              <a:t> = new circle();</a:t>
            </a:r>
          </a:p>
          <a:p>
            <a:r>
              <a:rPr lang="en-US" sz="1600" dirty="0" smtClean="0"/>
              <a:t>         </a:t>
            </a:r>
            <a:r>
              <a:rPr lang="en-US" sz="1600" dirty="0" err="1" smtClean="0"/>
              <a:t>circleshape.Draw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 // Note we can't call function Draw2 because the reference of type </a:t>
            </a:r>
            <a:r>
              <a:rPr lang="en-US" sz="1600" dirty="0" err="1" smtClean="0"/>
              <a:t>shapeA</a:t>
            </a:r>
            <a:endParaRPr lang="en-US" sz="1600" dirty="0" smtClean="0"/>
          </a:p>
          <a:p>
            <a:r>
              <a:rPr lang="en-US" sz="1600" dirty="0" smtClean="0"/>
              <a:t>        //circleshape.Draw2(); </a:t>
            </a:r>
            <a:r>
              <a:rPr lang="en-US" sz="16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Abstract Class vs. Interface</a:t>
            </a:r>
            <a:endParaRPr lang="en-US" b="1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All methods in an interface are implicitly abstract. On the other hand, an abstract class may contain both abstract and non-abstract methods.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class may implement a number of Interfaces, but can extend only one abstract class.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 order for a class to implement an interface, it must implement all its declared methods. However, a class may not implement all declared methods of an abstract class. Though, in this case, the sub-class must also be declared as abstract.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Abstract classes can implement interfaces without even providing the implementation of interface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815</Words>
  <Application>Microsoft Office PowerPoint</Application>
  <PresentationFormat>On-screen Show (4:3)</PresentationFormat>
  <Paragraphs>161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Object Oriented Programming</vt:lpstr>
      <vt:lpstr>Interface</vt:lpstr>
      <vt:lpstr>Slide 3</vt:lpstr>
      <vt:lpstr>Slide 4</vt:lpstr>
      <vt:lpstr>Slide 5</vt:lpstr>
      <vt:lpstr>One Interface - One Class</vt:lpstr>
      <vt:lpstr>Interface Inherits An Interface</vt:lpstr>
      <vt:lpstr>Many interfaces - One class</vt:lpstr>
      <vt:lpstr>Abstract Class vs. Interface</vt:lpstr>
      <vt:lpstr>Abstract Class vs. Interface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kaleem</dc:creator>
  <cp:lastModifiedBy>abdulkaleem</cp:lastModifiedBy>
  <cp:revision>137</cp:revision>
  <dcterms:created xsi:type="dcterms:W3CDTF">2014-02-28T12:01:56Z</dcterms:created>
  <dcterms:modified xsi:type="dcterms:W3CDTF">2016-09-06T04:58:57Z</dcterms:modified>
</cp:coreProperties>
</file>