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1" r:id="rId7"/>
    <p:sldId id="263"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7B196-75C6-4FD4-9D55-E1ACB1080CDD}" type="datetimeFigureOut">
              <a:rPr lang="en-US" smtClean="0"/>
              <a:pPr/>
              <a:t>06-Mar-2014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56F94-3B46-4F8C-AE4B-EEADA72CA3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7B196-75C6-4FD4-9D55-E1ACB1080CDD}" type="datetimeFigureOut">
              <a:rPr lang="en-US" smtClean="0"/>
              <a:pPr/>
              <a:t>06-Mar-2014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56F94-3B46-4F8C-AE4B-EEADA72CA3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Java – Packages,  Exceptions Handling</a:t>
            </a:r>
            <a:br>
              <a:rPr lang="en-US" dirty="0" smtClean="0"/>
            </a:b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a:t>
            </a:r>
            <a:r>
              <a:rPr lang="en-US" dirty="0" smtClean="0"/>
              <a:t>xample</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buNone/>
            </a:pPr>
            <a:r>
              <a:rPr lang="en-US" dirty="0" smtClean="0"/>
              <a:t>import java.io.*;</a:t>
            </a:r>
          </a:p>
          <a:p>
            <a:pPr>
              <a:buNone/>
            </a:pPr>
            <a:r>
              <a:rPr lang="en-US" dirty="0" smtClean="0"/>
              <a:t>public class </a:t>
            </a:r>
            <a:r>
              <a:rPr lang="en-US" dirty="0" err="1" smtClean="0"/>
              <a:t>ExcepTest</a:t>
            </a:r>
            <a:r>
              <a:rPr lang="en-US" dirty="0" smtClean="0"/>
              <a:t>{</a:t>
            </a:r>
          </a:p>
          <a:p>
            <a:pPr>
              <a:buNone/>
            </a:pPr>
            <a:endParaRPr lang="en-US" dirty="0" smtClean="0"/>
          </a:p>
          <a:p>
            <a:pPr>
              <a:buNone/>
            </a:pPr>
            <a:r>
              <a:rPr lang="en-US" dirty="0" smtClean="0"/>
              <a:t>   public static void main(String </a:t>
            </a:r>
            <a:r>
              <a:rPr lang="en-US" dirty="0" err="1" smtClean="0"/>
              <a:t>args</a:t>
            </a:r>
            <a:r>
              <a:rPr lang="en-US" dirty="0" smtClean="0"/>
              <a:t>[]){</a:t>
            </a:r>
          </a:p>
          <a:p>
            <a:pPr>
              <a:buNone/>
            </a:pPr>
            <a:r>
              <a:rPr lang="en-US" dirty="0" smtClean="0"/>
              <a:t>      try{</a:t>
            </a:r>
          </a:p>
          <a:p>
            <a:pPr>
              <a:buNone/>
            </a:pPr>
            <a:r>
              <a:rPr lang="en-US" dirty="0" smtClean="0"/>
              <a:t>         </a:t>
            </a:r>
            <a:r>
              <a:rPr lang="en-US" dirty="0" err="1" smtClean="0"/>
              <a:t>int</a:t>
            </a:r>
            <a:r>
              <a:rPr lang="en-US" dirty="0" smtClean="0"/>
              <a:t> a[] = new </a:t>
            </a:r>
            <a:r>
              <a:rPr lang="en-US" dirty="0" err="1" smtClean="0"/>
              <a:t>int</a:t>
            </a:r>
            <a:r>
              <a:rPr lang="en-US" dirty="0" smtClean="0"/>
              <a:t>[2];</a:t>
            </a:r>
          </a:p>
          <a:p>
            <a:pPr>
              <a:buNone/>
            </a:pPr>
            <a:r>
              <a:rPr lang="en-US" dirty="0" smtClean="0"/>
              <a:t>         </a:t>
            </a:r>
            <a:r>
              <a:rPr lang="en-US" dirty="0" err="1" smtClean="0"/>
              <a:t>System.out.println</a:t>
            </a:r>
            <a:r>
              <a:rPr lang="en-US" dirty="0" smtClean="0"/>
              <a:t>("Access element three :" + a[3]);</a:t>
            </a:r>
          </a:p>
          <a:p>
            <a:pPr>
              <a:buNone/>
            </a:pPr>
            <a:r>
              <a:rPr lang="en-US" dirty="0" smtClean="0"/>
              <a:t>      }catch(</a:t>
            </a:r>
            <a:r>
              <a:rPr lang="en-US" dirty="0" err="1" smtClean="0"/>
              <a:t>ArrayIndexOutOfBoundsException</a:t>
            </a:r>
            <a:r>
              <a:rPr lang="en-US" dirty="0" smtClean="0"/>
              <a:t> e){</a:t>
            </a:r>
          </a:p>
          <a:p>
            <a:pPr>
              <a:buNone/>
            </a:pPr>
            <a:r>
              <a:rPr lang="en-US" dirty="0" smtClean="0"/>
              <a:t>         </a:t>
            </a:r>
            <a:r>
              <a:rPr lang="en-US" dirty="0" err="1" smtClean="0"/>
              <a:t>System.out.println</a:t>
            </a:r>
            <a:r>
              <a:rPr lang="en-US" dirty="0" smtClean="0"/>
              <a:t>("Exception thrown  :" + e);</a:t>
            </a:r>
          </a:p>
          <a:p>
            <a:pPr>
              <a:buNone/>
            </a:pPr>
            <a:r>
              <a:rPr lang="en-US" dirty="0" smtClean="0"/>
              <a:t>      }</a:t>
            </a:r>
          </a:p>
          <a:p>
            <a:pPr>
              <a:buNone/>
            </a:pPr>
            <a:r>
              <a:rPr lang="en-US" dirty="0" smtClean="0"/>
              <a:t>      </a:t>
            </a:r>
            <a:r>
              <a:rPr lang="en-US" dirty="0" err="1" smtClean="0"/>
              <a:t>System.out.println</a:t>
            </a:r>
            <a:r>
              <a:rPr lang="en-US" dirty="0" smtClean="0"/>
              <a:t>("Out of the block");</a:t>
            </a:r>
          </a:p>
          <a:p>
            <a:pPr>
              <a:buNone/>
            </a:pPr>
            <a:r>
              <a:rPr lang="en-US" dirty="0" smtClean="0"/>
              <a:t>   }</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Multiple catch Blocks:</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pPr lvl="1">
              <a:buNone/>
            </a:pPr>
            <a:r>
              <a:rPr lang="en-US" dirty="0" smtClean="0"/>
              <a:t>try</a:t>
            </a:r>
          </a:p>
          <a:p>
            <a:pPr lvl="1">
              <a:buNone/>
            </a:pPr>
            <a:r>
              <a:rPr lang="en-US" dirty="0" smtClean="0"/>
              <a:t>{</a:t>
            </a:r>
          </a:p>
          <a:p>
            <a:pPr lvl="1">
              <a:buNone/>
            </a:pPr>
            <a:r>
              <a:rPr lang="en-US" dirty="0" smtClean="0"/>
              <a:t>   file = new </a:t>
            </a:r>
            <a:r>
              <a:rPr lang="en-US" dirty="0" err="1" smtClean="0"/>
              <a:t>FileInputStream</a:t>
            </a:r>
            <a:r>
              <a:rPr lang="en-US" dirty="0" smtClean="0"/>
              <a:t>(</a:t>
            </a:r>
            <a:r>
              <a:rPr lang="en-US" dirty="0" err="1" smtClean="0"/>
              <a:t>fileName</a:t>
            </a:r>
            <a:r>
              <a:rPr lang="en-US" dirty="0" smtClean="0"/>
              <a:t>);</a:t>
            </a:r>
          </a:p>
          <a:p>
            <a:pPr lvl="1">
              <a:buNone/>
            </a:pPr>
            <a:r>
              <a:rPr lang="en-US" dirty="0" smtClean="0"/>
              <a:t>   x = (byte) </a:t>
            </a:r>
            <a:r>
              <a:rPr lang="en-US" dirty="0" err="1" smtClean="0"/>
              <a:t>file.read</a:t>
            </a:r>
            <a:r>
              <a:rPr lang="en-US" dirty="0" smtClean="0"/>
              <a:t>();</a:t>
            </a:r>
          </a:p>
          <a:p>
            <a:pPr lvl="1">
              <a:buNone/>
            </a:pPr>
            <a:r>
              <a:rPr lang="en-US" dirty="0" smtClean="0"/>
              <a:t>}catch(</a:t>
            </a:r>
            <a:r>
              <a:rPr lang="en-US" dirty="0" err="1" smtClean="0"/>
              <a:t>IOException</a:t>
            </a:r>
            <a:r>
              <a:rPr lang="en-US" dirty="0" smtClean="0"/>
              <a:t> </a:t>
            </a:r>
            <a:r>
              <a:rPr lang="en-US" dirty="0" err="1" smtClean="0"/>
              <a:t>i</a:t>
            </a:r>
            <a:r>
              <a:rPr lang="en-US" dirty="0" smtClean="0"/>
              <a:t>)</a:t>
            </a:r>
          </a:p>
          <a:p>
            <a:pPr lvl="1">
              <a:buNone/>
            </a:pPr>
            <a:r>
              <a:rPr lang="en-US" dirty="0" smtClean="0"/>
              <a:t>{</a:t>
            </a:r>
          </a:p>
          <a:p>
            <a:pPr lvl="1">
              <a:buNone/>
            </a:pPr>
            <a:r>
              <a:rPr lang="en-US" dirty="0" smtClean="0"/>
              <a:t>   </a:t>
            </a:r>
            <a:r>
              <a:rPr lang="en-US" dirty="0" err="1" smtClean="0"/>
              <a:t>i.printStackTrace</a:t>
            </a:r>
            <a:r>
              <a:rPr lang="en-US" dirty="0" smtClean="0"/>
              <a:t>();</a:t>
            </a:r>
          </a:p>
          <a:p>
            <a:pPr lvl="1">
              <a:buNone/>
            </a:pPr>
            <a:r>
              <a:rPr lang="en-US" dirty="0" smtClean="0"/>
              <a:t>   return -1;</a:t>
            </a:r>
          </a:p>
          <a:p>
            <a:pPr lvl="1">
              <a:buNone/>
            </a:pPr>
            <a:r>
              <a:rPr lang="en-US" dirty="0" smtClean="0"/>
              <a:t>}catch(</a:t>
            </a:r>
            <a:r>
              <a:rPr lang="en-US" dirty="0" err="1" smtClean="0"/>
              <a:t>FileNotFoundException</a:t>
            </a:r>
            <a:r>
              <a:rPr lang="en-US" dirty="0" smtClean="0"/>
              <a:t> f) //Not valid!</a:t>
            </a:r>
          </a:p>
          <a:p>
            <a:pPr lvl="1">
              <a:buNone/>
            </a:pPr>
            <a:r>
              <a:rPr lang="en-US" dirty="0" smtClean="0"/>
              <a:t>{</a:t>
            </a:r>
          </a:p>
          <a:p>
            <a:pPr lvl="1">
              <a:buNone/>
            </a:pPr>
            <a:r>
              <a:rPr lang="en-US" dirty="0" smtClean="0"/>
              <a:t>   </a:t>
            </a:r>
            <a:r>
              <a:rPr lang="en-US" dirty="0" err="1" smtClean="0"/>
              <a:t>f.printStackTrace</a:t>
            </a:r>
            <a:r>
              <a:rPr lang="en-US" dirty="0" smtClean="0"/>
              <a:t>();</a:t>
            </a:r>
          </a:p>
          <a:p>
            <a:pPr lvl="1">
              <a:buNone/>
            </a:pPr>
            <a:r>
              <a:rPr lang="en-US" dirty="0" smtClean="0"/>
              <a:t>   return -1;</a:t>
            </a:r>
          </a:p>
          <a:p>
            <a:pPr lvl="1">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 finally Keyword</a:t>
            </a:r>
            <a:br>
              <a:rPr lang="en-US" dirty="0" smtClean="0"/>
            </a:b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pPr>
              <a:buNone/>
            </a:pPr>
            <a:r>
              <a:rPr lang="en-US" dirty="0" smtClean="0"/>
              <a:t>public class </a:t>
            </a:r>
            <a:r>
              <a:rPr lang="en-US" dirty="0" err="1" smtClean="0"/>
              <a:t>ExcepTest</a:t>
            </a:r>
            <a:r>
              <a:rPr lang="en-US" dirty="0" smtClean="0"/>
              <a:t>{</a:t>
            </a:r>
          </a:p>
          <a:p>
            <a:pPr>
              <a:buNone/>
            </a:pPr>
            <a:endParaRPr lang="en-US" dirty="0" smtClean="0"/>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err="1" smtClean="0"/>
              <a:t>int</a:t>
            </a:r>
            <a:r>
              <a:rPr lang="en-US" dirty="0" smtClean="0"/>
              <a:t> a[] = new </a:t>
            </a:r>
            <a:r>
              <a:rPr lang="en-US" dirty="0" err="1" smtClean="0"/>
              <a:t>int</a:t>
            </a:r>
            <a:r>
              <a:rPr lang="en-US" dirty="0" smtClean="0"/>
              <a:t>[2];</a:t>
            </a:r>
          </a:p>
          <a:p>
            <a:pPr>
              <a:buNone/>
            </a:pPr>
            <a:r>
              <a:rPr lang="en-US" dirty="0" smtClean="0"/>
              <a:t>      try{</a:t>
            </a:r>
          </a:p>
          <a:p>
            <a:pPr>
              <a:buNone/>
            </a:pPr>
            <a:r>
              <a:rPr lang="en-US" dirty="0" smtClean="0"/>
              <a:t>         </a:t>
            </a:r>
            <a:r>
              <a:rPr lang="en-US" dirty="0" err="1" smtClean="0"/>
              <a:t>System.out.println</a:t>
            </a:r>
            <a:r>
              <a:rPr lang="en-US" dirty="0" smtClean="0"/>
              <a:t>("Access element three :" + a[3]);</a:t>
            </a:r>
          </a:p>
          <a:p>
            <a:pPr>
              <a:buNone/>
            </a:pPr>
            <a:r>
              <a:rPr lang="en-US" dirty="0" smtClean="0"/>
              <a:t>      }catch(</a:t>
            </a:r>
            <a:r>
              <a:rPr lang="en-US" dirty="0" err="1" smtClean="0"/>
              <a:t>ArrayIndexOutOfBoundsException</a:t>
            </a:r>
            <a:r>
              <a:rPr lang="en-US" dirty="0" smtClean="0"/>
              <a:t> e){</a:t>
            </a:r>
          </a:p>
          <a:p>
            <a:pPr>
              <a:buNone/>
            </a:pPr>
            <a:r>
              <a:rPr lang="en-US" dirty="0" smtClean="0"/>
              <a:t>         </a:t>
            </a:r>
            <a:r>
              <a:rPr lang="en-US" dirty="0" err="1" smtClean="0"/>
              <a:t>System.out.println</a:t>
            </a:r>
            <a:r>
              <a:rPr lang="en-US" dirty="0" smtClean="0"/>
              <a:t>("Exception thrown  :" + e);</a:t>
            </a:r>
          </a:p>
          <a:p>
            <a:pPr>
              <a:buNone/>
            </a:pPr>
            <a:r>
              <a:rPr lang="en-US" dirty="0" smtClean="0"/>
              <a:t>      }</a:t>
            </a:r>
          </a:p>
          <a:p>
            <a:pPr>
              <a:buNone/>
            </a:pPr>
            <a:r>
              <a:rPr lang="en-US" dirty="0" smtClean="0"/>
              <a:t>      finally{</a:t>
            </a:r>
          </a:p>
          <a:p>
            <a:pPr>
              <a:buNone/>
            </a:pPr>
            <a:r>
              <a:rPr lang="en-US" dirty="0" smtClean="0"/>
              <a:t>         a[0] = 6;</a:t>
            </a:r>
          </a:p>
          <a:p>
            <a:pPr>
              <a:buNone/>
            </a:pPr>
            <a:r>
              <a:rPr lang="en-US" dirty="0" smtClean="0"/>
              <a:t>         </a:t>
            </a:r>
            <a:r>
              <a:rPr lang="en-US" dirty="0" err="1" smtClean="0"/>
              <a:t>System.out.println</a:t>
            </a:r>
            <a:r>
              <a:rPr lang="en-US" dirty="0" smtClean="0"/>
              <a:t>("First element value: " +a[0]);</a:t>
            </a:r>
          </a:p>
          <a:p>
            <a:pPr>
              <a:buNone/>
            </a:pPr>
            <a:r>
              <a:rPr lang="en-US" dirty="0" smtClean="0"/>
              <a:t>         </a:t>
            </a:r>
            <a:r>
              <a:rPr lang="en-US" dirty="0" err="1" smtClean="0"/>
              <a:t>System.out.println</a:t>
            </a:r>
            <a:r>
              <a:rPr lang="en-US" dirty="0" smtClean="0"/>
              <a:t>("The finally statement is executed");</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Java – Packages</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Packages are used in Java in order to prevent naming conflicts, to control access, to make searching/locating and usage of classes, interfaces, enumerations and annotations easier, etc.</a:t>
            </a:r>
          </a:p>
          <a:p>
            <a:r>
              <a:rPr lang="en-US" dirty="0" smtClean="0"/>
              <a:t>A Package can be defined as a grouping of related types(classes, interfaces, enumerations and annotations ) providing access protection and name space management.</a:t>
            </a:r>
          </a:p>
          <a:p>
            <a:r>
              <a:rPr lang="en-US" dirty="0" smtClean="0"/>
              <a:t>Some of the existing packages in Java are::</a:t>
            </a:r>
          </a:p>
          <a:p>
            <a:pPr lvl="1"/>
            <a:r>
              <a:rPr lang="en-US" b="1" dirty="0" err="1" smtClean="0"/>
              <a:t>java.lang</a:t>
            </a:r>
            <a:r>
              <a:rPr lang="en-US" dirty="0" smtClean="0"/>
              <a:t> - bundles the fundamental classes</a:t>
            </a:r>
          </a:p>
          <a:p>
            <a:pPr lvl="1"/>
            <a:r>
              <a:rPr lang="en-US" b="1" dirty="0" smtClean="0"/>
              <a:t>java.io</a:t>
            </a:r>
            <a:r>
              <a:rPr lang="en-US" dirty="0" smtClean="0"/>
              <a:t> - classes for input , output functions are bundled in this package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Package Example</a:t>
            </a:r>
            <a:br>
              <a:rPr lang="en-US" dirty="0" smtClean="0"/>
            </a:b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400" dirty="0" smtClean="0"/>
              <a:t>EXAMPLE 1:</a:t>
            </a:r>
          </a:p>
          <a:p>
            <a:pPr lvl="2">
              <a:buNone/>
            </a:pPr>
            <a:r>
              <a:rPr lang="en-US" sz="2200" dirty="0" smtClean="0"/>
              <a:t>package animals; </a:t>
            </a:r>
          </a:p>
          <a:p>
            <a:pPr lvl="3">
              <a:buNone/>
            </a:pPr>
            <a:r>
              <a:rPr lang="en-US" sz="2400" dirty="0" smtClean="0"/>
              <a:t>interface Animal { </a:t>
            </a:r>
          </a:p>
          <a:p>
            <a:pPr lvl="3">
              <a:buNone/>
            </a:pPr>
            <a:r>
              <a:rPr lang="en-US" sz="2400" dirty="0" smtClean="0"/>
              <a:t>public void eat(); </a:t>
            </a:r>
          </a:p>
          <a:p>
            <a:pPr lvl="3">
              <a:buNone/>
            </a:pPr>
            <a:r>
              <a:rPr lang="en-US" sz="2400" dirty="0" smtClean="0"/>
              <a:t>public void travel(); </a:t>
            </a:r>
          </a:p>
          <a:p>
            <a:pPr lvl="2">
              <a:buNone/>
            </a:pPr>
            <a:r>
              <a:rPr lang="en-US" sz="3200" dirty="0" smtClean="0"/>
              <a:t>}</a:t>
            </a:r>
          </a:p>
          <a:p>
            <a:pPr lvl="2">
              <a:buNone/>
            </a:pPr>
            <a:endParaRPr lang="en-US" sz="3200" dirty="0" smtClean="0"/>
          </a:p>
          <a:p>
            <a:pPr>
              <a:buNone/>
            </a:pPr>
            <a:r>
              <a:rPr lang="en-US" sz="2400" dirty="0" smtClean="0"/>
              <a:t>EXAMPLE 2:</a:t>
            </a:r>
          </a:p>
          <a:p>
            <a:pPr>
              <a:buNone/>
            </a:pPr>
            <a:r>
              <a:rPr lang="en-US" sz="2400" dirty="0" smtClean="0"/>
              <a:t>		package </a:t>
            </a:r>
            <a:r>
              <a:rPr lang="en-US" sz="2400" dirty="0" err="1"/>
              <a:t>com.apple.computers</a:t>
            </a:r>
            <a:r>
              <a:rPr lang="en-US" sz="2400" dirty="0"/>
              <a:t>; </a:t>
            </a:r>
            <a:endParaRPr lang="en-US" sz="2400" dirty="0" smtClean="0"/>
          </a:p>
          <a:p>
            <a:pPr>
              <a:buNone/>
            </a:pPr>
            <a:r>
              <a:rPr lang="en-US" sz="2400" dirty="0" smtClean="0"/>
              <a:t>			public </a:t>
            </a:r>
            <a:r>
              <a:rPr lang="en-US" sz="2400" dirty="0"/>
              <a:t>class Dell</a:t>
            </a:r>
            <a:r>
              <a:rPr lang="en-US" sz="2400" dirty="0" smtClean="0"/>
              <a:t>{</a:t>
            </a:r>
          </a:p>
          <a:p>
            <a:pPr>
              <a:buNone/>
            </a:pPr>
            <a:r>
              <a:rPr lang="en-US" sz="2400" dirty="0"/>
              <a:t>	</a:t>
            </a:r>
            <a:r>
              <a:rPr lang="en-US" sz="2400" dirty="0" smtClean="0"/>
              <a:t>	 	} 	</a:t>
            </a:r>
          </a:p>
          <a:p>
            <a:pPr>
              <a:buNone/>
            </a:pPr>
            <a:r>
              <a:rPr lang="en-US" sz="2400" dirty="0"/>
              <a:t>	</a:t>
            </a:r>
            <a:r>
              <a:rPr lang="en-US" sz="2400" dirty="0" smtClean="0"/>
              <a:t>		class </a:t>
            </a:r>
            <a:r>
              <a:rPr lang="en-US" sz="2400" dirty="0"/>
              <a:t>Ups</a:t>
            </a:r>
            <a:r>
              <a:rPr lang="en-US" sz="2400" dirty="0" smtClean="0"/>
              <a:t>{</a:t>
            </a:r>
          </a:p>
          <a:p>
            <a:pPr>
              <a:buNone/>
            </a:pPr>
            <a:r>
              <a:rPr lang="en-US" sz="2400" dirty="0"/>
              <a:t>	</a:t>
            </a:r>
            <a:r>
              <a:rPr lang="en-US" sz="2400" dirty="0" smtClean="0"/>
              <a:t>		 </a:t>
            </a:r>
            <a:r>
              <a:rPr lang="en-US" sz="2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 </a:t>
            </a:r>
            <a:r>
              <a:rPr lang="en-US" dirty="0" smtClean="0"/>
              <a:t>Keyword</a:t>
            </a:r>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If a class wants to use another class in the same package, the package name does not need to be used. Classes in the same package find each other without any special </a:t>
            </a:r>
            <a:r>
              <a:rPr lang="en-US" dirty="0" smtClean="0"/>
              <a:t>syntax</a:t>
            </a:r>
          </a:p>
          <a:p>
            <a:r>
              <a:rPr lang="en-US" dirty="0" smtClean="0"/>
              <a:t>Following </a:t>
            </a:r>
            <a:r>
              <a:rPr lang="en-US" dirty="0"/>
              <a:t>techniques for referring to a class in a different </a:t>
            </a:r>
            <a:r>
              <a:rPr lang="en-US" dirty="0" smtClean="0"/>
              <a:t>package</a:t>
            </a:r>
          </a:p>
          <a:p>
            <a:pPr lvl="1"/>
            <a:r>
              <a:rPr lang="en-US" dirty="0" err="1" smtClean="0"/>
              <a:t>Pcakagename.classname</a:t>
            </a:r>
            <a:r>
              <a:rPr lang="en-US" dirty="0" smtClean="0"/>
              <a:t>;</a:t>
            </a:r>
          </a:p>
          <a:p>
            <a:pPr lvl="1"/>
            <a:r>
              <a:rPr lang="en-US" dirty="0"/>
              <a:t>i</a:t>
            </a:r>
            <a:r>
              <a:rPr lang="en-US" dirty="0" smtClean="0"/>
              <a:t>mport  </a:t>
            </a:r>
            <a:r>
              <a:rPr lang="en-US" dirty="0" err="1" smtClean="0"/>
              <a:t>Pcakagename.classname</a:t>
            </a:r>
            <a:r>
              <a:rPr lang="en-US" dirty="0" smtClean="0"/>
              <a:t>;</a:t>
            </a:r>
          </a:p>
          <a:p>
            <a:pPr lvl="1"/>
            <a:r>
              <a:rPr lang="en-US" dirty="0" smtClean="0"/>
              <a:t>import  Pcakagename.*;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 Exceptions Handling</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An exception is a problem that arises during the execution of a program. An exception can occur for many different reasons, </a:t>
            </a:r>
            <a:r>
              <a:rPr lang="en-US" dirty="0" smtClean="0"/>
              <a:t>e.g.</a:t>
            </a:r>
            <a:endParaRPr lang="en-US" dirty="0"/>
          </a:p>
          <a:p>
            <a:pPr lvl="1"/>
            <a:r>
              <a:rPr lang="en-US" dirty="0"/>
              <a:t>A user has entered invalid data.</a:t>
            </a:r>
          </a:p>
          <a:p>
            <a:pPr lvl="1"/>
            <a:r>
              <a:rPr lang="en-US" dirty="0"/>
              <a:t>A file that needs to be opened cannot be found.</a:t>
            </a:r>
          </a:p>
          <a:p>
            <a:pPr lvl="1"/>
            <a:r>
              <a:rPr lang="en-US" dirty="0"/>
              <a:t>A network connection has been lost in the middle of communications or the JVM has run out of memory</a:t>
            </a:r>
            <a:r>
              <a:rPr lang="en-US" dirty="0" smtClean="0"/>
              <a:t>.</a:t>
            </a:r>
          </a:p>
          <a:p>
            <a:pPr lvl="1"/>
            <a:r>
              <a:rPr lang="en-US" dirty="0" smtClean="0"/>
              <a:t>1/0</a:t>
            </a:r>
          </a:p>
          <a:p>
            <a:pPr lvl="1"/>
            <a:r>
              <a:rPr lang="en-US" dirty="0" smtClean="0"/>
              <a:t>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dirty="0" smtClean="0"/>
              <a:t>Categories </a:t>
            </a:r>
            <a:r>
              <a:rPr lang="en-US" dirty="0"/>
              <a:t>of </a:t>
            </a:r>
            <a:r>
              <a:rPr lang="en-US" dirty="0" smtClean="0"/>
              <a:t>Exceptions</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b="1" dirty="0"/>
              <a:t>Checked exceptions:</a:t>
            </a:r>
            <a:r>
              <a:rPr lang="en-US" dirty="0"/>
              <a:t> </a:t>
            </a:r>
            <a:endParaRPr lang="en-US" dirty="0" smtClean="0"/>
          </a:p>
          <a:p>
            <a:pPr lvl="1"/>
            <a:r>
              <a:rPr lang="en-US" dirty="0" smtClean="0"/>
              <a:t>A </a:t>
            </a:r>
            <a:r>
              <a:rPr lang="en-US" dirty="0"/>
              <a:t>checked exception is an exception that is typically a user error or a problem that cannot be foreseen by the programmer. For example, if a file is to be opened, but the file cannot be found, an exception occurs. These exceptions cannot simply be ignored at the time of compilation</a:t>
            </a:r>
            <a:r>
              <a:rPr lang="en-US" dirty="0" smtClean="0"/>
              <a:t>.</a:t>
            </a:r>
          </a:p>
          <a:p>
            <a:endParaRPr lang="en-US" dirty="0"/>
          </a:p>
          <a:p>
            <a:r>
              <a:rPr lang="en-US" b="1" dirty="0"/>
              <a:t>Runtime exceptions:</a:t>
            </a:r>
            <a:r>
              <a:rPr lang="en-US" dirty="0"/>
              <a:t> </a:t>
            </a:r>
            <a:endParaRPr lang="en-US" dirty="0" smtClean="0"/>
          </a:p>
          <a:p>
            <a:pPr lvl="1"/>
            <a:r>
              <a:rPr lang="en-US" dirty="0" smtClean="0"/>
              <a:t>A </a:t>
            </a:r>
            <a:r>
              <a:rPr lang="en-US" dirty="0"/>
              <a:t>runtime exception is an exception that occurs that probably could have been avoided by the programmer. As opposed to checked exceptions, runtime exceptions are ignored at the time of compilation</a:t>
            </a:r>
            <a:r>
              <a:rPr lang="en-US" dirty="0" smtClean="0"/>
              <a:t>.</a:t>
            </a:r>
          </a:p>
          <a:p>
            <a:pPr lvl="1">
              <a:buNone/>
            </a:pPr>
            <a:endParaRPr lang="en-US" dirty="0"/>
          </a:p>
          <a:p>
            <a:r>
              <a:rPr lang="en-US" b="1" dirty="0"/>
              <a:t>Errors:</a:t>
            </a:r>
            <a:r>
              <a:rPr lang="en-US" dirty="0"/>
              <a:t> </a:t>
            </a:r>
            <a:endParaRPr lang="en-US" dirty="0" smtClean="0"/>
          </a:p>
          <a:p>
            <a:pPr lvl="1"/>
            <a:r>
              <a:rPr lang="en-US" dirty="0" smtClean="0"/>
              <a:t>These </a:t>
            </a:r>
            <a:r>
              <a:rPr lang="en-US" dirty="0"/>
              <a:t>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US" dirty="0"/>
          </a:p>
        </p:txBody>
      </p:sp>
      <p:sp>
        <p:nvSpPr>
          <p:cNvPr id="3" name="Content Placeholder 2"/>
          <p:cNvSpPr>
            <a:spLocks noGrp="1"/>
          </p:cNvSpPr>
          <p:nvPr>
            <p:ph idx="1"/>
          </p:nvPr>
        </p:nvSpPr>
        <p:spPr/>
        <p:txBody>
          <a:bodyPr/>
          <a:lstStyle/>
          <a:p>
            <a:r>
              <a:rPr lang="en-US" dirty="0" smtClean="0"/>
              <a:t>All exception classes are subtypes of the </a:t>
            </a:r>
            <a:r>
              <a:rPr lang="en-US" dirty="0" err="1" smtClean="0"/>
              <a:t>java.lang.Exception</a:t>
            </a:r>
            <a:r>
              <a:rPr lang="en-US" dirty="0" smtClean="0"/>
              <a:t> class</a:t>
            </a:r>
            <a:r>
              <a:rPr lang="en-US" dirty="0" smtClean="0"/>
              <a:t>.</a:t>
            </a:r>
          </a:p>
          <a:p>
            <a:r>
              <a:rPr lang="en-US" dirty="0" smtClean="0"/>
              <a:t> </a:t>
            </a:r>
            <a:r>
              <a:rPr lang="en-US" dirty="0" smtClean="0"/>
              <a:t>The exception class is a subclass of the </a:t>
            </a:r>
            <a:r>
              <a:rPr lang="en-US" dirty="0" err="1" smtClean="0"/>
              <a:t>Throwable</a:t>
            </a:r>
            <a:r>
              <a:rPr lang="en-US" dirty="0" smtClean="0"/>
              <a:t> class. </a:t>
            </a:r>
            <a:endParaRPr lang="en-US" dirty="0" smtClean="0"/>
          </a:p>
          <a:p>
            <a:r>
              <a:rPr lang="en-US" dirty="0" smtClean="0"/>
              <a:t>Other </a:t>
            </a:r>
            <a:r>
              <a:rPr lang="en-US" dirty="0" smtClean="0"/>
              <a:t>than the exception class there is another subclass called Error which is derived from the </a:t>
            </a:r>
            <a:r>
              <a:rPr lang="en-US" dirty="0" err="1" smtClean="0"/>
              <a:t>Throwable</a:t>
            </a:r>
            <a:r>
              <a:rPr lang="en-US" dirty="0" smtClean="0"/>
              <a:t> 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Exception Hierarchy:</a:t>
            </a:r>
            <a:br>
              <a:rPr lang="en-US" dirty="0" smtClean="0"/>
            </a:br>
            <a:endParaRPr lang="en-US" dirty="0"/>
          </a:p>
        </p:txBody>
      </p:sp>
      <p:pic>
        <p:nvPicPr>
          <p:cNvPr id="4" name="Content Placeholder 3" descr="exceptions.jpg"/>
          <p:cNvPicPr>
            <a:picLocks noGrp="1" noChangeAspect="1"/>
          </p:cNvPicPr>
          <p:nvPr>
            <p:ph idx="1"/>
          </p:nvPr>
        </p:nvPicPr>
        <p:blipFill>
          <a:blip r:embed="rId2" cstate="print"/>
          <a:stretch>
            <a:fillRect/>
          </a:stretch>
        </p:blipFill>
        <p:spPr>
          <a:xfrm>
            <a:off x="457200" y="1447800"/>
            <a:ext cx="8077200" cy="5029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 block</a:t>
            </a:r>
            <a:endParaRPr lang="en-US" dirty="0"/>
          </a:p>
        </p:txBody>
      </p:sp>
      <p:sp>
        <p:nvSpPr>
          <p:cNvPr id="3" name="Content Placeholder 2"/>
          <p:cNvSpPr>
            <a:spLocks noGrp="1"/>
          </p:cNvSpPr>
          <p:nvPr>
            <p:ph idx="1"/>
          </p:nvPr>
        </p:nvSpPr>
        <p:spPr/>
        <p:txBody>
          <a:bodyPr/>
          <a:lstStyle/>
          <a:p>
            <a:pPr>
              <a:buNone/>
            </a:pPr>
            <a:r>
              <a:rPr lang="en-US" dirty="0" smtClean="0"/>
              <a:t>try </a:t>
            </a:r>
            <a:endParaRPr lang="en-US" dirty="0" smtClean="0"/>
          </a:p>
          <a:p>
            <a:pPr>
              <a:buNone/>
            </a:pPr>
            <a:r>
              <a:rPr lang="en-US" dirty="0" smtClean="0"/>
              <a:t>	</a:t>
            </a:r>
            <a:r>
              <a:rPr lang="en-US" dirty="0" smtClean="0"/>
              <a:t>{</a:t>
            </a:r>
          </a:p>
          <a:p>
            <a:pPr>
              <a:buNone/>
            </a:pPr>
            <a:r>
              <a:rPr lang="en-US" dirty="0" smtClean="0"/>
              <a:t>	</a:t>
            </a:r>
            <a:r>
              <a:rPr lang="en-US" dirty="0" smtClean="0"/>
              <a:t> </a:t>
            </a:r>
            <a:r>
              <a:rPr lang="en-US" dirty="0" smtClean="0"/>
              <a:t>//Protected code </a:t>
            </a:r>
            <a:endParaRPr lang="en-US" dirty="0" smtClean="0"/>
          </a:p>
          <a:p>
            <a:pPr>
              <a:buNone/>
            </a:pPr>
            <a:r>
              <a:rPr lang="en-US" dirty="0" smtClean="0"/>
              <a:t>	}</a:t>
            </a:r>
            <a:r>
              <a:rPr lang="en-US" dirty="0" smtClean="0"/>
              <a:t>catch(</a:t>
            </a:r>
            <a:r>
              <a:rPr lang="en-US" dirty="0" err="1" smtClean="0"/>
              <a:t>ExceptionName</a:t>
            </a:r>
            <a:r>
              <a:rPr lang="en-US" dirty="0" smtClean="0"/>
              <a:t> e1</a:t>
            </a:r>
            <a:r>
              <a:rPr lang="en-US" dirty="0" smtClean="0"/>
              <a:t>)</a:t>
            </a:r>
          </a:p>
          <a:p>
            <a:pPr>
              <a:buNone/>
            </a:pPr>
            <a:r>
              <a:rPr lang="en-US" dirty="0" smtClean="0"/>
              <a:t>	</a:t>
            </a:r>
            <a:r>
              <a:rPr lang="en-US" dirty="0" smtClean="0"/>
              <a:t> </a:t>
            </a:r>
            <a:r>
              <a:rPr lang="en-US" dirty="0" smtClean="0"/>
              <a:t>{ </a:t>
            </a:r>
            <a:r>
              <a:rPr lang="en-US" dirty="0" smtClean="0"/>
              <a:t>	</a:t>
            </a:r>
          </a:p>
          <a:p>
            <a:pPr>
              <a:buNone/>
            </a:pPr>
            <a:r>
              <a:rPr lang="en-US" dirty="0" smtClean="0"/>
              <a:t>	</a:t>
            </a:r>
            <a:r>
              <a:rPr lang="en-US" dirty="0" smtClean="0"/>
              <a:t>	//</a:t>
            </a:r>
            <a:r>
              <a:rPr lang="en-US" dirty="0" smtClean="0"/>
              <a:t>Catch </a:t>
            </a:r>
            <a:r>
              <a:rPr lang="en-US" dirty="0" smtClean="0"/>
              <a:t>block</a:t>
            </a:r>
          </a:p>
          <a:p>
            <a:pPr>
              <a:buNone/>
            </a:pPr>
            <a:r>
              <a:rPr lang="en-US" dirty="0" smtClean="0"/>
              <a:t>	</a:t>
            </a:r>
            <a:r>
              <a:rPr lang="en-US" dirty="0" smtClean="0"/>
              <a:t> </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482</Words>
  <Application>Microsoft Office PowerPoint</Application>
  <PresentationFormat>On-screen Show (4:3)</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Object Oriented Programming</vt:lpstr>
      <vt:lpstr>Java – Packages</vt:lpstr>
      <vt:lpstr>Package Example </vt:lpstr>
      <vt:lpstr> import Keyword </vt:lpstr>
      <vt:lpstr>Java - Exceptions Handling </vt:lpstr>
      <vt:lpstr>Categories of Exceptions</vt:lpstr>
      <vt:lpstr>Exception Hierarchy:</vt:lpstr>
      <vt:lpstr>Exception Hierarchy: </vt:lpstr>
      <vt:lpstr>Try-catch block</vt:lpstr>
      <vt:lpstr>Example</vt:lpstr>
      <vt:lpstr>Multiple catch Blocks: </vt:lpstr>
      <vt:lpstr>The finally Keyword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kaleem</dc:creator>
  <cp:lastModifiedBy>kaleem</cp:lastModifiedBy>
  <cp:revision>26</cp:revision>
  <dcterms:created xsi:type="dcterms:W3CDTF">2014-03-06T14:26:45Z</dcterms:created>
  <dcterms:modified xsi:type="dcterms:W3CDTF">2014-03-06T16:17:06Z</dcterms:modified>
</cp:coreProperties>
</file>