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58"/>
  </p:notesMasterIdLst>
  <p:handoutMasterIdLst>
    <p:handoutMasterId r:id="rId59"/>
  </p:handoutMasterIdLst>
  <p:sldIdLst>
    <p:sldId id="708" r:id="rId3"/>
    <p:sldId id="701" r:id="rId4"/>
    <p:sldId id="614" r:id="rId5"/>
    <p:sldId id="703" r:id="rId6"/>
    <p:sldId id="615" r:id="rId7"/>
    <p:sldId id="709" r:id="rId8"/>
    <p:sldId id="710" r:id="rId9"/>
    <p:sldId id="711" r:id="rId10"/>
    <p:sldId id="712" r:id="rId11"/>
    <p:sldId id="713" r:id="rId12"/>
    <p:sldId id="714" r:id="rId13"/>
    <p:sldId id="715" r:id="rId14"/>
    <p:sldId id="716" r:id="rId15"/>
    <p:sldId id="717" r:id="rId16"/>
    <p:sldId id="718" r:id="rId17"/>
    <p:sldId id="719" r:id="rId18"/>
    <p:sldId id="720" r:id="rId19"/>
    <p:sldId id="721" r:id="rId20"/>
    <p:sldId id="722" r:id="rId21"/>
    <p:sldId id="723" r:id="rId22"/>
    <p:sldId id="724" r:id="rId23"/>
    <p:sldId id="725" r:id="rId24"/>
    <p:sldId id="629" r:id="rId25"/>
    <p:sldId id="726" r:id="rId26"/>
    <p:sldId id="630" r:id="rId27"/>
    <p:sldId id="727" r:id="rId28"/>
    <p:sldId id="631" r:id="rId29"/>
    <p:sldId id="632" r:id="rId30"/>
    <p:sldId id="633" r:id="rId31"/>
    <p:sldId id="634" r:id="rId32"/>
    <p:sldId id="635" r:id="rId33"/>
    <p:sldId id="636" r:id="rId34"/>
    <p:sldId id="637" r:id="rId35"/>
    <p:sldId id="639" r:id="rId36"/>
    <p:sldId id="638" r:id="rId37"/>
    <p:sldId id="640" r:id="rId38"/>
    <p:sldId id="641" r:id="rId39"/>
    <p:sldId id="642" r:id="rId40"/>
    <p:sldId id="643" r:id="rId41"/>
    <p:sldId id="705" r:id="rId42"/>
    <p:sldId id="644" r:id="rId43"/>
    <p:sldId id="645" r:id="rId44"/>
    <p:sldId id="646" r:id="rId45"/>
    <p:sldId id="647" r:id="rId46"/>
    <p:sldId id="648" r:id="rId47"/>
    <p:sldId id="649" r:id="rId48"/>
    <p:sldId id="706" r:id="rId49"/>
    <p:sldId id="650" r:id="rId50"/>
    <p:sldId id="651" r:id="rId51"/>
    <p:sldId id="652" r:id="rId52"/>
    <p:sldId id="729" r:id="rId53"/>
    <p:sldId id="728" r:id="rId54"/>
    <p:sldId id="654" r:id="rId55"/>
    <p:sldId id="655" r:id="rId56"/>
    <p:sldId id="656" r:id="rId57"/>
  </p:sldIdLst>
  <p:sldSz cx="9144000" cy="6858000" type="letter"/>
  <p:notesSz cx="6864350" cy="91503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F99"/>
    <a:srgbClr val="FFFF00"/>
    <a:srgbClr val="0099FF"/>
    <a:srgbClr val="0000FF"/>
    <a:srgbClr val="006666"/>
    <a:srgbClr val="80808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8" autoAdjust="0"/>
    <p:restoredTop sz="98397" autoAdjust="0"/>
  </p:normalViewPr>
  <p:slideViewPr>
    <p:cSldViewPr snapToGrid="0">
      <p:cViewPr varScale="1">
        <p:scale>
          <a:sx n="72" d="100"/>
          <a:sy n="72" d="100"/>
        </p:scale>
        <p:origin x="11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046" y="-90"/>
      </p:cViewPr>
      <p:guideLst>
        <p:guide orient="horz" pos="2882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375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algn="r" defTabSz="909638" eaLnBrk="0" hangingPunct="0">
              <a:defRPr sz="1000" u="none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BA745458-AEA8-4A9B-AC3D-F80D8A39CA40}" type="datetime1">
              <a:rPr lang="en-US" altLang="zh-TW" smtClean="0"/>
              <a:t>9/6/2017</a:t>
            </a:fld>
            <a:endParaRPr lang="en-US" altLang="zh-TW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5325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6575"/>
            <a:ext cx="5038725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3" tIns="45872" rIns="91743" bIns="458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375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algn="r" defTabSz="909638" eaLnBrk="0" hangingPunct="0">
              <a:defRPr sz="1000" u="none">
                <a:solidFill>
                  <a:schemeClr val="tx1"/>
                </a:solidFill>
              </a:defRPr>
            </a:lvl1pPr>
          </a:lstStyle>
          <a:p>
            <a:fld id="{AAA2FC59-3BC5-487D-8B19-8AC5FB551E5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9638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16C212E4-9CCE-4A7E-96DC-AE46B5943EE3}" type="slidenum">
              <a:rPr lang="zh-TW" altLang="en-US" sz="1000" u="none">
                <a:solidFill>
                  <a:schemeClr val="tx1"/>
                </a:solidFill>
              </a:rPr>
              <a:pPr/>
              <a:t>1</a:t>
            </a:fld>
            <a:endParaRPr lang="en-US" altLang="zh-TW" sz="1000" u="none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5175" cy="343217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6575"/>
            <a:ext cx="503237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A552C22-EE9A-4DA3-91C7-8903EC17ECB1}" type="datetime1">
              <a:rPr lang="en-US" altLang="zh-TW" smtClean="0"/>
              <a:t>9/6/2017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5175" cy="3432175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BF60609-79EE-4DA8-8148-743450558EF7}" type="datetime1">
              <a:rPr lang="en-US" altLang="zh-TW" smtClean="0"/>
              <a:t>9/6/2017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5175" cy="3432175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0A97C3E-7BFA-4EA0-81A3-A275731CFBD7}" type="datetime1">
              <a:rPr lang="en-US" altLang="zh-TW" smtClean="0"/>
              <a:t>9/6/2017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61025EE-A92C-415A-BD51-1DABDD9DEB09}" type="datetime1">
              <a:rPr lang="en-US" altLang="zh-TW" smtClean="0"/>
              <a:t>9/6/2017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5175" cy="3432175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01EEE0B-DD9D-4FAA-A581-5E0FCE2E4F17}" type="datetime1">
              <a:rPr lang="en-US" altLang="zh-TW" smtClean="0"/>
              <a:t>9/6/2017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35698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0179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144713" cy="62690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83325" cy="62690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2545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785" y="350839"/>
            <a:ext cx="7904285" cy="4143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295391"/>
            <a:ext cx="4044462" cy="51771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2338" y="1295391"/>
            <a:ext cx="4044462" cy="51860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199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6726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9222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81703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22400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12807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961887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4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buFont typeface="Wingdings 2" pitchFamily="18" charset="2"/>
              <a:buChar char="©"/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08750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4564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69090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79763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6777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6217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7975" y="1295400"/>
            <a:ext cx="4208463" cy="5202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8838" y="1295400"/>
            <a:ext cx="4210050" cy="5202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655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0428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3739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2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1873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8417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1295400"/>
            <a:ext cx="8570913" cy="520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28600"/>
            <a:ext cx="8575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grpSp>
        <p:nvGrpSpPr>
          <p:cNvPr id="4100" name="Group 8"/>
          <p:cNvGrpSpPr>
            <a:grpSpLocks/>
          </p:cNvGrpSpPr>
          <p:nvPr userDrawn="1"/>
        </p:nvGrpSpPr>
        <p:grpSpPr bwMode="auto">
          <a:xfrm>
            <a:off x="-9525" y="1049338"/>
            <a:ext cx="9151938" cy="82550"/>
            <a:chOff x="1" y="591"/>
            <a:chExt cx="5759" cy="52"/>
          </a:xfrm>
        </p:grpSpPr>
        <p:sp>
          <p:nvSpPr>
            <p:cNvPr id="107529" name="Line 9"/>
            <p:cNvSpPr>
              <a:spLocks noChangeShapeType="1"/>
            </p:cNvSpPr>
            <p:nvPr/>
          </p:nvSpPr>
          <p:spPr bwMode="auto">
            <a:xfrm>
              <a:off x="2" y="591"/>
              <a:ext cx="575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30" name="Line 10"/>
            <p:cNvSpPr>
              <a:spLocks noChangeShapeType="1"/>
            </p:cNvSpPr>
            <p:nvPr/>
          </p:nvSpPr>
          <p:spPr bwMode="auto">
            <a:xfrm>
              <a:off x="2" y="626"/>
              <a:ext cx="575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31" name="Line 11"/>
            <p:cNvSpPr>
              <a:spLocks noChangeShapeType="1"/>
            </p:cNvSpPr>
            <p:nvPr/>
          </p:nvSpPr>
          <p:spPr bwMode="auto">
            <a:xfrm>
              <a:off x="1" y="643"/>
              <a:ext cx="575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" name="文字方塊 8"/>
          <p:cNvSpPr txBox="1"/>
          <p:nvPr userDrawn="1"/>
        </p:nvSpPr>
        <p:spPr>
          <a:xfrm>
            <a:off x="6810375" y="6540500"/>
            <a:ext cx="2298700" cy="3048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algn="r" eaLnBrk="1" hangingPunct="1"/>
            <a:r>
              <a:rPr lang="tr-TR" altLang="zh-TW" u="none">
                <a:solidFill>
                  <a:srgbClr val="7F7F7F"/>
                </a:solidFill>
              </a:rPr>
              <a:t>Digital Logic Design</a:t>
            </a:r>
            <a:r>
              <a:rPr lang="en-US" altLang="zh-TW" u="none">
                <a:solidFill>
                  <a:srgbClr val="7F7F7F"/>
                </a:solidFill>
              </a:rPr>
              <a:t> </a:t>
            </a:r>
            <a:r>
              <a:rPr lang="en-US" altLang="zh-TW" i="0" u="none">
                <a:solidFill>
                  <a:srgbClr val="7F7F7F"/>
                </a:solidFill>
              </a:rPr>
              <a:t>Ch1</a:t>
            </a:r>
            <a:r>
              <a:rPr lang="en-US" altLang="zh-TW" u="none">
                <a:solidFill>
                  <a:srgbClr val="7F7F7F"/>
                </a:solidFill>
              </a:rPr>
              <a:t>-</a:t>
            </a:r>
            <a:fld id="{6579247F-413C-43C9-9563-C78FFA4FA703}" type="slidenum">
              <a:rPr lang="zh-TW" altLang="en-US" i="0" u="none">
                <a:solidFill>
                  <a:srgbClr val="7F7F7F"/>
                </a:solidFill>
              </a:rPr>
              <a:pPr algn="r" eaLnBrk="1" hangingPunct="1"/>
              <a:t>‹#›</a:t>
            </a:fld>
            <a:endParaRPr lang="en-US" altLang="zh-TW" i="0" u="none">
              <a:solidFill>
                <a:srgbClr val="7F7F7F"/>
              </a:solidFill>
            </a:endParaRPr>
          </a:p>
        </p:txBody>
      </p:sp>
      <p:pic>
        <p:nvPicPr>
          <p:cNvPr id="4105" name="Picture 9" descr="logoyil3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61925"/>
            <a:ext cx="736600" cy="74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 2" panose="05020102010507070707" pitchFamily="18" charset="2"/>
        <a:buChar char="©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B1BFF"/>
        </a:buClr>
        <a:buSzPct val="80000"/>
        <a:buFont typeface="Times New Roman" panose="02020603050405020304" pitchFamily="18" charset="0"/>
        <a:buChar char="»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Book Antiqua" panose="02040602050305030304" pitchFamily="18" charset="0"/>
        <a:buChar char="−"/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SzPct val="50000"/>
        <a:buFont typeface="Wingdings" panose="05000000000000000000" pitchFamily="2" charset="2"/>
        <a:buChar char="l"/>
        <a:defRPr kumimoji="1" sz="1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7"/>
          <p:cNvGrpSpPr>
            <a:grpSpLocks/>
          </p:cNvGrpSpPr>
          <p:nvPr userDrawn="1"/>
        </p:nvGrpSpPr>
        <p:grpSpPr bwMode="auto">
          <a:xfrm>
            <a:off x="215900" y="215900"/>
            <a:ext cx="8478838" cy="6173788"/>
            <a:chOff x="0" y="0"/>
            <a:chExt cx="5341" cy="3889"/>
          </a:xfrm>
        </p:grpSpPr>
        <p:sp>
          <p:nvSpPr>
            <p:cNvPr id="109576" name="Freeform 8"/>
            <p:cNvSpPr>
              <a:spLocks/>
            </p:cNvSpPr>
            <p:nvPr/>
          </p:nvSpPr>
          <p:spPr bwMode="ltGray"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+mn-ea"/>
              </a:endParaRPr>
            </a:p>
          </p:txBody>
        </p:sp>
        <p:sp>
          <p:nvSpPr>
            <p:cNvPr id="109577" name="Freeform 9"/>
            <p:cNvSpPr>
              <a:spLocks/>
            </p:cNvSpPr>
            <p:nvPr/>
          </p:nvSpPr>
          <p:spPr bwMode="ltGray"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+mn-ea"/>
              </a:endParaRPr>
            </a:p>
          </p:txBody>
        </p:sp>
        <p:sp>
          <p:nvSpPr>
            <p:cNvPr id="109578" name="Freeform 10"/>
            <p:cNvSpPr>
              <a:spLocks/>
            </p:cNvSpPr>
            <p:nvPr/>
          </p:nvSpPr>
          <p:spPr bwMode="ltGray"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+mn-ea"/>
              </a:endParaRPr>
            </a:p>
          </p:txBody>
        </p:sp>
        <p:sp>
          <p:nvSpPr>
            <p:cNvPr id="109579" name="Freeform 11"/>
            <p:cNvSpPr>
              <a:spLocks/>
            </p:cNvSpPr>
            <p:nvPr/>
          </p:nvSpPr>
          <p:spPr bwMode="ltGray"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+mn-ea"/>
              </a:endParaRPr>
            </a:p>
          </p:txBody>
        </p:sp>
      </p:grp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687388" y="22320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kumimoji="1" lang="en-US" altLang="zh-TW" sz="4400" i="0" u="none">
                <a:solidFill>
                  <a:schemeClr val="tx2"/>
                </a:solidFill>
                <a:latin typeface="Book Antiqua" pitchFamily="18" charset="0"/>
              </a:rPr>
              <a:t>Click to edit Master title style</a:t>
            </a:r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1301750" y="4195763"/>
            <a:ext cx="6400800" cy="171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defRPr/>
            </a:pPr>
            <a:r>
              <a:rPr kumimoji="1" lang="en-US" altLang="zh-TW" sz="3200" i="0" u="none">
                <a:solidFill>
                  <a:schemeClr val="tx1"/>
                </a:solidFill>
                <a:latin typeface="Book Antiqua" pitchFamily="18" charset="0"/>
              </a:rPr>
              <a:t>Click to edit Master subtitle style</a:t>
            </a:r>
          </a:p>
        </p:txBody>
      </p:sp>
      <p:grpSp>
        <p:nvGrpSpPr>
          <p:cNvPr id="5125" name="Group 20"/>
          <p:cNvGrpSpPr>
            <a:grpSpLocks/>
          </p:cNvGrpSpPr>
          <p:nvPr userDrawn="1"/>
        </p:nvGrpSpPr>
        <p:grpSpPr bwMode="auto">
          <a:xfrm>
            <a:off x="-9525" y="1492250"/>
            <a:ext cx="9159875" cy="82550"/>
            <a:chOff x="1" y="591"/>
            <a:chExt cx="5759" cy="52"/>
          </a:xfrm>
        </p:grpSpPr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2" y="591"/>
              <a:ext cx="575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>
              <a:off x="2" y="626"/>
              <a:ext cx="575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9591" name="Line 23"/>
            <p:cNvSpPr>
              <a:spLocks noChangeShapeType="1"/>
            </p:cNvSpPr>
            <p:nvPr/>
          </p:nvSpPr>
          <p:spPr bwMode="auto">
            <a:xfrm>
              <a:off x="1" y="643"/>
              <a:ext cx="575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09592" name="Rectangle 24"/>
          <p:cNvSpPr>
            <a:spLocks noChangeArrowheads="1"/>
          </p:cNvSpPr>
          <p:nvPr userDrawn="1"/>
        </p:nvSpPr>
        <p:spPr bwMode="auto">
          <a:xfrm>
            <a:off x="8867775" y="6570663"/>
            <a:ext cx="206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948D1B7F-E8A4-4355-A9BE-F24FFC1F91D0}" type="slidenum">
              <a:rPr lang="zh-TW" altLang="en-US" u="none">
                <a:solidFill>
                  <a:schemeClr val="tx1"/>
                </a:solidFill>
              </a:rPr>
              <a:pPr/>
              <a:t>‹#›</a:t>
            </a:fld>
            <a:endParaRPr lang="en-US" altLang="zh-TW" u="none">
              <a:solidFill>
                <a:schemeClr val="tx1"/>
              </a:solidFill>
            </a:endParaRPr>
          </a:p>
        </p:txBody>
      </p:sp>
      <p:sp>
        <p:nvSpPr>
          <p:cNvPr id="109593" name="Rectangle 25"/>
          <p:cNvSpPr>
            <a:spLocks noChangeArrowheads="1"/>
          </p:cNvSpPr>
          <p:nvPr userDrawn="1"/>
        </p:nvSpPr>
        <p:spPr bwMode="auto">
          <a:xfrm>
            <a:off x="106363" y="6572250"/>
            <a:ext cx="6318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eaLnBrk="0" hangingPunct="0">
              <a:defRPr/>
            </a:pPr>
            <a:fld id="{CB6CBDAB-1445-4491-905E-1EAC09700C58}" type="datetime1">
              <a:rPr lang="en-US" altLang="zh-TW" u="none">
                <a:solidFill>
                  <a:schemeClr val="tx1"/>
                </a:solidFill>
              </a:rPr>
              <a:pPr eaLnBrk="0" hangingPunct="0">
                <a:defRPr/>
              </a:pPr>
              <a:t>9/6/2017</a:t>
            </a:fld>
            <a:endParaRPr lang="en-US" altLang="zh-TW" u="none">
              <a:solidFill>
                <a:schemeClr val="tx1"/>
              </a:solidFill>
            </a:endParaRPr>
          </a:p>
        </p:txBody>
      </p:sp>
      <p:pic>
        <p:nvPicPr>
          <p:cNvPr id="5135" name="Picture 15" descr="logoyil3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214313"/>
            <a:ext cx="11430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5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5.wav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8.wav"/><Relationship Id="rId4" Type="http://schemas.openxmlformats.org/officeDocument/2006/relationships/audio" Target="../media/audio7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3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08300"/>
            <a:ext cx="7772400" cy="131445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zh-TW">
                <a:latin typeface="Times New Roman" panose="02020603050405020304" pitchFamily="18" charset="0"/>
                <a:ea typeface="標楷體" pitchFamily="65" charset="-128"/>
                <a:cs typeface="Times New Roman" panose="02020603050405020304" pitchFamily="18" charset="0"/>
              </a:rPr>
              <a:t>Chapter 1</a:t>
            </a:r>
            <a:br>
              <a:rPr lang="en-US" altLang="zh-TW">
                <a:latin typeface="Times New Roman" panose="02020603050405020304" pitchFamily="18" charset="0"/>
                <a:ea typeface="標楷體" pitchFamily="65" charset="-128"/>
                <a:cs typeface="Times New Roman" panose="02020603050405020304" pitchFamily="18" charset="0"/>
              </a:rPr>
            </a:br>
            <a:r>
              <a:rPr lang="en-US" altLang="zh-TW">
                <a:latin typeface="Times New Roman" panose="02020603050405020304" pitchFamily="18" charset="0"/>
                <a:ea typeface="標楷體" pitchFamily="65" charset="-128"/>
                <a:cs typeface="Times New Roman" panose="02020603050405020304" pitchFamily="18" charset="0"/>
              </a:rPr>
              <a:t> Digital Systems and Binary Numbers </a:t>
            </a:r>
            <a:endParaRPr lang="en-US" altLang="zh-TW" sz="3200">
              <a:latin typeface="Times New Roman" panose="02020603050405020304" pitchFamily="18" charset="0"/>
              <a:ea typeface="標楷體" pitchFamily="65" charset="-128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06975"/>
            <a:ext cx="6400800" cy="1031875"/>
          </a:xfrm>
        </p:spPr>
        <p:txBody>
          <a:bodyPr/>
          <a:lstStyle/>
          <a:p>
            <a:pPr eaLnBrk="1" hangingPunct="1"/>
            <a:br>
              <a:rPr lang="en-US" altLang="en-US" b="1" dirty="0"/>
            </a:br>
            <a:r>
              <a:rPr lang="en-US" altLang="en-US" dirty="0"/>
              <a:t> </a:t>
            </a:r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1300163"/>
            <a:ext cx="777240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kumimoji="1" lang="en-US" altLang="zh-TW" sz="3600" i="0" u="none" dirty="0">
                <a:solidFill>
                  <a:schemeClr val="tx1"/>
                </a:solidFill>
                <a:latin typeface="Book Antiqua" panose="02040602050305030304" pitchFamily="18" charset="0"/>
              </a:rPr>
              <a:t>Digital </a:t>
            </a:r>
            <a:r>
              <a:rPr kumimoji="1" lang="tr-TR" altLang="zh-TW" sz="3600" i="0" u="none">
                <a:solidFill>
                  <a:schemeClr val="tx1"/>
                </a:solidFill>
                <a:latin typeface="Book Antiqua" panose="02040602050305030304" pitchFamily="18" charset="0"/>
              </a:rPr>
              <a:t>Logic Design</a:t>
            </a:r>
            <a:br>
              <a:rPr kumimoji="1" lang="en-US" altLang="zh-TW" sz="3600" i="0" u="none">
                <a:solidFill>
                  <a:schemeClr val="tx1"/>
                </a:solidFill>
                <a:latin typeface="Book Antiqua" panose="02040602050305030304" pitchFamily="18" charset="0"/>
              </a:rPr>
            </a:br>
            <a:endParaRPr kumimoji="1" lang="en-US" altLang="zh-TW" sz="3600" i="0" u="none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6862763" y="5905500"/>
            <a:ext cx="539750" cy="3603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6854825" y="5343525"/>
            <a:ext cx="539750" cy="3603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6826250" y="4768850"/>
            <a:ext cx="539750" cy="3603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6732588" y="3068638"/>
            <a:ext cx="719137" cy="3603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Power of 2</a:t>
            </a:r>
          </a:p>
        </p:txBody>
      </p:sp>
      <p:graphicFrame>
        <p:nvGraphicFramePr>
          <p:cNvPr id="102407" name="Group 7"/>
          <p:cNvGraphicFramePr>
            <a:graphicFrameLocks noGrp="1"/>
          </p:cNvGraphicFramePr>
          <p:nvPr/>
        </p:nvGraphicFramePr>
        <p:xfrm>
          <a:off x="1703388" y="1268413"/>
          <a:ext cx="2362200" cy="5100642"/>
        </p:xfrm>
        <a:graphic>
          <a:graphicData uri="http://schemas.openxmlformats.org/drawingml/2006/table">
            <a:tbl>
              <a:tblPr/>
              <a:tblGrid>
                <a:gridCol w="1031875">
                  <a:extLst>
                    <a:ext uri="{9D8B030D-6E8A-4147-A177-3AD203B41FA5}">
                      <a16:colId xmlns:a16="http://schemas.microsoft.com/office/drawing/2014/main" val="2142591597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849063011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n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51689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0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797081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968149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91530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779192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316968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451808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86679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=128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091931"/>
                  </a:ext>
                </a:extLst>
              </a:tr>
            </a:tbl>
          </a:graphicData>
        </a:graphic>
      </p:graphicFrame>
      <p:graphicFrame>
        <p:nvGraphicFramePr>
          <p:cNvPr id="102441" name="Group 41"/>
          <p:cNvGraphicFramePr>
            <a:graphicFrameLocks noGrp="1"/>
          </p:cNvGraphicFramePr>
          <p:nvPr/>
        </p:nvGraphicFramePr>
        <p:xfrm>
          <a:off x="5038725" y="1268413"/>
          <a:ext cx="2520950" cy="5100642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3725101569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315880157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n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024161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8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=256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650422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=512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283047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10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=1024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83877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11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=2048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983241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12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=4096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602447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20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=1M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672172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30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=1G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130064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40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a:t>=1T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22988"/>
                  </a:ext>
                </a:extLst>
              </a:tr>
            </a:tbl>
          </a:graphicData>
        </a:graphic>
      </p:graphicFrame>
      <p:sp>
        <p:nvSpPr>
          <p:cNvPr id="102475" name="Line 75"/>
          <p:cNvSpPr>
            <a:spLocks noChangeShapeType="1"/>
          </p:cNvSpPr>
          <p:nvPr/>
        </p:nvSpPr>
        <p:spPr bwMode="auto">
          <a:xfrm flipV="1">
            <a:off x="4217988" y="2132013"/>
            <a:ext cx="677862" cy="38147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6" name="Text Box 76"/>
          <p:cNvSpPr txBox="1">
            <a:spLocks noChangeArrowheads="1"/>
          </p:cNvSpPr>
          <p:nvPr/>
        </p:nvSpPr>
        <p:spPr bwMode="auto">
          <a:xfrm>
            <a:off x="7775575" y="47244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Mega</a:t>
            </a:r>
          </a:p>
        </p:txBody>
      </p:sp>
      <p:sp>
        <p:nvSpPr>
          <p:cNvPr id="102477" name="Text Box 77"/>
          <p:cNvSpPr txBox="1">
            <a:spLocks noChangeArrowheads="1"/>
          </p:cNvSpPr>
          <p:nvPr/>
        </p:nvSpPr>
        <p:spPr bwMode="auto">
          <a:xfrm>
            <a:off x="7775575" y="53721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</a:p>
        </p:txBody>
      </p:sp>
      <p:sp>
        <p:nvSpPr>
          <p:cNvPr id="102478" name="Text Box 78"/>
          <p:cNvSpPr txBox="1">
            <a:spLocks noChangeArrowheads="1"/>
          </p:cNvSpPr>
          <p:nvPr/>
        </p:nvSpPr>
        <p:spPr bwMode="auto">
          <a:xfrm>
            <a:off x="7775575" y="594836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</a:t>
            </a:r>
          </a:p>
        </p:txBody>
      </p:sp>
      <p:sp>
        <p:nvSpPr>
          <p:cNvPr id="102479" name="Text Box 79"/>
          <p:cNvSpPr txBox="1">
            <a:spLocks noChangeArrowheads="1"/>
          </p:cNvSpPr>
          <p:nvPr/>
        </p:nvSpPr>
        <p:spPr bwMode="auto">
          <a:xfrm>
            <a:off x="7847013" y="3068638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Kilo</a:t>
            </a:r>
          </a:p>
        </p:txBody>
      </p:sp>
      <p:sp>
        <p:nvSpPr>
          <p:cNvPr id="102480" name="Line 80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2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10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10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" fill="hold"/>
                                        <p:tgtEl>
                                          <p:spTgt spid="10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" fill="hold"/>
                                        <p:tgtEl>
                                          <p:spTgt spid="10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" fill="hold"/>
                                        <p:tgtEl>
                                          <p:spTgt spid="10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" fill="hold"/>
                                        <p:tgtEl>
                                          <p:spTgt spid="10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" fill="hold"/>
                                        <p:tgtEl>
                                          <p:spTgt spid="10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" fill="hold"/>
                                        <p:tgtEl>
                                          <p:spTgt spid="10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6" grpId="0" autoUpdateAnimBg="0"/>
      <p:bldP spid="102477" grpId="0" autoUpdateAnimBg="0"/>
      <p:bldP spid="102478" grpId="0" autoUpdateAnimBg="0"/>
      <p:bldP spid="10247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295400"/>
            <a:ext cx="8570913" cy="793750"/>
          </a:xfrm>
        </p:spPr>
        <p:txBody>
          <a:bodyPr/>
          <a:lstStyle/>
          <a:p>
            <a:r>
              <a:rPr lang="en-US" altLang="en-US"/>
              <a:t>Decimal Addition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851275" y="270827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572000" y="270827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572000" y="32496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3851275" y="32496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H="1">
            <a:off x="3132138" y="3789363"/>
            <a:ext cx="18002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2951163" y="324961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4572000" y="396875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3851275" y="396875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132138" y="3968750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4932363" y="4329113"/>
            <a:ext cx="360362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5472113" y="4508500"/>
            <a:ext cx="2879725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lang="en-US" altLang="en-US" sz="2800" b="1" u="none">
                <a:solidFill>
                  <a:schemeClr val="tx1"/>
                </a:solidFill>
                <a:cs typeface="Times New Roman" panose="02020603050405020304" pitchFamily="18" charset="0"/>
              </a:rPr>
              <a:t>Ten </a:t>
            </a:r>
            <a:r>
              <a:rPr lang="en-US" altLang="en-US" sz="2800" b="1" u="none">
                <a:solidFill>
                  <a:schemeClr val="accent1"/>
                </a:solidFill>
                <a:cs typeface="Times New Roman" panose="02020603050405020304" pitchFamily="18" charset="0"/>
              </a:rPr>
              <a:t>≥</a:t>
            </a:r>
            <a:r>
              <a:rPr lang="en-US" altLang="en-US" sz="2800" b="1" u="none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b="1" u="none">
                <a:solidFill>
                  <a:schemeClr val="accent2"/>
                </a:solidFill>
                <a:cs typeface="Times New Roman" panose="02020603050405020304" pitchFamily="18" charset="0"/>
              </a:rPr>
              <a:t>Base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 Subtract a Base</a:t>
            </a:r>
            <a:endParaRPr lang="en-US" altLang="en-US" sz="2800" b="1" i="0" u="none" baseline="-2500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3851275" y="21685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3132138" y="216852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 flipH="1">
            <a:off x="5111750" y="2349500"/>
            <a:ext cx="7207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6011863" y="2168525"/>
            <a:ext cx="12604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Carry</a:t>
            </a:r>
            <a:endParaRPr lang="en-US" altLang="en-US" sz="2800" b="1" i="0" u="none" baseline="-2500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 0.15579 L 1.94444E-6 -2.96296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-780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85 0.41991 L -2.22222E-6 -2.59259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0.2625 L -2.77778E-6 0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  <p:bldP spid="103429" grpId="0"/>
      <p:bldP spid="103429" grpId="1"/>
      <p:bldP spid="103430" grpId="0"/>
      <p:bldP spid="103430" grpId="1"/>
      <p:bldP spid="103431" grpId="0"/>
      <p:bldP spid="103434" grpId="0"/>
      <p:bldP spid="103434" grpId="1"/>
      <p:bldP spid="103435" grpId="0"/>
      <p:bldP spid="103436" grpId="0"/>
      <p:bldP spid="103440" grpId="0"/>
      <p:bldP spid="103440" grpId="1"/>
      <p:bldP spid="103441" grpId="0"/>
      <p:bldP spid="103441" grpId="1"/>
      <p:bldP spid="1034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Addition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295400"/>
            <a:ext cx="8570913" cy="793750"/>
          </a:xfrm>
        </p:spPr>
        <p:txBody>
          <a:bodyPr/>
          <a:lstStyle/>
          <a:p>
            <a:r>
              <a:rPr lang="en-US" altLang="en-US"/>
              <a:t>Column Addition</a:t>
            </a:r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3851275" y="28908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5472113" y="289083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6011863" y="289083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4930775" y="28908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4391025" y="28908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3311525" y="28908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6011863" y="34305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5472113" y="34305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4932363" y="34305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3851275" y="3430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391025" y="3430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 flipH="1">
            <a:off x="2411413" y="3970338"/>
            <a:ext cx="4140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2590800" y="3430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6011863" y="414972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5472113" y="414972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4391025" y="41497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3311525" y="41497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3851275" y="41497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4932363" y="414972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2771775" y="41497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>
            <a:off x="6372225" y="4510088"/>
            <a:ext cx="539750" cy="5397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6911975" y="5024438"/>
            <a:ext cx="12604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≥ (2)</a:t>
            </a:r>
            <a:r>
              <a:rPr lang="en-US" altLang="en-US" sz="2800" b="1" i="0" u="none" baseline="-25000">
                <a:solidFill>
                  <a:schemeClr val="tx1"/>
                </a:solidFill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5472113" y="2349500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500" name="Text Box 28"/>
          <p:cNvSpPr txBox="1">
            <a:spLocks noChangeArrowheads="1"/>
          </p:cNvSpPr>
          <p:nvPr/>
        </p:nvSpPr>
        <p:spPr bwMode="auto">
          <a:xfrm>
            <a:off x="4930775" y="234950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4391025" y="234950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3851275" y="234950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503" name="Text Box 31"/>
          <p:cNvSpPr txBox="1">
            <a:spLocks noChangeArrowheads="1"/>
          </p:cNvSpPr>
          <p:nvPr/>
        </p:nvSpPr>
        <p:spPr bwMode="auto">
          <a:xfrm>
            <a:off x="3311525" y="234950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504" name="Text Box 32"/>
          <p:cNvSpPr txBox="1">
            <a:spLocks noChangeArrowheads="1"/>
          </p:cNvSpPr>
          <p:nvPr/>
        </p:nvSpPr>
        <p:spPr bwMode="auto">
          <a:xfrm>
            <a:off x="2771775" y="234950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505" name="Text Box 33"/>
          <p:cNvSpPr txBox="1">
            <a:spLocks noChangeArrowheads="1"/>
          </p:cNvSpPr>
          <p:nvPr/>
        </p:nvSpPr>
        <p:spPr bwMode="auto">
          <a:xfrm>
            <a:off x="6732588" y="2889250"/>
            <a:ext cx="86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 61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endParaRPr lang="en-US" altLang="en-US" sz="800" b="1" i="0" u="none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 23</a:t>
            </a:r>
          </a:p>
        </p:txBody>
      </p:sp>
      <p:sp>
        <p:nvSpPr>
          <p:cNvPr id="105506" name="Text Box 34"/>
          <p:cNvSpPr txBox="1">
            <a:spLocks noChangeArrowheads="1"/>
          </p:cNvSpPr>
          <p:nvPr/>
        </p:nvSpPr>
        <p:spPr bwMode="auto">
          <a:xfrm>
            <a:off x="6732588" y="4098925"/>
            <a:ext cx="8636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 84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5477" grpId="1"/>
      <p:bldP spid="105478" grpId="0"/>
      <p:bldP spid="105478" grpId="1"/>
      <p:bldP spid="105479" grpId="0"/>
      <p:bldP spid="105479" grpId="1"/>
      <p:bldP spid="105480" grpId="0"/>
      <p:bldP spid="105480" grpId="1"/>
      <p:bldP spid="105481" grpId="0"/>
      <p:bldP spid="105481" grpId="1"/>
      <p:bldP spid="105482" grpId="0"/>
      <p:bldP spid="105482" grpId="1"/>
      <p:bldP spid="105483" grpId="0"/>
      <p:bldP spid="105483" grpId="1"/>
      <p:bldP spid="105484" grpId="0"/>
      <p:bldP spid="105484" grpId="1"/>
      <p:bldP spid="105485" grpId="0"/>
      <p:bldP spid="105485" grpId="1"/>
      <p:bldP spid="105486" grpId="0"/>
      <p:bldP spid="105486" grpId="1"/>
      <p:bldP spid="105487" grpId="0"/>
      <p:bldP spid="105487" grpId="1"/>
      <p:bldP spid="105490" grpId="0"/>
      <p:bldP spid="105491" grpId="0"/>
      <p:bldP spid="105492" grpId="0"/>
      <p:bldP spid="105493" grpId="0"/>
      <p:bldP spid="105494" grpId="0"/>
      <p:bldP spid="105495" grpId="0"/>
      <p:bldP spid="105496" grpId="0"/>
      <p:bldP spid="105498" grpId="0"/>
      <p:bldP spid="105499" grpId="0"/>
      <p:bldP spid="105499" grpId="1"/>
      <p:bldP spid="105500" grpId="0"/>
      <p:bldP spid="105500" grpId="1"/>
      <p:bldP spid="105501" grpId="0"/>
      <p:bldP spid="105501" grpId="1"/>
      <p:bldP spid="105502" grpId="0"/>
      <p:bldP spid="105502" grpId="1"/>
      <p:bldP spid="105503" grpId="0"/>
      <p:bldP spid="105503" grpId="1"/>
      <p:bldP spid="105504" grpId="0"/>
      <p:bldP spid="105504" grpId="1"/>
      <p:bldP spid="105505" grpId="0"/>
      <p:bldP spid="1055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Subtraction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295400"/>
            <a:ext cx="8570913" cy="793750"/>
          </a:xfrm>
        </p:spPr>
        <p:txBody>
          <a:bodyPr/>
          <a:lstStyle/>
          <a:p>
            <a:r>
              <a:rPr lang="en-US" altLang="en-US"/>
              <a:t>Borrow a “Base” when needed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851275" y="30702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5472113" y="307022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6011863" y="307022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4930775" y="30702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4391025" y="30702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3311525" y="30702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6011863" y="360997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5472113" y="360997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4932363" y="360997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3851275" y="360997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4391025" y="360997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H="1">
            <a:off x="2232025" y="4149725"/>
            <a:ext cx="431958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2232025" y="36083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6011863" y="432911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5472113" y="432911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4391025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3311525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541" name="Text Box 21"/>
          <p:cNvSpPr txBox="1">
            <a:spLocks noChangeArrowheads="1"/>
          </p:cNvSpPr>
          <p:nvPr/>
        </p:nvSpPr>
        <p:spPr bwMode="auto">
          <a:xfrm>
            <a:off x="3851275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4932363" y="432911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543" name="Text Box 23"/>
          <p:cNvSpPr txBox="1">
            <a:spLocks noChangeArrowheads="1"/>
          </p:cNvSpPr>
          <p:nvPr/>
        </p:nvSpPr>
        <p:spPr bwMode="auto">
          <a:xfrm>
            <a:off x="2771775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H="1">
            <a:off x="5832475" y="2168525"/>
            <a:ext cx="719138" cy="3603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6732588" y="1989138"/>
            <a:ext cx="12604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 (10)</a:t>
            </a:r>
            <a:r>
              <a:rPr lang="en-US" altLang="en-US" sz="2800" b="1" i="0" u="none" baseline="-2500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7546" name="Text Box 26"/>
          <p:cNvSpPr txBox="1">
            <a:spLocks noChangeArrowheads="1"/>
          </p:cNvSpPr>
          <p:nvPr/>
        </p:nvSpPr>
        <p:spPr bwMode="auto">
          <a:xfrm>
            <a:off x="5472113" y="25288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4932363" y="198913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3311525" y="250507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7549" name="Text Box 29"/>
          <p:cNvSpPr txBox="1">
            <a:spLocks noChangeArrowheads="1"/>
          </p:cNvSpPr>
          <p:nvPr/>
        </p:nvSpPr>
        <p:spPr bwMode="auto">
          <a:xfrm>
            <a:off x="3851275" y="25288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7550" name="Text Box 30"/>
          <p:cNvSpPr txBox="1">
            <a:spLocks noChangeArrowheads="1"/>
          </p:cNvSpPr>
          <p:nvPr/>
        </p:nvSpPr>
        <p:spPr bwMode="auto">
          <a:xfrm>
            <a:off x="2771775" y="30686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551" name="Line 31"/>
          <p:cNvSpPr>
            <a:spLocks noChangeShapeType="1"/>
          </p:cNvSpPr>
          <p:nvPr/>
        </p:nvSpPr>
        <p:spPr bwMode="auto">
          <a:xfrm flipV="1">
            <a:off x="4932363" y="3159125"/>
            <a:ext cx="360362" cy="18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7552" name="Line 32"/>
          <p:cNvSpPr>
            <a:spLocks noChangeShapeType="1"/>
          </p:cNvSpPr>
          <p:nvPr/>
        </p:nvSpPr>
        <p:spPr bwMode="auto">
          <a:xfrm flipV="1">
            <a:off x="4392613" y="3157538"/>
            <a:ext cx="360362" cy="18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7553" name="Text Box 33"/>
          <p:cNvSpPr txBox="1">
            <a:spLocks noChangeArrowheads="1"/>
          </p:cNvSpPr>
          <p:nvPr/>
        </p:nvSpPr>
        <p:spPr bwMode="auto">
          <a:xfrm>
            <a:off x="4932363" y="25288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554" name="Text Box 34"/>
          <p:cNvSpPr txBox="1">
            <a:spLocks noChangeArrowheads="1"/>
          </p:cNvSpPr>
          <p:nvPr/>
        </p:nvSpPr>
        <p:spPr bwMode="auto">
          <a:xfrm>
            <a:off x="4392613" y="25288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2771775" y="3151188"/>
            <a:ext cx="360363" cy="18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7556" name="Text Box 36"/>
          <p:cNvSpPr txBox="1">
            <a:spLocks noChangeArrowheads="1"/>
          </p:cNvSpPr>
          <p:nvPr/>
        </p:nvSpPr>
        <p:spPr bwMode="auto">
          <a:xfrm>
            <a:off x="2771775" y="25288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 flipV="1">
            <a:off x="3235325" y="2605088"/>
            <a:ext cx="539750" cy="1793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7558" name="Text Box 38"/>
          <p:cNvSpPr txBox="1">
            <a:spLocks noChangeArrowheads="1"/>
          </p:cNvSpPr>
          <p:nvPr/>
        </p:nvSpPr>
        <p:spPr bwMode="auto">
          <a:xfrm>
            <a:off x="3311525" y="19891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560" name="Text Box 40"/>
          <p:cNvSpPr txBox="1">
            <a:spLocks noChangeArrowheads="1"/>
          </p:cNvSpPr>
          <p:nvPr/>
        </p:nvSpPr>
        <p:spPr bwMode="auto">
          <a:xfrm>
            <a:off x="6732588" y="3068638"/>
            <a:ext cx="863600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 77</a:t>
            </a:r>
          </a:p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endParaRPr lang="en-US" altLang="en-US" sz="800" i="0" u="none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 23</a:t>
            </a:r>
          </a:p>
        </p:txBody>
      </p:sp>
      <p:sp>
        <p:nvSpPr>
          <p:cNvPr id="107561" name="Text Box 41"/>
          <p:cNvSpPr txBox="1">
            <a:spLocks noChangeArrowheads="1"/>
          </p:cNvSpPr>
          <p:nvPr/>
        </p:nvSpPr>
        <p:spPr bwMode="auto">
          <a:xfrm>
            <a:off x="6732588" y="4329113"/>
            <a:ext cx="8636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 54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07708 L 4.44444E-6 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15578 L 2.22222E-6 4.44444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08055 L -8.33333E-7 2.96296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-0.00347 L -0.00017 -0.00162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4" grpId="1"/>
      <p:bldP spid="107525" grpId="0"/>
      <p:bldP spid="107525" grpId="1"/>
      <p:bldP spid="107526" grpId="0"/>
      <p:bldP spid="107526" grpId="1"/>
      <p:bldP spid="107529" grpId="0"/>
      <p:bldP spid="107529" grpId="1"/>
      <p:bldP spid="107530" grpId="0"/>
      <p:bldP spid="107530" grpId="1"/>
      <p:bldP spid="107531" grpId="0"/>
      <p:bldP spid="107531" grpId="1"/>
      <p:bldP spid="107532" grpId="0"/>
      <p:bldP spid="107532" grpId="1"/>
      <p:bldP spid="107533" grpId="0"/>
      <p:bldP spid="107533" grpId="1"/>
      <p:bldP spid="107534" grpId="0"/>
      <p:bldP spid="107534" grpId="1"/>
      <p:bldP spid="107537" grpId="0"/>
      <p:bldP spid="107538" grpId="0"/>
      <p:bldP spid="107539" grpId="0"/>
      <p:bldP spid="107540" grpId="0"/>
      <p:bldP spid="107541" grpId="0"/>
      <p:bldP spid="107542" grpId="0"/>
      <p:bldP spid="107543" grpId="0"/>
      <p:bldP spid="107545" grpId="0"/>
      <p:bldP spid="107546" grpId="0"/>
      <p:bldP spid="107546" grpId="1"/>
      <p:bldP spid="107547" grpId="0"/>
      <p:bldP spid="107547" grpId="1"/>
      <p:bldP spid="107548" grpId="0"/>
      <p:bldP spid="107548" grpId="1"/>
      <p:bldP spid="107549" grpId="0"/>
      <p:bldP spid="107549" grpId="1"/>
      <p:bldP spid="107550" grpId="0"/>
      <p:bldP spid="107550" grpId="1"/>
      <p:bldP spid="107553" grpId="0"/>
      <p:bldP spid="107553" grpId="1"/>
      <p:bldP spid="107553" grpId="2"/>
      <p:bldP spid="107554" grpId="0"/>
      <p:bldP spid="107554" grpId="1"/>
      <p:bldP spid="107554" grpId="2"/>
      <p:bldP spid="107556" grpId="0"/>
      <p:bldP spid="107558" grpId="0"/>
      <p:bldP spid="107558" grpId="1"/>
      <p:bldP spid="107558" grpId="2"/>
      <p:bldP spid="107560" grpId="0"/>
      <p:bldP spid="1075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Multiplication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295400"/>
            <a:ext cx="8570913" cy="793750"/>
          </a:xfrm>
        </p:spPr>
        <p:txBody>
          <a:bodyPr/>
          <a:lstStyle/>
          <a:p>
            <a:r>
              <a:rPr lang="en-US" altLang="en-US"/>
              <a:t>Bit by bit</a:t>
            </a:r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111750" y="19891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4572000" y="19891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5651500" y="19891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6192838" y="198913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6732588" y="198913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5651500" y="25288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5111750" y="25288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191250" y="25288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6732588" y="25288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bg2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 flipH="1">
            <a:off x="2771775" y="3068638"/>
            <a:ext cx="431958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5111750" y="32242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4572000" y="32242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5651500" y="32242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6192838" y="322421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6732588" y="322421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4572000" y="376555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4032250" y="376555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5111750" y="376555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5653088" y="3765550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6192838" y="3765550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3490913" y="486886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>
            <a:off x="2951163" y="486886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4030663" y="486886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4572000" y="486886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5111750" y="486886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4572000" y="430530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5111750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5651500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4032250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3492500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 flipH="1">
            <a:off x="2771775" y="5408613"/>
            <a:ext cx="431958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8580" name="Text Box 36"/>
          <p:cNvSpPr txBox="1">
            <a:spLocks noChangeArrowheads="1"/>
          </p:cNvSpPr>
          <p:nvPr/>
        </p:nvSpPr>
        <p:spPr bwMode="auto">
          <a:xfrm>
            <a:off x="6732588" y="55895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81" name="Text Box 37"/>
          <p:cNvSpPr txBox="1">
            <a:spLocks noChangeArrowheads="1"/>
          </p:cNvSpPr>
          <p:nvPr/>
        </p:nvSpPr>
        <p:spPr bwMode="auto">
          <a:xfrm>
            <a:off x="6192838" y="55895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82" name="Text Box 38"/>
          <p:cNvSpPr txBox="1">
            <a:spLocks noChangeArrowheads="1"/>
          </p:cNvSpPr>
          <p:nvPr/>
        </p:nvSpPr>
        <p:spPr bwMode="auto">
          <a:xfrm>
            <a:off x="5651500" y="5589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83" name="Text Box 39"/>
          <p:cNvSpPr txBox="1">
            <a:spLocks noChangeArrowheads="1"/>
          </p:cNvSpPr>
          <p:nvPr/>
        </p:nvSpPr>
        <p:spPr bwMode="auto">
          <a:xfrm>
            <a:off x="4572000" y="5589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84" name="Text Box 40"/>
          <p:cNvSpPr txBox="1">
            <a:spLocks noChangeArrowheads="1"/>
          </p:cNvSpPr>
          <p:nvPr/>
        </p:nvSpPr>
        <p:spPr bwMode="auto">
          <a:xfrm>
            <a:off x="4032250" y="5589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85" name="Text Box 41"/>
          <p:cNvSpPr txBox="1">
            <a:spLocks noChangeArrowheads="1"/>
          </p:cNvSpPr>
          <p:nvPr/>
        </p:nvSpPr>
        <p:spPr bwMode="auto">
          <a:xfrm>
            <a:off x="3492500" y="5589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86" name="Text Box 42"/>
          <p:cNvSpPr txBox="1">
            <a:spLocks noChangeArrowheads="1"/>
          </p:cNvSpPr>
          <p:nvPr/>
        </p:nvSpPr>
        <p:spPr bwMode="auto">
          <a:xfrm>
            <a:off x="2951163" y="55895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587" name="Text Box 43"/>
          <p:cNvSpPr txBox="1">
            <a:spLocks noChangeArrowheads="1"/>
          </p:cNvSpPr>
          <p:nvPr/>
        </p:nvSpPr>
        <p:spPr bwMode="auto">
          <a:xfrm>
            <a:off x="5111750" y="5589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588" name="Text Box 44"/>
          <p:cNvSpPr txBox="1">
            <a:spLocks noChangeArrowheads="1"/>
          </p:cNvSpPr>
          <p:nvPr/>
        </p:nvSpPr>
        <p:spPr bwMode="auto">
          <a:xfrm>
            <a:off x="2771775" y="25288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10324 L -2.77778E-6 1.8518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10509 L 5E-6 0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5 -0.10509 L 2.77778E-6 0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-0.10509 L 5.55556E-7 0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8 -0.10509 L 1.94444E-6 0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5E-6 -3.7037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2.77778E-6 -3.7037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5.55556E-7 -3.7037E-6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 -0.2625 L 1.94444E-6 -3.703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-2.77778E-7 -3.7037E-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26435 L -3.61111E-6 7.40741E-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5.55556E-7 2.59259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3 -0.2625 L 1.94444E-6 2.59259E-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2625 L -2.77778E-7 2.59259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9 -0.2625 L -2.5E-6 2.59259E-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-0.42014 L 5.55556E-7 -2.59259E-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42014 L 1.94444E-6 -2.59259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42014 L -2.77778E-7 -2.59259E-6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42014 L -2.5E-6 -2.59259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9 -0.42014 L -4.72222E-6 -2.59259E-6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 fill="hold"/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 fill="hold"/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 fill="hold"/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 fill="hold"/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200" fill="hold"/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200" fill="hold"/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2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2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2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2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00" fill="hold"/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200" fill="hold"/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200" fill="hold"/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200" fill="hold"/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/>
      <p:bldP spid="108554" grpId="1"/>
      <p:bldP spid="108555" grpId="0"/>
      <p:bldP spid="108555" grpId="1"/>
      <p:bldP spid="108556" grpId="0"/>
      <p:bldP spid="108556" grpId="1"/>
      <p:bldP spid="108557" grpId="0"/>
      <p:bldP spid="108557" grpId="1"/>
      <p:bldP spid="108559" grpId="0"/>
      <p:bldP spid="108559" grpId="1"/>
      <p:bldP spid="108560" grpId="0"/>
      <p:bldP spid="108560" grpId="1"/>
      <p:bldP spid="108561" grpId="0"/>
      <p:bldP spid="108561" grpId="1"/>
      <p:bldP spid="108562" grpId="0"/>
      <p:bldP spid="108562" grpId="1"/>
      <p:bldP spid="108563" grpId="0"/>
      <p:bldP spid="108563" grpId="1"/>
      <p:bldP spid="108564" grpId="0"/>
      <p:bldP spid="108564" grpId="1"/>
      <p:bldP spid="108565" grpId="0"/>
      <p:bldP spid="108565" grpId="1"/>
      <p:bldP spid="108566" grpId="0"/>
      <p:bldP spid="108566" grpId="1"/>
      <p:bldP spid="108567" grpId="0"/>
      <p:bldP spid="108567" grpId="1"/>
      <p:bldP spid="108568" grpId="0"/>
      <p:bldP spid="108568" grpId="1"/>
      <p:bldP spid="108569" grpId="0"/>
      <p:bldP spid="108569" grpId="1"/>
      <p:bldP spid="108570" grpId="0"/>
      <p:bldP spid="108570" grpId="1"/>
      <p:bldP spid="108571" grpId="0"/>
      <p:bldP spid="108571" grpId="1"/>
      <p:bldP spid="108572" grpId="0"/>
      <p:bldP spid="108572" grpId="1"/>
      <p:bldP spid="108573" grpId="0"/>
      <p:bldP spid="108573" grpId="1"/>
      <p:bldP spid="108574" grpId="0"/>
      <p:bldP spid="108574" grpId="1"/>
      <p:bldP spid="108575" grpId="0"/>
      <p:bldP spid="108575" grpId="1"/>
      <p:bldP spid="108576" grpId="0"/>
      <p:bldP spid="108576" grpId="1"/>
      <p:bldP spid="108577" grpId="0"/>
      <p:bldP spid="108577" grpId="1"/>
      <p:bldP spid="108578" grpId="0"/>
      <p:bldP spid="108578" grpId="1"/>
      <p:bldP spid="108580" grpId="0"/>
      <p:bldP spid="108581" grpId="0"/>
      <p:bldP spid="108582" grpId="0"/>
      <p:bldP spid="108583" grpId="0"/>
      <p:bldP spid="108584" grpId="0"/>
      <p:bldP spid="108585" grpId="0"/>
      <p:bldP spid="108586" grpId="0"/>
      <p:bldP spid="1085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 Base Conversions</a:t>
            </a:r>
          </a:p>
        </p:txBody>
      </p:sp>
      <p:sp>
        <p:nvSpPr>
          <p:cNvPr id="109571" name="Oval 3"/>
          <p:cNvSpPr>
            <a:spLocks noChangeArrowheads="1"/>
          </p:cNvSpPr>
          <p:nvPr/>
        </p:nvSpPr>
        <p:spPr bwMode="auto">
          <a:xfrm>
            <a:off x="1511300" y="3429000"/>
            <a:ext cx="2133600" cy="1066800"/>
          </a:xfrm>
          <a:prstGeom prst="ellipse">
            <a:avLst/>
          </a:prstGeom>
          <a:solidFill>
            <a:srgbClr val="B1B1B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i="0" u="none"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Decimal</a:t>
            </a:r>
          </a:p>
          <a:p>
            <a:pPr algn="ctr"/>
            <a:r>
              <a:rPr lang="en-US" altLang="en-US" sz="2000" b="1" i="0" u="none"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 i="0" u="none">
                <a:solidFill>
                  <a:schemeClr val="accent2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Base 10</a:t>
            </a:r>
            <a:r>
              <a:rPr lang="en-US" altLang="en-US" sz="2000" b="1" i="0" u="none"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9572" name="Oval 4"/>
          <p:cNvSpPr>
            <a:spLocks noChangeArrowheads="1"/>
          </p:cNvSpPr>
          <p:nvPr/>
        </p:nvSpPr>
        <p:spPr bwMode="auto">
          <a:xfrm>
            <a:off x="5653088" y="1808163"/>
            <a:ext cx="2133600" cy="1066800"/>
          </a:xfrm>
          <a:prstGeom prst="ellipse">
            <a:avLst/>
          </a:prstGeom>
          <a:solidFill>
            <a:srgbClr val="B1B1B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i="0" u="none"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Octal</a:t>
            </a:r>
          </a:p>
          <a:p>
            <a:pPr algn="ctr"/>
            <a:r>
              <a:rPr lang="en-US" altLang="en-US" sz="2000" b="1" i="0" u="none"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 i="0" u="none">
                <a:solidFill>
                  <a:srgbClr val="66FF66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Base 8</a:t>
            </a:r>
            <a:r>
              <a:rPr lang="en-US" altLang="en-US" sz="2000" b="1" i="0" u="none"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9573" name="Oval 5"/>
          <p:cNvSpPr>
            <a:spLocks noChangeArrowheads="1"/>
          </p:cNvSpPr>
          <p:nvPr/>
        </p:nvSpPr>
        <p:spPr bwMode="auto">
          <a:xfrm>
            <a:off x="4752975" y="3429000"/>
            <a:ext cx="2133600" cy="1066800"/>
          </a:xfrm>
          <a:prstGeom prst="ellipse">
            <a:avLst/>
          </a:prstGeom>
          <a:solidFill>
            <a:srgbClr val="B1B1B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i="0" u="none"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Binary</a:t>
            </a:r>
          </a:p>
          <a:p>
            <a:pPr algn="ctr"/>
            <a:r>
              <a:rPr lang="en-US" altLang="en-US" sz="2000" b="1" i="0" u="none"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 i="0" u="none">
                <a:solidFill>
                  <a:schemeClr val="accent1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Base 2</a:t>
            </a:r>
            <a:r>
              <a:rPr lang="en-US" altLang="en-US" sz="2000" b="1" i="0" u="none"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9574" name="Oval 6"/>
          <p:cNvSpPr>
            <a:spLocks noChangeArrowheads="1"/>
          </p:cNvSpPr>
          <p:nvPr/>
        </p:nvSpPr>
        <p:spPr bwMode="auto">
          <a:xfrm>
            <a:off x="5653088" y="5229225"/>
            <a:ext cx="2133600" cy="1066800"/>
          </a:xfrm>
          <a:prstGeom prst="ellipse">
            <a:avLst/>
          </a:prstGeom>
          <a:solidFill>
            <a:srgbClr val="B1B1B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i="0" u="none"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Hexadecimal</a:t>
            </a:r>
          </a:p>
          <a:p>
            <a:pPr algn="ctr"/>
            <a:r>
              <a:rPr lang="en-US" altLang="en-US" sz="2000" b="1" i="0" u="none"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 i="0" u="none">
                <a:solidFill>
                  <a:srgbClr val="FFFF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Base 16</a:t>
            </a:r>
            <a:r>
              <a:rPr lang="en-US" altLang="en-US" sz="2000" b="1" i="0" u="none"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09575" name="AutoShape 7"/>
          <p:cNvCxnSpPr>
            <a:cxnSpLocks noChangeShapeType="1"/>
            <a:stCxn id="109571" idx="5"/>
            <a:endCxn id="109573" idx="3"/>
          </p:cNvCxnSpPr>
          <p:nvPr/>
        </p:nvCxnSpPr>
        <p:spPr bwMode="auto">
          <a:xfrm>
            <a:off x="3332163" y="4354513"/>
            <a:ext cx="1733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76" name="AutoShape 8"/>
          <p:cNvCxnSpPr>
            <a:cxnSpLocks noChangeShapeType="1"/>
            <a:stCxn id="109573" idx="1"/>
            <a:endCxn id="109571" idx="7"/>
          </p:cNvCxnSpPr>
          <p:nvPr/>
        </p:nvCxnSpPr>
        <p:spPr bwMode="auto">
          <a:xfrm flipH="1">
            <a:off x="3332163" y="3570288"/>
            <a:ext cx="1733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77" name="AutoShape 9"/>
          <p:cNvCxnSpPr>
            <a:cxnSpLocks noChangeShapeType="1"/>
            <a:stCxn id="109573" idx="0"/>
            <a:endCxn id="109572" idx="3"/>
          </p:cNvCxnSpPr>
          <p:nvPr/>
        </p:nvCxnSpPr>
        <p:spPr bwMode="auto">
          <a:xfrm flipV="1">
            <a:off x="5819775" y="2733675"/>
            <a:ext cx="146050" cy="68103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78" name="AutoShape 10"/>
          <p:cNvCxnSpPr>
            <a:cxnSpLocks noChangeShapeType="1"/>
            <a:stCxn id="109572" idx="4"/>
            <a:endCxn id="109573" idx="7"/>
          </p:cNvCxnSpPr>
          <p:nvPr/>
        </p:nvCxnSpPr>
        <p:spPr bwMode="auto">
          <a:xfrm flipH="1">
            <a:off x="6573838" y="2889250"/>
            <a:ext cx="146050" cy="68103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79" name="AutoShape 11"/>
          <p:cNvCxnSpPr>
            <a:cxnSpLocks noChangeShapeType="1"/>
            <a:stCxn id="109574" idx="0"/>
            <a:endCxn id="109573" idx="5"/>
          </p:cNvCxnSpPr>
          <p:nvPr/>
        </p:nvCxnSpPr>
        <p:spPr bwMode="auto">
          <a:xfrm flipH="1" flipV="1">
            <a:off x="6573838" y="4354513"/>
            <a:ext cx="146050" cy="86042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80" name="AutoShape 12"/>
          <p:cNvCxnSpPr>
            <a:cxnSpLocks noChangeShapeType="1"/>
            <a:stCxn id="109573" idx="4"/>
            <a:endCxn id="109574" idx="1"/>
          </p:cNvCxnSpPr>
          <p:nvPr/>
        </p:nvCxnSpPr>
        <p:spPr bwMode="auto">
          <a:xfrm>
            <a:off x="5819775" y="4510088"/>
            <a:ext cx="146050" cy="86042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81" name="AutoShape 13"/>
          <p:cNvCxnSpPr>
            <a:cxnSpLocks noChangeShapeType="1"/>
            <a:stCxn id="109572" idx="1"/>
            <a:endCxn id="109571" idx="1"/>
          </p:cNvCxnSpPr>
          <p:nvPr/>
        </p:nvCxnSpPr>
        <p:spPr bwMode="auto">
          <a:xfrm rot="16200000" flipH="1" flipV="1">
            <a:off x="3084513" y="688975"/>
            <a:ext cx="1620838" cy="4141787"/>
          </a:xfrm>
          <a:prstGeom prst="curvedConnector3">
            <a:avLst>
              <a:gd name="adj1" fmla="val 19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82" name="AutoShape 14"/>
          <p:cNvCxnSpPr>
            <a:cxnSpLocks noChangeShapeType="1"/>
            <a:stCxn id="109571" idx="0"/>
            <a:endCxn id="109572" idx="2"/>
          </p:cNvCxnSpPr>
          <p:nvPr/>
        </p:nvCxnSpPr>
        <p:spPr bwMode="auto">
          <a:xfrm rot="16200000">
            <a:off x="3571875" y="1347788"/>
            <a:ext cx="1073150" cy="3060700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83" name="AutoShape 15"/>
          <p:cNvCxnSpPr>
            <a:cxnSpLocks noChangeShapeType="1"/>
            <a:stCxn id="109571" idx="4"/>
            <a:endCxn id="109574" idx="2"/>
          </p:cNvCxnSpPr>
          <p:nvPr/>
        </p:nvCxnSpPr>
        <p:spPr bwMode="auto">
          <a:xfrm rot="16200000" flipH="1">
            <a:off x="3482181" y="3606007"/>
            <a:ext cx="1252537" cy="3060700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84" name="AutoShape 16"/>
          <p:cNvCxnSpPr>
            <a:cxnSpLocks noChangeShapeType="1"/>
            <a:stCxn id="109574" idx="3"/>
            <a:endCxn id="109571" idx="3"/>
          </p:cNvCxnSpPr>
          <p:nvPr/>
        </p:nvCxnSpPr>
        <p:spPr bwMode="auto">
          <a:xfrm rot="16200000" flipV="1">
            <a:off x="2994819" y="3183732"/>
            <a:ext cx="1800225" cy="4141787"/>
          </a:xfrm>
          <a:prstGeom prst="curvedConnector3">
            <a:avLst>
              <a:gd name="adj1" fmla="val 8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3492500" y="1395413"/>
            <a:ext cx="12604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Magnitude</a:t>
            </a:r>
          </a:p>
        </p:txBody>
      </p: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3671888" y="3016250"/>
            <a:ext cx="12604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Magnitude</a:t>
            </a:r>
          </a:p>
        </p:txBody>
      </p:sp>
      <p:sp>
        <p:nvSpPr>
          <p:cNvPr id="109587" name="Text Box 19"/>
          <p:cNvSpPr txBox="1">
            <a:spLocks noChangeArrowheads="1"/>
          </p:cNvSpPr>
          <p:nvPr/>
        </p:nvSpPr>
        <p:spPr bwMode="auto">
          <a:xfrm>
            <a:off x="3852863" y="6192838"/>
            <a:ext cx="12604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Magnitude</a:t>
            </a: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5" grpId="0"/>
      <p:bldP spid="109586" grpId="0"/>
      <p:bldP spid="1095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(</a:t>
            </a:r>
            <a:r>
              <a:rPr lang="en-US" altLang="en-US" i="1"/>
              <a:t>Integer</a:t>
            </a:r>
            <a:r>
              <a:rPr lang="en-US" altLang="en-US"/>
              <a:t>) to Binary Conversion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295400"/>
            <a:ext cx="8570913" cy="2927350"/>
          </a:xfrm>
        </p:spPr>
        <p:txBody>
          <a:bodyPr/>
          <a:lstStyle/>
          <a:p>
            <a:r>
              <a:rPr lang="en-US" altLang="en-US"/>
              <a:t>Divide the number by the ‘Base’ (=2)</a:t>
            </a:r>
          </a:p>
          <a:p>
            <a:r>
              <a:rPr lang="en-US" altLang="en-US"/>
              <a:t>Take the remainder (either 0 or 1) as a coefficient</a:t>
            </a:r>
          </a:p>
          <a:p>
            <a:r>
              <a:rPr lang="en-US" altLang="en-US"/>
              <a:t>Take the quotient and repeat the division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792163" y="3070225"/>
            <a:ext cx="225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Example: (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2400" b="1" i="0" u="none" baseline="-25000">
                <a:solidFill>
                  <a:srgbClr val="FF6600"/>
                </a:solidFill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311525" y="3608388"/>
            <a:ext cx="954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Quotient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4392613" y="3608388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Remainder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5821363" y="3603625"/>
            <a:ext cx="1135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Coefficient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2527300" y="5443538"/>
            <a:ext cx="492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     (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US" altLang="en-US" sz="20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1101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 flipH="1" flipV="1">
            <a:off x="6003925" y="5840413"/>
            <a:ext cx="144463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 flipV="1">
            <a:off x="4932363" y="5840413"/>
            <a:ext cx="136525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4635500" y="6129338"/>
            <a:ext cx="1944688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altLang="en-US" sz="1800" b="1" i="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MSB           LSB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2232025" y="389413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2592388" y="3897313"/>
            <a:ext cx="137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/ 2 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4751388" y="3897313"/>
            <a:ext cx="206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      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400" b="1" i="0" u="none" baseline="-25000">
                <a:solidFill>
                  <a:schemeClr val="tx1"/>
                </a:solidFill>
                <a:cs typeface="Times New Roman" panose="02020603050405020304" pitchFamily="18" charset="0"/>
              </a:rPr>
              <a:t>0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2232025" y="42545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2592388" y="4257675"/>
            <a:ext cx="137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/ 2 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4751388" y="4257675"/>
            <a:ext cx="206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      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400" b="1" i="0" u="none" baseline="-25000">
                <a:solidFill>
                  <a:schemeClr val="tx1"/>
                </a:solidFill>
                <a:cs typeface="Times New Roman" panose="02020603050405020304" pitchFamily="18" charset="0"/>
              </a:rPr>
              <a:t>1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2232025" y="46148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2592388" y="4618038"/>
            <a:ext cx="137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/ 2 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4751388" y="4618038"/>
            <a:ext cx="206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      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400" b="1" i="0" u="none" baseline="-2500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2232025" y="49672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2592388" y="4970463"/>
            <a:ext cx="137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/ 2 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4751388" y="4970463"/>
            <a:ext cx="206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      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400" b="1" i="0" u="none" baseline="-25000">
                <a:solidFill>
                  <a:schemeClr val="tx1"/>
                </a:solidFill>
                <a:cs typeface="Times New Roman" panose="02020603050405020304" pitchFamily="18" charset="0"/>
              </a:rPr>
              <a:t>3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0616" name="Line 2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0.10509 L 8.05556E-6 -3.7037E-6 " pathEditMode="relative" ptsTypes="AA">
                                      <p:cBhvr>
                                        <p:cTn id="12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21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81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04885 L 3.33333E-6 4.81481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3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181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04907 L 3.33333E-6 -1.48148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3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04792 L 3.33333E-6 -3.7037E-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3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0"/>
      <p:bldP spid="110599" grpId="0"/>
      <p:bldP spid="110600" grpId="0"/>
      <p:bldP spid="110603" grpId="0"/>
      <p:bldP spid="110604" grpId="0"/>
      <p:bldP spid="110604" grpId="1"/>
      <p:bldP spid="110605" grpId="0"/>
      <p:bldP spid="110606" grpId="0"/>
      <p:bldP spid="110607" grpId="0"/>
      <p:bldP spid="110607" grpId="1"/>
      <p:bldP spid="110608" grpId="0"/>
      <p:bldP spid="110609" grpId="0"/>
      <p:bldP spid="110610" grpId="0"/>
      <p:bldP spid="110610" grpId="1"/>
      <p:bldP spid="110611" grpId="0"/>
      <p:bldP spid="110612" grpId="0"/>
      <p:bldP spid="110613" grpId="0"/>
      <p:bldP spid="110613" grpId="1"/>
      <p:bldP spid="110614" grpId="0"/>
      <p:bldP spid="1106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(</a:t>
            </a:r>
            <a:r>
              <a:rPr lang="en-US" altLang="en-US" i="1"/>
              <a:t>Fraction</a:t>
            </a:r>
            <a:r>
              <a:rPr lang="en-US" altLang="en-US"/>
              <a:t>) to Binary Conversion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295400"/>
            <a:ext cx="8570913" cy="2927350"/>
          </a:xfrm>
        </p:spPr>
        <p:txBody>
          <a:bodyPr/>
          <a:lstStyle/>
          <a:p>
            <a:r>
              <a:rPr lang="en-US" altLang="en-US"/>
              <a:t>Multiply the number by the ‘Base’ (=2)</a:t>
            </a:r>
          </a:p>
          <a:p>
            <a:r>
              <a:rPr lang="en-US" altLang="en-US"/>
              <a:t>Take the integer (either 0 or 1) as a coefficient</a:t>
            </a:r>
          </a:p>
          <a:p>
            <a:r>
              <a:rPr lang="en-US" altLang="en-US"/>
              <a:t>Take the resultant fraction and repeat the division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792163" y="3070225"/>
            <a:ext cx="268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Example: (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0.625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2400" b="1" i="0" u="none" baseline="-25000">
                <a:solidFill>
                  <a:srgbClr val="FF6600"/>
                </a:solidFill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3851275" y="3608388"/>
            <a:ext cx="81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Integer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4751388" y="360838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Fraction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821363" y="3603625"/>
            <a:ext cx="1135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Coefficient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2187575" y="5229225"/>
            <a:ext cx="544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     (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0.625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(0.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 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US" altLang="en-US" sz="20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0.101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H="1" flipV="1">
            <a:off x="6075363" y="5661025"/>
            <a:ext cx="144462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 flipV="1">
            <a:off x="5207000" y="5648325"/>
            <a:ext cx="73025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4706938" y="5949950"/>
            <a:ext cx="194468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altLang="en-US" sz="1800" b="1" i="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MSB           LSB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2232025" y="3894138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0.625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3132138" y="3897313"/>
            <a:ext cx="2386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* 2 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</a:t>
            </a: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2232025" y="42545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3132138" y="4257675"/>
            <a:ext cx="377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* 2 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</a:t>
            </a: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   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400" b="1" i="0" u="none" baseline="-25000">
                <a:solidFill>
                  <a:schemeClr val="tx1"/>
                </a:solidFill>
                <a:cs typeface="Times New Roman" panose="02020603050405020304" pitchFamily="18" charset="0"/>
              </a:rPr>
              <a:t>-2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2232025" y="4614863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3132138" y="4618038"/>
            <a:ext cx="377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* 2 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</a:t>
            </a: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4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400" b="1" i="0" u="none" baseline="-25000">
                <a:solidFill>
                  <a:schemeClr val="tx1"/>
                </a:solidFill>
                <a:cs typeface="Times New Roman" panose="02020603050405020304" pitchFamily="18" charset="0"/>
              </a:rPr>
              <a:t>-3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634" name="Line 18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5915025" y="3878263"/>
            <a:ext cx="97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400" b="1" i="0" u="none" baseline="-25000">
                <a:solidFill>
                  <a:schemeClr val="tx1"/>
                </a:solidFill>
                <a:cs typeface="Times New Roman" panose="02020603050405020304" pitchFamily="18" charset="0"/>
              </a:rPr>
              <a:t>-1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2400" b="1" i="0" u="none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0.10509 L 8.05556E-6 -3.7037E-6 " pathEditMode="relative" ptsTypes="AA">
                                      <p:cBhvr>
                                        <p:cTn id="12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81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61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8 -0.04861 L -1.94444E-6 -3.7037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9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361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15 -0.04884 L 3.05556E-6 0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08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2" grpId="0"/>
      <p:bldP spid="111623" grpId="0"/>
      <p:bldP spid="111624" grpId="0"/>
      <p:bldP spid="111627" grpId="0"/>
      <p:bldP spid="111628" grpId="0"/>
      <p:bldP spid="111628" grpId="1"/>
      <p:bldP spid="111629" grpId="0"/>
      <p:bldP spid="111630" grpId="0"/>
      <p:bldP spid="111630" grpId="1"/>
      <p:bldP spid="111631" grpId="0"/>
      <p:bldP spid="111632" grpId="0"/>
      <p:bldP spid="111632" grpId="1"/>
      <p:bldP spid="111633" grpId="0"/>
      <p:bldP spid="1116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Octal Conversion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792163" y="1089025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Example: (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175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2400" b="1" i="0" u="none" baseline="-25000">
                <a:solidFill>
                  <a:srgbClr val="FF6600"/>
                </a:solidFill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3492500" y="1627188"/>
            <a:ext cx="954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Quotient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4573588" y="1627188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Remainder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6002338" y="1622425"/>
            <a:ext cx="1135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Coefficient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2951163" y="3211513"/>
            <a:ext cx="464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     (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175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US" altLang="en-US" sz="20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257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2232025" y="1912938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175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2838450" y="1916113"/>
            <a:ext cx="154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/ 8 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4975225" y="1916113"/>
            <a:ext cx="206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      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400" b="1" i="0" u="none" baseline="-25000">
                <a:solidFill>
                  <a:schemeClr val="tx1"/>
                </a:solidFill>
                <a:cs typeface="Times New Roman" panose="02020603050405020304" pitchFamily="18" charset="0"/>
              </a:rPr>
              <a:t>0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2232025" y="22733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21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2838450" y="2276475"/>
            <a:ext cx="137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/ 8 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4975225" y="2276475"/>
            <a:ext cx="206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      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400" b="1" i="0" u="none" baseline="-25000">
                <a:solidFill>
                  <a:schemeClr val="tx1"/>
                </a:solidFill>
                <a:cs typeface="Times New Roman" panose="02020603050405020304" pitchFamily="18" charset="0"/>
              </a:rPr>
              <a:t>1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2232025" y="26336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2838450" y="2636838"/>
            <a:ext cx="137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/ 8 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4975225" y="2636838"/>
            <a:ext cx="206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      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400" b="1" i="0" u="none" baseline="-2500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792163" y="3752850"/>
            <a:ext cx="285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Example: (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0.3125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2400" b="1" i="0" u="none" baseline="-25000">
                <a:solidFill>
                  <a:srgbClr val="FF6600"/>
                </a:solidFill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3987800" y="4291013"/>
            <a:ext cx="81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Integer</a:t>
            </a: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4887913" y="429101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Fraction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5957888" y="4286250"/>
            <a:ext cx="1135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Coefficient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2187575" y="5589588"/>
            <a:ext cx="544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     (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0.3125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(0.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 </a:t>
            </a:r>
            <a:r>
              <a:rPr lang="en-US" altLang="en-US" sz="20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en-US" sz="20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US" altLang="en-US" sz="20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0.24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2232025" y="4576763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0.3125</a:t>
            </a:r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3265488" y="4579938"/>
            <a:ext cx="221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* 8 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</a:t>
            </a: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2232025" y="49371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12666" name="Text Box 26"/>
          <p:cNvSpPr txBox="1">
            <a:spLocks noChangeArrowheads="1"/>
          </p:cNvSpPr>
          <p:nvPr/>
        </p:nvSpPr>
        <p:spPr bwMode="auto">
          <a:xfrm>
            <a:off x="3246438" y="4940300"/>
            <a:ext cx="377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* 8 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</a:t>
            </a: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</a:t>
            </a:r>
            <a:r>
              <a:rPr lang="en-US" altLang="en-US" sz="24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        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400" b="1" i="0" u="none" baseline="-25000">
                <a:solidFill>
                  <a:schemeClr val="tx1"/>
                </a:solidFill>
                <a:cs typeface="Times New Roman" panose="02020603050405020304" pitchFamily="18" charset="0"/>
              </a:rPr>
              <a:t>-2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2667" name="Text Box 27"/>
          <p:cNvSpPr txBox="1">
            <a:spLocks noChangeArrowheads="1"/>
          </p:cNvSpPr>
          <p:nvPr/>
        </p:nvSpPr>
        <p:spPr bwMode="auto">
          <a:xfrm>
            <a:off x="6037263" y="4573588"/>
            <a:ext cx="976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400" b="1" i="0" u="none" baseline="-25000">
                <a:solidFill>
                  <a:schemeClr val="tx1"/>
                </a:solidFill>
                <a:cs typeface="Times New Roman" panose="02020603050405020304" pitchFamily="18" charset="0"/>
              </a:rPr>
              <a:t>-1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en-US" sz="24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2400" b="1" i="0" u="none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0.10509 L 8.05556E-6 -3.7037E-6 " pathEditMode="relative" ptsTypes="AA">
                                      <p:cBhvr>
                                        <p:cTn id="8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04885 L 3.33333E-6 4.81481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3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04907 L 3.33333E-6 -1.48148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3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0.10509 L 8.05556E-6 -3.7037E-6 " pathEditMode="relative" ptsTypes="AA">
                                      <p:cBhvr>
                                        <p:cTn id="58" dur="500" fill="hold"/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8 -0.04861 L -1.94444E-6 -3.7037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9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  <p:bldP spid="112645" grpId="0"/>
      <p:bldP spid="112646" grpId="0"/>
      <p:bldP spid="112647" grpId="0"/>
      <p:bldP spid="112648" grpId="0"/>
      <p:bldP spid="112648" grpId="1"/>
      <p:bldP spid="112649" grpId="0"/>
      <p:bldP spid="112650" grpId="0"/>
      <p:bldP spid="112651" grpId="0"/>
      <p:bldP spid="112651" grpId="1"/>
      <p:bldP spid="112652" grpId="0"/>
      <p:bldP spid="112653" grpId="0"/>
      <p:bldP spid="112654" grpId="0"/>
      <p:bldP spid="112654" grpId="1"/>
      <p:bldP spid="112655" grpId="0"/>
      <p:bldP spid="112656" grpId="0"/>
      <p:bldP spid="112658" grpId="0"/>
      <p:bldP spid="112659" grpId="0"/>
      <p:bldP spid="112660" grpId="0"/>
      <p:bldP spid="112661" grpId="0"/>
      <p:bldP spid="112662" grpId="0"/>
      <p:bldP spid="112663" grpId="0"/>
      <p:bldP spid="112663" grpId="1"/>
      <p:bldP spid="112664" grpId="0"/>
      <p:bldP spid="112665" grpId="0"/>
      <p:bldP spid="112665" grpId="1"/>
      <p:bldP spid="112666" grpId="0"/>
      <p:bldP spid="1126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altLang="en-US"/>
              <a:t> Octal Conversion</a:t>
            </a: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7975" y="1295400"/>
            <a:ext cx="5402263" cy="2570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/>
              <a:t>8 = 2</a:t>
            </a:r>
            <a:r>
              <a:rPr lang="en-US" altLang="en-US" baseline="30000"/>
              <a:t>3</a:t>
            </a:r>
          </a:p>
          <a:p>
            <a:r>
              <a:rPr lang="en-US" altLang="en-US"/>
              <a:t>Each group of 3 bits represents an octal digit</a:t>
            </a:r>
          </a:p>
        </p:txBody>
      </p:sp>
      <p:graphicFrame>
        <p:nvGraphicFramePr>
          <p:cNvPr id="113669" name="Group 5"/>
          <p:cNvGraphicFramePr>
            <a:graphicFrameLocks noGrp="1"/>
          </p:cNvGraphicFramePr>
          <p:nvPr/>
        </p:nvGraphicFramePr>
        <p:xfrm>
          <a:off x="6372225" y="1089025"/>
          <a:ext cx="2328863" cy="4572000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val="550365972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34957563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Octal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629740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929927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587861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221310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085641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739463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457265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120897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698671"/>
                  </a:ext>
                </a:extLst>
              </a:tr>
            </a:tbl>
          </a:graphicData>
        </a:graphic>
      </p:graphicFrame>
      <p:sp>
        <p:nvSpPr>
          <p:cNvPr id="113701" name="Text Box 37"/>
          <p:cNvSpPr txBox="1">
            <a:spLocks noChangeArrowheads="1"/>
          </p:cNvSpPr>
          <p:nvPr/>
        </p:nvSpPr>
        <p:spPr bwMode="auto">
          <a:xfrm>
            <a:off x="611188" y="3068638"/>
            <a:ext cx="143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Example:</a:t>
            </a:r>
            <a:endParaRPr lang="en-US" altLang="en-US" sz="2400" b="1" i="0" u="none" baseline="-25000">
              <a:solidFill>
                <a:srgbClr val="FF6600"/>
              </a:solidFill>
              <a:cs typeface="Times New Roman" panose="02020603050405020304" pitchFamily="18" charset="0"/>
            </a:endParaRPr>
          </a:p>
        </p:txBody>
      </p:sp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2232025" y="3608388"/>
            <a:ext cx="3127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 </a:t>
            </a:r>
            <a:r>
              <a:rPr lang="en-US" altLang="en-US" sz="28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1 0 1 1 0 . 0 1  </a:t>
            </a:r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8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3703" name="Text Box 39"/>
          <p:cNvSpPr txBox="1">
            <a:spLocks noChangeArrowheads="1"/>
          </p:cNvSpPr>
          <p:nvPr/>
        </p:nvSpPr>
        <p:spPr bwMode="auto">
          <a:xfrm>
            <a:off x="2232025" y="5049838"/>
            <a:ext cx="3121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 </a:t>
            </a:r>
            <a:r>
              <a:rPr lang="en-US" altLang="en-US" sz="28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2       6    .   2   </a:t>
            </a:r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8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pSp>
        <p:nvGrpSpPr>
          <p:cNvPr id="113704" name="Group 40"/>
          <p:cNvGrpSpPr>
            <a:grpSpLocks/>
          </p:cNvGrpSpPr>
          <p:nvPr/>
        </p:nvGrpSpPr>
        <p:grpSpPr bwMode="auto">
          <a:xfrm>
            <a:off x="4287838" y="4149725"/>
            <a:ext cx="719137" cy="898525"/>
            <a:chOff x="2572" y="2614"/>
            <a:chExt cx="453" cy="566"/>
          </a:xfrm>
        </p:grpSpPr>
        <p:sp>
          <p:nvSpPr>
            <p:cNvPr id="113705" name="AutoShape 41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13706" name="AutoShape 42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cxnSp>
          <p:nvCxnSpPr>
            <p:cNvPr id="113707" name="AutoShape 43"/>
            <p:cNvCxnSpPr>
              <a:cxnSpLocks noChangeShapeType="1"/>
              <a:stCxn id="113705" idx="1"/>
              <a:endCxn id="113706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3708" name="Group 44"/>
          <p:cNvGrpSpPr>
            <a:grpSpLocks/>
          </p:cNvGrpSpPr>
          <p:nvPr/>
        </p:nvGrpSpPr>
        <p:grpSpPr bwMode="auto">
          <a:xfrm>
            <a:off x="3313113" y="4149725"/>
            <a:ext cx="719137" cy="898525"/>
            <a:chOff x="2572" y="2614"/>
            <a:chExt cx="453" cy="566"/>
          </a:xfrm>
        </p:grpSpPr>
        <p:sp>
          <p:nvSpPr>
            <p:cNvPr id="113709" name="AutoShape 45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13710" name="AutoShape 46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cxnSp>
          <p:nvCxnSpPr>
            <p:cNvPr id="113711" name="AutoShape 47"/>
            <p:cNvCxnSpPr>
              <a:cxnSpLocks noChangeShapeType="1"/>
              <a:stCxn id="113709" idx="1"/>
              <a:endCxn id="113710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3712" name="Group 48"/>
          <p:cNvGrpSpPr>
            <a:grpSpLocks/>
          </p:cNvGrpSpPr>
          <p:nvPr/>
        </p:nvGrpSpPr>
        <p:grpSpPr bwMode="auto">
          <a:xfrm>
            <a:off x="2413000" y="4151313"/>
            <a:ext cx="719138" cy="898525"/>
            <a:chOff x="2572" y="2614"/>
            <a:chExt cx="453" cy="566"/>
          </a:xfrm>
        </p:grpSpPr>
        <p:sp>
          <p:nvSpPr>
            <p:cNvPr id="113713" name="AutoShape 49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13714" name="AutoShape 50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cxnSp>
          <p:nvCxnSpPr>
            <p:cNvPr id="113715" name="AutoShape 51"/>
            <p:cNvCxnSpPr>
              <a:cxnSpLocks noChangeShapeType="1"/>
              <a:stCxn id="113713" idx="1"/>
              <a:endCxn id="113714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3716" name="Line 52"/>
          <p:cNvSpPr>
            <a:spLocks noChangeShapeType="1"/>
          </p:cNvSpPr>
          <p:nvPr/>
        </p:nvSpPr>
        <p:spPr bwMode="auto">
          <a:xfrm flipH="1">
            <a:off x="2540000" y="3376613"/>
            <a:ext cx="360363" cy="36036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13717" name="Line 53"/>
          <p:cNvSpPr>
            <a:spLocks noChangeShapeType="1"/>
          </p:cNvSpPr>
          <p:nvPr/>
        </p:nvSpPr>
        <p:spPr bwMode="auto">
          <a:xfrm>
            <a:off x="4546600" y="3325813"/>
            <a:ext cx="360363" cy="36036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13718" name="Text Box 54"/>
          <p:cNvSpPr txBox="1">
            <a:spLocks noChangeArrowheads="1"/>
          </p:cNvSpPr>
          <p:nvPr/>
        </p:nvSpPr>
        <p:spPr bwMode="auto">
          <a:xfrm>
            <a:off x="2951163" y="3068638"/>
            <a:ext cx="1800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800" b="1" i="0" u="none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Zeros</a:t>
            </a:r>
          </a:p>
        </p:txBody>
      </p:sp>
      <p:sp>
        <p:nvSpPr>
          <p:cNvPr id="113719" name="Text Box 55"/>
          <p:cNvSpPr txBox="1">
            <a:spLocks noChangeArrowheads="1"/>
          </p:cNvSpPr>
          <p:nvPr/>
        </p:nvSpPr>
        <p:spPr bwMode="auto">
          <a:xfrm>
            <a:off x="611188" y="5851525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Works </a:t>
            </a:r>
            <a:r>
              <a:rPr lang="en-US" altLang="en-US" sz="2400" b="1" i="0" u="none">
                <a:solidFill>
                  <a:srgbClr val="FF9900"/>
                </a:solidFill>
                <a:cs typeface="Times New Roman" panose="02020603050405020304" pitchFamily="18" charset="0"/>
              </a:rPr>
              <a:t>both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ways (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Binary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to 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Octal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&amp; 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Octal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to 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Binary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en-US" sz="2400" b="1" i="0" u="none" baseline="-250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01" grpId="0"/>
      <p:bldP spid="113702" grpId="0"/>
      <p:bldP spid="113703" grpId="0"/>
      <p:bldP spid="113718" grpId="0"/>
      <p:bldP spid="1137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 of Chapter 1</a:t>
            </a:r>
            <a:endParaRPr lang="zh-TW" altLang="en-US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1.1  Digital Systems</a:t>
            </a:r>
          </a:p>
          <a:p>
            <a:r>
              <a:rPr lang="en-US" altLang="zh-TW"/>
              <a:t>1.2  Binary Numbers</a:t>
            </a:r>
          </a:p>
          <a:p>
            <a:r>
              <a:rPr lang="en-US" altLang="zh-TW"/>
              <a:t>1.3  Number-base Conversions</a:t>
            </a:r>
          </a:p>
          <a:p>
            <a:r>
              <a:rPr lang="en-US" altLang="zh-TW"/>
              <a:t>1.4  Octal and Hexadecimal Numbers</a:t>
            </a:r>
          </a:p>
          <a:p>
            <a:r>
              <a:rPr lang="en-US" altLang="zh-TW"/>
              <a:t>1.5  Complements</a:t>
            </a:r>
          </a:p>
          <a:p>
            <a:r>
              <a:rPr lang="en-US" altLang="zh-TW"/>
              <a:t>1.6  Signed Binary Numbers</a:t>
            </a:r>
          </a:p>
          <a:p>
            <a:r>
              <a:rPr lang="en-US" altLang="zh-TW"/>
              <a:t>1.7  Binary Codes</a:t>
            </a:r>
          </a:p>
          <a:p>
            <a:r>
              <a:rPr lang="en-US" altLang="zh-TW"/>
              <a:t>1.8  Binary Storage and Registers</a:t>
            </a:r>
          </a:p>
          <a:p>
            <a:r>
              <a:rPr lang="en-US" altLang="zh-TW"/>
              <a:t>1.9  Binary Logic</a:t>
            </a:r>
          </a:p>
          <a:p>
            <a:pPr>
              <a:buFont typeface="Wingdings 2" pitchFamily="18" charset="2"/>
              <a:buNone/>
            </a:pPr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altLang="en-US"/>
              <a:t> Hexadecimal Conversion</a:t>
            </a: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7975" y="1295400"/>
            <a:ext cx="5402263" cy="2570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/>
              <a:t>16 = 2</a:t>
            </a:r>
            <a:r>
              <a:rPr lang="en-US" altLang="en-US" baseline="30000"/>
              <a:t>4</a:t>
            </a:r>
          </a:p>
          <a:p>
            <a:r>
              <a:rPr lang="en-US" altLang="en-US"/>
              <a:t>Each group of 4 bits represents a hexadecimal digit</a:t>
            </a:r>
          </a:p>
        </p:txBody>
      </p:sp>
      <p:graphicFrame>
        <p:nvGraphicFramePr>
          <p:cNvPr id="114693" name="Group 5"/>
          <p:cNvGraphicFramePr>
            <a:graphicFrameLocks noGrp="1"/>
          </p:cNvGraphicFramePr>
          <p:nvPr/>
        </p:nvGraphicFramePr>
        <p:xfrm>
          <a:off x="6372225" y="1089025"/>
          <a:ext cx="2328863" cy="4710117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val="2968141337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126464836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Hex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7458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033572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53211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390963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89496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468890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26763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63324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629153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755691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005383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819079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821478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654144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389466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644967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117369"/>
                  </a:ext>
                </a:extLst>
              </a:tr>
            </a:tbl>
          </a:graphicData>
        </a:graphic>
      </p:graphicFrame>
      <p:sp>
        <p:nvSpPr>
          <p:cNvPr id="114749" name="Text Box 61"/>
          <p:cNvSpPr txBox="1">
            <a:spLocks noChangeArrowheads="1"/>
          </p:cNvSpPr>
          <p:nvPr/>
        </p:nvSpPr>
        <p:spPr bwMode="auto">
          <a:xfrm>
            <a:off x="611188" y="3068638"/>
            <a:ext cx="143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Example:</a:t>
            </a:r>
            <a:endParaRPr lang="en-US" altLang="en-US" sz="2400" b="1" i="0" u="none" baseline="-25000">
              <a:solidFill>
                <a:srgbClr val="FF6600"/>
              </a:solidFill>
              <a:cs typeface="Times New Roman" panose="02020603050405020304" pitchFamily="18" charset="0"/>
            </a:endParaRPr>
          </a:p>
        </p:txBody>
      </p:sp>
      <p:sp>
        <p:nvSpPr>
          <p:cNvPr id="114750" name="Text Box 62"/>
          <p:cNvSpPr txBox="1">
            <a:spLocks noChangeArrowheads="1"/>
          </p:cNvSpPr>
          <p:nvPr/>
        </p:nvSpPr>
        <p:spPr bwMode="auto">
          <a:xfrm>
            <a:off x="2232025" y="3608388"/>
            <a:ext cx="3127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 </a:t>
            </a:r>
            <a:r>
              <a:rPr lang="en-US" altLang="en-US" sz="28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1 0 1 1 0 . 0 1  </a:t>
            </a:r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8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4751" name="Text Box 63"/>
          <p:cNvSpPr txBox="1">
            <a:spLocks noChangeArrowheads="1"/>
          </p:cNvSpPr>
          <p:nvPr/>
        </p:nvSpPr>
        <p:spPr bwMode="auto">
          <a:xfrm>
            <a:off x="2232025" y="5049838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28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1      6      .   4   </a:t>
            </a:r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8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grpSp>
        <p:nvGrpSpPr>
          <p:cNvPr id="114752" name="Group 64"/>
          <p:cNvGrpSpPr>
            <a:grpSpLocks/>
          </p:cNvGrpSpPr>
          <p:nvPr/>
        </p:nvGrpSpPr>
        <p:grpSpPr bwMode="auto">
          <a:xfrm>
            <a:off x="4287838" y="4149725"/>
            <a:ext cx="719137" cy="898525"/>
            <a:chOff x="2572" y="2614"/>
            <a:chExt cx="453" cy="566"/>
          </a:xfrm>
        </p:grpSpPr>
        <p:sp>
          <p:nvSpPr>
            <p:cNvPr id="114753" name="AutoShape 65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14754" name="AutoShape 66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cxnSp>
          <p:nvCxnSpPr>
            <p:cNvPr id="114755" name="AutoShape 67"/>
            <p:cNvCxnSpPr>
              <a:cxnSpLocks noChangeShapeType="1"/>
              <a:stCxn id="114753" idx="1"/>
              <a:endCxn id="114754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756" name="Group 68"/>
          <p:cNvGrpSpPr>
            <a:grpSpLocks/>
          </p:cNvGrpSpPr>
          <p:nvPr/>
        </p:nvGrpSpPr>
        <p:grpSpPr bwMode="auto">
          <a:xfrm>
            <a:off x="2951163" y="4149725"/>
            <a:ext cx="1081087" cy="898525"/>
            <a:chOff x="2572" y="2614"/>
            <a:chExt cx="453" cy="566"/>
          </a:xfrm>
        </p:grpSpPr>
        <p:sp>
          <p:nvSpPr>
            <p:cNvPr id="114757" name="AutoShape 69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14758" name="AutoShape 70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cxnSp>
          <p:nvCxnSpPr>
            <p:cNvPr id="114759" name="AutoShape 71"/>
            <p:cNvCxnSpPr>
              <a:cxnSpLocks noChangeShapeType="1"/>
              <a:stCxn id="114757" idx="1"/>
              <a:endCxn id="114758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760" name="Group 72"/>
          <p:cNvGrpSpPr>
            <a:grpSpLocks/>
          </p:cNvGrpSpPr>
          <p:nvPr/>
        </p:nvGrpSpPr>
        <p:grpSpPr bwMode="auto">
          <a:xfrm>
            <a:off x="2411413" y="4149725"/>
            <a:ext cx="430212" cy="898525"/>
            <a:chOff x="2572" y="2614"/>
            <a:chExt cx="453" cy="566"/>
          </a:xfrm>
        </p:grpSpPr>
        <p:sp>
          <p:nvSpPr>
            <p:cNvPr id="114761" name="AutoShape 73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14762" name="AutoShape 74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cxnSp>
          <p:nvCxnSpPr>
            <p:cNvPr id="114763" name="AutoShape 75"/>
            <p:cNvCxnSpPr>
              <a:cxnSpLocks noChangeShapeType="1"/>
              <a:stCxn id="114761" idx="1"/>
              <a:endCxn id="114762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4764" name="Line 76"/>
          <p:cNvSpPr>
            <a:spLocks noChangeShapeType="1"/>
          </p:cNvSpPr>
          <p:nvPr/>
        </p:nvSpPr>
        <p:spPr bwMode="auto">
          <a:xfrm flipH="1">
            <a:off x="2540000" y="3376613"/>
            <a:ext cx="360363" cy="36036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14765" name="Line 77"/>
          <p:cNvSpPr>
            <a:spLocks noChangeShapeType="1"/>
          </p:cNvSpPr>
          <p:nvPr/>
        </p:nvSpPr>
        <p:spPr bwMode="auto">
          <a:xfrm>
            <a:off x="4546600" y="3325813"/>
            <a:ext cx="360363" cy="36036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14766" name="Text Box 78"/>
          <p:cNvSpPr txBox="1">
            <a:spLocks noChangeArrowheads="1"/>
          </p:cNvSpPr>
          <p:nvPr/>
        </p:nvSpPr>
        <p:spPr bwMode="auto">
          <a:xfrm>
            <a:off x="2951163" y="3068638"/>
            <a:ext cx="1800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800" b="1" i="0" u="none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Zeros</a:t>
            </a:r>
          </a:p>
        </p:txBody>
      </p:sp>
      <p:sp>
        <p:nvSpPr>
          <p:cNvPr id="114767" name="Text Box 79"/>
          <p:cNvSpPr txBox="1">
            <a:spLocks noChangeArrowheads="1"/>
          </p:cNvSpPr>
          <p:nvPr/>
        </p:nvSpPr>
        <p:spPr bwMode="auto">
          <a:xfrm>
            <a:off x="611188" y="5851525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Works </a:t>
            </a:r>
            <a:r>
              <a:rPr lang="en-US" altLang="en-US" sz="2400" b="1" i="0" u="none">
                <a:solidFill>
                  <a:srgbClr val="FF9900"/>
                </a:solidFill>
                <a:cs typeface="Times New Roman" panose="02020603050405020304" pitchFamily="18" charset="0"/>
              </a:rPr>
              <a:t>both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ways (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Binary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to 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Hex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&amp; 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Hex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to 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Binary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en-US" sz="2400" b="1" i="0" u="none" baseline="-250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49" grpId="0"/>
      <p:bldP spid="114750" grpId="0"/>
      <p:bldP spid="114751" grpId="0"/>
      <p:bldP spid="114766" grpId="0"/>
      <p:bldP spid="1147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altLang="en-US"/>
              <a:t> Hexadecimal Conversion</a:t>
            </a: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461375" cy="477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/>
              <a:t>Convert to </a:t>
            </a:r>
            <a:r>
              <a:rPr lang="en-US" altLang="en-US">
                <a:solidFill>
                  <a:srgbClr val="FF9900"/>
                </a:solidFill>
              </a:rPr>
              <a:t>Binary</a:t>
            </a:r>
            <a:r>
              <a:rPr lang="en-US" altLang="en-US"/>
              <a:t> as an intermediate step</a:t>
            </a:r>
            <a:endParaRPr lang="en-US" altLang="en-US" baseline="30000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611188" y="1628775"/>
            <a:ext cx="143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Example:</a:t>
            </a:r>
            <a:endParaRPr lang="en-US" altLang="en-US" sz="2400" b="1" i="0" u="none" baseline="-25000">
              <a:solidFill>
                <a:srgbClr val="FF6600"/>
              </a:solidFill>
              <a:cs typeface="Times New Roman" panose="02020603050405020304" pitchFamily="18" charset="0"/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590800" y="3608388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28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1 0 1 1 0 . 0 1 0 </a:t>
            </a:r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8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771775" y="5049838"/>
            <a:ext cx="3354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28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1       6     .    4   </a:t>
            </a:r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8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grpSp>
        <p:nvGrpSpPr>
          <p:cNvPr id="115720" name="Group 8"/>
          <p:cNvGrpSpPr>
            <a:grpSpLocks/>
          </p:cNvGrpSpPr>
          <p:nvPr/>
        </p:nvGrpSpPr>
        <p:grpSpPr bwMode="auto">
          <a:xfrm>
            <a:off x="4932363" y="4149725"/>
            <a:ext cx="719137" cy="898525"/>
            <a:chOff x="2572" y="2614"/>
            <a:chExt cx="453" cy="566"/>
          </a:xfrm>
        </p:grpSpPr>
        <p:sp>
          <p:nvSpPr>
            <p:cNvPr id="115721" name="AutoShape 9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15722" name="AutoShape 10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cxnSp>
          <p:nvCxnSpPr>
            <p:cNvPr id="115723" name="AutoShape 11"/>
            <p:cNvCxnSpPr>
              <a:cxnSpLocks noChangeShapeType="1"/>
              <a:stCxn id="115721" idx="1"/>
              <a:endCxn id="115722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5724" name="Group 12"/>
          <p:cNvGrpSpPr>
            <a:grpSpLocks/>
          </p:cNvGrpSpPr>
          <p:nvPr/>
        </p:nvGrpSpPr>
        <p:grpSpPr bwMode="auto">
          <a:xfrm>
            <a:off x="3490913" y="4149725"/>
            <a:ext cx="1081087" cy="898525"/>
            <a:chOff x="2572" y="2614"/>
            <a:chExt cx="453" cy="566"/>
          </a:xfrm>
        </p:grpSpPr>
        <p:sp>
          <p:nvSpPr>
            <p:cNvPr id="115725" name="AutoShape 13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15726" name="AutoShape 14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cxnSp>
          <p:nvCxnSpPr>
            <p:cNvPr id="115727" name="AutoShape 15"/>
            <p:cNvCxnSpPr>
              <a:cxnSpLocks noChangeShapeType="1"/>
              <a:stCxn id="115725" idx="1"/>
              <a:endCxn id="115726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5728" name="Group 16"/>
          <p:cNvGrpSpPr>
            <a:grpSpLocks/>
          </p:cNvGrpSpPr>
          <p:nvPr/>
        </p:nvGrpSpPr>
        <p:grpSpPr bwMode="auto">
          <a:xfrm>
            <a:off x="2951163" y="4149725"/>
            <a:ext cx="430212" cy="898525"/>
            <a:chOff x="2572" y="2614"/>
            <a:chExt cx="453" cy="566"/>
          </a:xfrm>
        </p:grpSpPr>
        <p:sp>
          <p:nvSpPr>
            <p:cNvPr id="115729" name="AutoShape 17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15730" name="AutoShape 18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cxnSp>
          <p:nvCxnSpPr>
            <p:cNvPr id="115731" name="AutoShape 19"/>
            <p:cNvCxnSpPr>
              <a:cxnSpLocks noChangeShapeType="1"/>
              <a:stCxn id="115729" idx="1"/>
              <a:endCxn id="115730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732" name="Line 20"/>
          <p:cNvSpPr>
            <a:spLocks noChangeShapeType="1"/>
          </p:cNvSpPr>
          <p:nvPr/>
        </p:nvSpPr>
        <p:spPr bwMode="auto">
          <a:xfrm flipH="1">
            <a:off x="5718175" y="3357563"/>
            <a:ext cx="360363" cy="36036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15733" name="Line 21"/>
          <p:cNvSpPr>
            <a:spLocks noChangeShapeType="1"/>
          </p:cNvSpPr>
          <p:nvPr/>
        </p:nvSpPr>
        <p:spPr bwMode="auto">
          <a:xfrm>
            <a:off x="2476500" y="3371850"/>
            <a:ext cx="360363" cy="360363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6191250" y="3249613"/>
            <a:ext cx="1800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800" b="1" i="0" u="none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Zeros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1150938" y="5851525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Works </a:t>
            </a:r>
            <a:r>
              <a:rPr lang="en-US" altLang="en-US" sz="2400" b="1" i="0" u="none">
                <a:solidFill>
                  <a:srgbClr val="FF9900"/>
                </a:solidFill>
                <a:cs typeface="Times New Roman" panose="02020603050405020304" pitchFamily="18" charset="0"/>
              </a:rPr>
              <a:t>both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ways (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Octal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to 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Hex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&amp; 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Hex 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to 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Octal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en-US" sz="2400" b="1" i="0" u="none" baseline="-250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2771775" y="2168525"/>
            <a:ext cx="321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  </a:t>
            </a:r>
            <a:r>
              <a:rPr lang="en-US" altLang="en-US" sz="28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2      6    .    2   </a:t>
            </a:r>
            <a:r>
              <a:rPr lang="en-US" altLang="en-US" sz="2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800" b="1" i="0" u="none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pSp>
        <p:nvGrpSpPr>
          <p:cNvPr id="115737" name="Group 25"/>
          <p:cNvGrpSpPr>
            <a:grpSpLocks/>
          </p:cNvGrpSpPr>
          <p:nvPr/>
        </p:nvGrpSpPr>
        <p:grpSpPr bwMode="auto">
          <a:xfrm>
            <a:off x="4941888" y="2708275"/>
            <a:ext cx="719137" cy="898525"/>
            <a:chOff x="2572" y="2614"/>
            <a:chExt cx="453" cy="566"/>
          </a:xfrm>
        </p:grpSpPr>
        <p:sp>
          <p:nvSpPr>
            <p:cNvPr id="115738" name="AutoShape 26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15739" name="AutoShape 27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cxnSp>
          <p:nvCxnSpPr>
            <p:cNvPr id="115740" name="AutoShape 28"/>
            <p:cNvCxnSpPr>
              <a:cxnSpLocks noChangeShapeType="1"/>
              <a:stCxn id="115738" idx="1"/>
              <a:endCxn id="115739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5741" name="Group 29"/>
          <p:cNvGrpSpPr>
            <a:grpSpLocks/>
          </p:cNvGrpSpPr>
          <p:nvPr/>
        </p:nvGrpSpPr>
        <p:grpSpPr bwMode="auto">
          <a:xfrm>
            <a:off x="3852863" y="2708275"/>
            <a:ext cx="719137" cy="898525"/>
            <a:chOff x="2572" y="2614"/>
            <a:chExt cx="453" cy="566"/>
          </a:xfrm>
        </p:grpSpPr>
        <p:sp>
          <p:nvSpPr>
            <p:cNvPr id="115742" name="AutoShape 30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15743" name="AutoShape 31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cxnSp>
          <p:nvCxnSpPr>
            <p:cNvPr id="115744" name="AutoShape 32"/>
            <p:cNvCxnSpPr>
              <a:cxnSpLocks noChangeShapeType="1"/>
              <a:stCxn id="115742" idx="1"/>
              <a:endCxn id="115743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5745" name="Group 33"/>
          <p:cNvGrpSpPr>
            <a:grpSpLocks/>
          </p:cNvGrpSpPr>
          <p:nvPr/>
        </p:nvGrpSpPr>
        <p:grpSpPr bwMode="auto">
          <a:xfrm>
            <a:off x="2995613" y="2709863"/>
            <a:ext cx="719137" cy="898525"/>
            <a:chOff x="2572" y="2614"/>
            <a:chExt cx="453" cy="566"/>
          </a:xfrm>
        </p:grpSpPr>
        <p:sp>
          <p:nvSpPr>
            <p:cNvPr id="115746" name="AutoShape 34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15747" name="AutoShape 35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cxnSp>
          <p:nvCxnSpPr>
            <p:cNvPr id="115748" name="AutoShape 36"/>
            <p:cNvCxnSpPr>
              <a:cxnSpLocks noChangeShapeType="1"/>
              <a:stCxn id="115746" idx="1"/>
              <a:endCxn id="115747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749" name="Text Box 37"/>
          <p:cNvSpPr txBox="1">
            <a:spLocks noChangeArrowheads="1"/>
          </p:cNvSpPr>
          <p:nvPr/>
        </p:nvSpPr>
        <p:spPr bwMode="auto">
          <a:xfrm>
            <a:off x="790575" y="3249613"/>
            <a:ext cx="1800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800" b="1" i="0" u="none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Zeros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18" grpId="0"/>
      <p:bldP spid="115719" grpId="0"/>
      <p:bldP spid="115734" grpId="0"/>
      <p:bldP spid="115735" grpId="0"/>
      <p:bldP spid="115736" grpId="0"/>
      <p:bldP spid="1157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Decimal, Binary, Octal and Hexadecimal</a:t>
            </a:r>
          </a:p>
        </p:txBody>
      </p:sp>
      <p:graphicFrame>
        <p:nvGraphicFramePr>
          <p:cNvPr id="116739" name="Group 3"/>
          <p:cNvGraphicFramePr>
            <a:graphicFrameLocks noGrp="1"/>
          </p:cNvGraphicFramePr>
          <p:nvPr/>
        </p:nvGraphicFramePr>
        <p:xfrm>
          <a:off x="2243138" y="1268413"/>
          <a:ext cx="4656137" cy="4710117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val="3110668220"/>
                    </a:ext>
                  </a:extLst>
                </a:gridCol>
                <a:gridCol w="1163637">
                  <a:extLst>
                    <a:ext uri="{9D8B030D-6E8A-4147-A177-3AD203B41FA5}">
                      <a16:colId xmlns:a16="http://schemas.microsoft.com/office/drawing/2014/main" val="205647597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3832945860"/>
                    </a:ext>
                  </a:extLst>
                </a:gridCol>
                <a:gridCol w="1163637">
                  <a:extLst>
                    <a:ext uri="{9D8B030D-6E8A-4147-A177-3AD203B41FA5}">
                      <a16:colId xmlns:a16="http://schemas.microsoft.com/office/drawing/2014/main" val="882036488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Octal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Hex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48872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14898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2289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500821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834865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428709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571878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359659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77888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38571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09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249005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8112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27018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463275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265157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679169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438059"/>
                  </a:ext>
                </a:extLst>
              </a:tr>
            </a:tbl>
          </a:graphicData>
        </a:graphic>
      </p:graphicFrame>
      <p:sp>
        <p:nvSpPr>
          <p:cNvPr id="116853" name="Line 117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168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68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1.5	Complements</a:t>
            </a:r>
            <a:endParaRPr lang="zh-TW" altLang="en-US" sz="200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307975" y="1200150"/>
            <a:ext cx="8570913" cy="5202238"/>
          </a:xfrm>
        </p:spPr>
        <p:txBody>
          <a:bodyPr/>
          <a:lstStyle/>
          <a:p>
            <a:pPr eaLnBrk="1" hangingPunct="1"/>
            <a:r>
              <a:rPr lang="en-US" altLang="zh-TW" sz="1800"/>
              <a:t>There are two types of complements for each base-</a:t>
            </a:r>
            <a:r>
              <a:rPr lang="en-US" altLang="zh-TW" sz="1800" i="1"/>
              <a:t>r</a:t>
            </a:r>
            <a:r>
              <a:rPr lang="en-US" altLang="zh-TW" sz="1800"/>
              <a:t> system: the radix complement and diminished radix complement. </a:t>
            </a:r>
            <a:endParaRPr lang="tr-TR" altLang="zh-TW" sz="1800"/>
          </a:p>
          <a:p>
            <a:pPr eaLnBrk="1" hangingPunct="1"/>
            <a:r>
              <a:rPr lang="en-US" altLang="zh-TW" sz="1800" b="1"/>
              <a:t>Diminished Radix Complement</a:t>
            </a:r>
            <a:r>
              <a:rPr lang="tr-TR" altLang="zh-TW" sz="1800" b="1"/>
              <a:t> - (r-1)’s Complement</a:t>
            </a:r>
            <a:endParaRPr lang="en-US" altLang="zh-TW" sz="1800" b="1"/>
          </a:p>
          <a:p>
            <a:pPr lvl="1"/>
            <a:r>
              <a:rPr lang="en-US" altLang="en-US"/>
              <a:t>Given a number </a:t>
            </a:r>
            <a:r>
              <a:rPr lang="en-US" altLang="en-US" i="1"/>
              <a:t>N</a:t>
            </a:r>
            <a:r>
              <a:rPr lang="en-US" altLang="en-US"/>
              <a:t> in base </a:t>
            </a:r>
            <a:r>
              <a:rPr lang="en-US" altLang="en-US" i="1"/>
              <a:t>r</a:t>
            </a:r>
            <a:r>
              <a:rPr lang="en-US" altLang="en-US"/>
              <a:t> having </a:t>
            </a:r>
            <a:r>
              <a:rPr lang="en-US" altLang="en-US" i="1"/>
              <a:t>n</a:t>
            </a:r>
            <a:r>
              <a:rPr lang="en-US" altLang="en-US"/>
              <a:t> digits, the (</a:t>
            </a:r>
            <a:r>
              <a:rPr lang="en-US" altLang="en-US" i="1"/>
              <a:t>r–1</a:t>
            </a:r>
            <a:r>
              <a:rPr lang="en-US" altLang="en-US"/>
              <a:t>)’s complement </a:t>
            </a:r>
            <a:r>
              <a:rPr lang="en-US" altLang="en-US" i="1"/>
              <a:t>of N</a:t>
            </a:r>
            <a:r>
              <a:rPr lang="en-US" altLang="en-US"/>
              <a:t> is defined as: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	</a:t>
            </a:r>
            <a:r>
              <a:rPr lang="en-US" altLang="en-US" sz="2400" i="1"/>
              <a:t>(r</a:t>
            </a:r>
            <a:r>
              <a:rPr lang="en-US" altLang="en-US" sz="2400" i="1" baseline="30000"/>
              <a:t>n </a:t>
            </a:r>
            <a:r>
              <a:rPr lang="en-US" altLang="en-US" sz="2400" i="1"/>
              <a:t>–1) – N</a:t>
            </a:r>
            <a:endParaRPr lang="tr-TR" altLang="en-US" sz="2400" i="1"/>
          </a:p>
          <a:p>
            <a:r>
              <a:rPr lang="en-US" altLang="en-US" sz="1800" b="1"/>
              <a:t>Example for 6-digit </a:t>
            </a:r>
            <a:r>
              <a:rPr lang="en-US" altLang="en-US" sz="1800" b="1" u="sng"/>
              <a:t>decimal</a:t>
            </a:r>
            <a:r>
              <a:rPr lang="en-US" altLang="en-US" sz="1800" b="1"/>
              <a:t> numbers</a:t>
            </a:r>
            <a:r>
              <a:rPr lang="en-US" altLang="en-US" sz="1800"/>
              <a:t>:</a:t>
            </a:r>
          </a:p>
          <a:p>
            <a:pPr lvl="1"/>
            <a:r>
              <a:rPr lang="en-US" altLang="en-US"/>
              <a:t>9’s complement is </a:t>
            </a:r>
            <a:r>
              <a:rPr lang="en-US" altLang="en-US" i="1"/>
              <a:t>(r</a:t>
            </a:r>
            <a:r>
              <a:rPr lang="en-US" altLang="en-US" i="1" baseline="30000"/>
              <a:t>n</a:t>
            </a:r>
            <a:r>
              <a:rPr lang="tr-TR" altLang="en-US" i="1" baseline="30000"/>
              <a:t> </a:t>
            </a:r>
            <a:r>
              <a:rPr lang="en-US" altLang="en-US" i="1"/>
              <a:t>–</a:t>
            </a:r>
            <a:r>
              <a:rPr lang="tr-TR" altLang="en-US" i="1"/>
              <a:t> </a:t>
            </a:r>
            <a:r>
              <a:rPr lang="en-US" altLang="en-US" i="1"/>
              <a:t>1)–N</a:t>
            </a:r>
            <a:r>
              <a:rPr lang="en-US" altLang="en-US"/>
              <a:t> = (10</a:t>
            </a:r>
            <a:r>
              <a:rPr lang="en-US" altLang="en-US" baseline="30000"/>
              <a:t>6</a:t>
            </a:r>
            <a:r>
              <a:rPr lang="en-US" altLang="en-US"/>
              <a:t>–1)–</a:t>
            </a:r>
            <a:r>
              <a:rPr lang="en-US" altLang="en-US" i="1"/>
              <a:t>N</a:t>
            </a:r>
            <a:r>
              <a:rPr lang="en-US" altLang="en-US"/>
              <a:t> = 999999–</a:t>
            </a:r>
            <a:r>
              <a:rPr lang="en-US" altLang="en-US" i="1"/>
              <a:t>N</a:t>
            </a:r>
          </a:p>
          <a:p>
            <a:pPr lvl="1"/>
            <a:r>
              <a:rPr lang="en-US" altLang="en-US"/>
              <a:t>9’s complement of 546700 is 999999–546700 = 453299</a:t>
            </a:r>
          </a:p>
          <a:p>
            <a:r>
              <a:rPr lang="en-US" altLang="en-US" sz="1800" b="1"/>
              <a:t>Example for 7-digit </a:t>
            </a:r>
            <a:r>
              <a:rPr lang="en-US" altLang="en-US" sz="1800" b="1" u="sng"/>
              <a:t>binary</a:t>
            </a:r>
            <a:r>
              <a:rPr lang="en-US" altLang="en-US" sz="1800" b="1"/>
              <a:t> numbers:</a:t>
            </a:r>
          </a:p>
          <a:p>
            <a:pPr lvl="1"/>
            <a:r>
              <a:rPr lang="en-US" altLang="en-US"/>
              <a:t>1’s complement is </a:t>
            </a:r>
            <a:r>
              <a:rPr lang="en-US" altLang="en-US" i="1"/>
              <a:t>(r</a:t>
            </a:r>
            <a:r>
              <a:rPr lang="en-US" altLang="en-US" i="1" baseline="30000"/>
              <a:t>n</a:t>
            </a:r>
            <a:r>
              <a:rPr lang="tr-TR" altLang="en-US" i="1" baseline="30000"/>
              <a:t> </a:t>
            </a:r>
            <a:r>
              <a:rPr lang="en-US" altLang="en-US" i="1" baseline="30000"/>
              <a:t> </a:t>
            </a:r>
            <a:r>
              <a:rPr lang="en-US" altLang="en-US" i="1"/>
              <a:t>–</a:t>
            </a:r>
            <a:r>
              <a:rPr lang="tr-TR" altLang="en-US" i="1"/>
              <a:t> </a:t>
            </a:r>
            <a:r>
              <a:rPr lang="en-US" altLang="en-US" i="1"/>
              <a:t>1) – N</a:t>
            </a:r>
            <a:r>
              <a:rPr lang="en-US" altLang="en-US"/>
              <a:t> = (2</a:t>
            </a:r>
            <a:r>
              <a:rPr lang="en-US" altLang="en-US" baseline="30000"/>
              <a:t>7</a:t>
            </a:r>
            <a:r>
              <a:rPr lang="en-US" altLang="en-US"/>
              <a:t>–1)–</a:t>
            </a:r>
            <a:r>
              <a:rPr lang="en-US" altLang="en-US" i="1"/>
              <a:t>N</a:t>
            </a:r>
            <a:r>
              <a:rPr lang="en-US" altLang="en-US"/>
              <a:t> = 1111111–</a:t>
            </a:r>
            <a:r>
              <a:rPr lang="en-US" altLang="en-US" i="1"/>
              <a:t>N</a:t>
            </a:r>
          </a:p>
          <a:p>
            <a:pPr lvl="1"/>
            <a:r>
              <a:rPr lang="en-US" altLang="en-US"/>
              <a:t>1’s complement of 1011000 is 1111111–1011000 = 0100111</a:t>
            </a:r>
          </a:p>
          <a:p>
            <a:r>
              <a:rPr lang="en-US" altLang="en-US" sz="1800" b="1"/>
              <a:t>Observation:</a:t>
            </a:r>
          </a:p>
          <a:p>
            <a:pPr lvl="1"/>
            <a:r>
              <a:rPr lang="en-US" altLang="en-US"/>
              <a:t>Subtraction from (</a:t>
            </a:r>
            <a:r>
              <a:rPr lang="en-US" altLang="en-US" i="1"/>
              <a:t>r</a:t>
            </a:r>
            <a:r>
              <a:rPr lang="en-US" altLang="en-US" i="1" baseline="30000"/>
              <a:t>n</a:t>
            </a:r>
            <a:r>
              <a:rPr lang="tr-TR" altLang="en-US" i="1" baseline="30000"/>
              <a:t> </a:t>
            </a:r>
            <a:r>
              <a:rPr lang="en-US" altLang="en-US"/>
              <a:t>–</a:t>
            </a:r>
            <a:r>
              <a:rPr lang="tr-TR" altLang="en-US"/>
              <a:t> </a:t>
            </a:r>
            <a:r>
              <a:rPr lang="en-US" altLang="en-US"/>
              <a:t>1) will never require a borrow</a:t>
            </a:r>
          </a:p>
          <a:p>
            <a:pPr lvl="1"/>
            <a:r>
              <a:rPr lang="en-US" altLang="en-US"/>
              <a:t>Diminished radix complement can be computed digit-by-digit</a:t>
            </a:r>
          </a:p>
          <a:p>
            <a:pPr lvl="1"/>
            <a:r>
              <a:rPr lang="en-US" altLang="en-US"/>
              <a:t>For binary: 1 – 0 = 1 and 1 – 1 = 0 </a:t>
            </a:r>
            <a:endParaRPr lang="en-US" altLang="zh-TW" sz="1800">
              <a:solidFill>
                <a:srgbClr val="FF0000"/>
              </a:solidFill>
            </a:endParaRPr>
          </a:p>
          <a:p>
            <a:pPr eaLnBrk="1" hangingPunct="1"/>
            <a:endParaRPr lang="en-US" altLang="zh-TW" sz="2000">
              <a:solidFill>
                <a:srgbClr val="FF0000"/>
              </a:solidFill>
            </a:endParaRPr>
          </a:p>
          <a:p>
            <a:pPr eaLnBrk="1" hangingPunct="1"/>
            <a:endParaRPr lang="en-US" altLang="zh-TW" sz="2000">
              <a:solidFill>
                <a:srgbClr val="FF0000"/>
              </a:solidFill>
            </a:endParaRPr>
          </a:p>
          <a:p>
            <a:pPr eaLnBrk="1" hangingPunct="1"/>
            <a:endParaRPr lang="en-US" altLang="zh-TW" sz="2000"/>
          </a:p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Complements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3216275"/>
          </a:xfrm>
        </p:spPr>
        <p:txBody>
          <a:bodyPr/>
          <a:lstStyle/>
          <a:p>
            <a:r>
              <a:rPr lang="en-US" altLang="en-US"/>
              <a:t>1’s Complement (</a:t>
            </a:r>
            <a:r>
              <a:rPr lang="en-US" altLang="en-US" i="1"/>
              <a:t>Diminished Radix</a:t>
            </a:r>
            <a:r>
              <a:rPr lang="en-US" altLang="en-US"/>
              <a:t> Complement)</a:t>
            </a:r>
          </a:p>
          <a:p>
            <a:pPr lvl="1"/>
            <a:r>
              <a:rPr lang="en-US" altLang="en-US"/>
              <a:t>All ‘0’s become ‘1’s</a:t>
            </a:r>
          </a:p>
          <a:p>
            <a:pPr lvl="1"/>
            <a:r>
              <a:rPr lang="en-US" altLang="en-US"/>
              <a:t>All ‘1’s become ‘0’s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Example (</a:t>
            </a:r>
            <a:r>
              <a:rPr lang="en-US" altLang="en-US">
                <a:solidFill>
                  <a:schemeClr val="accent1"/>
                </a:solidFill>
              </a:rPr>
              <a:t>1</a:t>
            </a:r>
            <a:r>
              <a:rPr lang="en-US" altLang="en-US">
                <a:solidFill>
                  <a:schemeClr val="accent2"/>
                </a:solidFill>
              </a:rPr>
              <a:t>0</a:t>
            </a:r>
            <a:r>
              <a:rPr lang="en-US" altLang="en-US">
                <a:solidFill>
                  <a:schemeClr val="accent1"/>
                </a:solidFill>
              </a:rPr>
              <a:t>11</a:t>
            </a:r>
            <a:r>
              <a:rPr lang="en-US" altLang="en-US">
                <a:solidFill>
                  <a:schemeClr val="accent2"/>
                </a:solidFill>
              </a:rPr>
              <a:t>0000</a:t>
            </a:r>
            <a:r>
              <a:rPr lang="en-US" altLang="en-US"/>
              <a:t>)</a:t>
            </a:r>
            <a:r>
              <a:rPr lang="en-US" altLang="en-US" baseline="-25000">
                <a:solidFill>
                  <a:srgbClr val="FF6600"/>
                </a:solidFill>
              </a:rPr>
              <a:t>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aseline="-25000">
                <a:solidFill>
                  <a:srgbClr val="FF6600"/>
                </a:solidFill>
              </a:rPr>
              <a:t>                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 (</a:t>
            </a:r>
            <a:r>
              <a:rPr lang="en-US" altLang="en-US">
                <a:solidFill>
                  <a:schemeClr val="accent1"/>
                </a:solidFill>
                <a:sym typeface="Wingdings" panose="05000000000000000000" pitchFamily="2" charset="2"/>
              </a:rPr>
              <a:t>0</a:t>
            </a:r>
            <a:r>
              <a:rPr lang="en-US" altLang="en-US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  <a:r>
              <a:rPr lang="en-US" altLang="en-US">
                <a:solidFill>
                  <a:schemeClr val="accent1"/>
                </a:solidFill>
                <a:sym typeface="Wingdings" panose="05000000000000000000" pitchFamily="2" charset="2"/>
              </a:rPr>
              <a:t>00</a:t>
            </a:r>
            <a:r>
              <a:rPr lang="en-US" altLang="en-US">
                <a:solidFill>
                  <a:schemeClr val="accent2"/>
                </a:solidFill>
                <a:sym typeface="Wingdings" panose="05000000000000000000" pitchFamily="2" charset="2"/>
              </a:rPr>
              <a:t>1111</a:t>
            </a:r>
            <a:r>
              <a:rPr lang="en-US" altLang="en-US">
                <a:sym typeface="Wingdings" panose="05000000000000000000" pitchFamily="2" charset="2"/>
              </a:rPr>
              <a:t>)</a:t>
            </a:r>
            <a:r>
              <a:rPr lang="en-US" altLang="en-US" baseline="-25000">
                <a:solidFill>
                  <a:srgbClr val="FF6600"/>
                </a:solidFill>
                <a:sym typeface="Wingdings" panose="05000000000000000000" pitchFamily="2" charset="2"/>
              </a:rPr>
              <a:t>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If you add a number and its 1’s complement …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951163" y="4567238"/>
            <a:ext cx="2609850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 </a:t>
            </a: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 </a:t>
            </a:r>
            <a:r>
              <a:rPr lang="en-US" alt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1 1 </a:t>
            </a: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0 0 0 0</a:t>
            </a:r>
          </a:p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+</a:t>
            </a:r>
            <a:r>
              <a:rPr lang="en-US" altLang="en-US" sz="24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2800" b="1" i="0" u="none">
                <a:solidFill>
                  <a:schemeClr val="accent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0 </a:t>
            </a: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en-US" altLang="en-US" sz="2800" b="1" i="0" u="none">
                <a:solidFill>
                  <a:schemeClr val="accent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0 0 </a:t>
            </a: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1 1 1 1</a:t>
            </a: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 flipH="1">
            <a:off x="3176588" y="5648325"/>
            <a:ext cx="2519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2951163" y="5745163"/>
            <a:ext cx="26098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1 1 1 1 1 1 1 1</a:t>
            </a:r>
            <a:endParaRPr lang="en-US" altLang="en-US" sz="2800" b="1" i="0" u="none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2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  <p:bldP spid="1177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Complements</a:t>
            </a:r>
            <a:endParaRPr lang="zh-TW" altLang="en-US" sz="200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Radix Complement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r>
              <a:rPr lang="en-US" altLang="zh-TW"/>
              <a:t>Example: Base-10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 sz="800"/>
          </a:p>
          <a:p>
            <a:pPr eaLnBrk="1" hangingPunct="1"/>
            <a:r>
              <a:rPr lang="en-US" altLang="zh-TW"/>
              <a:t>Example: Base-2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909638" y="1957388"/>
            <a:ext cx="7310437" cy="13112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</a:rPr>
              <a:t>The 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i="0" u="none">
                <a:solidFill>
                  <a:schemeClr val="tx1"/>
                </a:solidFill>
              </a:rPr>
              <a:t>'s complement of an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-digit number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in base 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i="0" u="none">
                <a:solidFill>
                  <a:schemeClr val="tx1"/>
                </a:solidFill>
              </a:rPr>
              <a:t> is defined as </a:t>
            </a:r>
            <a:endParaRPr lang="tr-TR" altLang="zh-TW" sz="2000" i="0" u="none">
              <a:solidFill>
                <a:schemeClr val="tx1"/>
              </a:solidFill>
            </a:endParaRPr>
          </a:p>
          <a:p>
            <a:pPr eaLnBrk="1" hangingPunct="1"/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u="none" baseline="30000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–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for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≠ 0 and as 0 for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= 0. Comparing with the (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i="0" u="none">
                <a:solidFill>
                  <a:schemeClr val="tx1"/>
                </a:solidFill>
              </a:rPr>
              <a:t> </a:t>
            </a:r>
            <a:r>
              <a:rPr lang="en-US" altLang="zh-TW" sz="2000" i="0" u="none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2000" i="0" u="none">
                <a:solidFill>
                  <a:schemeClr val="tx1"/>
                </a:solidFill>
              </a:rPr>
              <a:t> 1) 's complement, we note that the 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i="0" u="none">
                <a:solidFill>
                  <a:schemeClr val="tx1"/>
                </a:solidFill>
              </a:rPr>
              <a:t>'s complement is obtained by adding 1 to the (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i="0" u="none">
                <a:solidFill>
                  <a:schemeClr val="tx1"/>
                </a:solidFill>
              </a:rPr>
              <a:t> </a:t>
            </a:r>
            <a:r>
              <a:rPr lang="en-US" altLang="zh-TW" sz="2000" i="0" u="none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2000" i="0" u="none">
                <a:solidFill>
                  <a:schemeClr val="tx1"/>
                </a:solidFill>
              </a:rPr>
              <a:t> 1) 's complement, since 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u="none" baseline="30000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–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= [(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u="none" baseline="30000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</a:t>
            </a:r>
            <a:r>
              <a:rPr lang="en-US" altLang="zh-TW" sz="2000" i="0" u="none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2000" i="0" u="none">
                <a:solidFill>
                  <a:schemeClr val="tx1"/>
                </a:solidFill>
              </a:rPr>
              <a:t> 1) –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] + 1.</a:t>
            </a: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968375" y="4127500"/>
            <a:ext cx="4686300" cy="708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</a:rPr>
              <a:t>The 10's complement of 012398 is 987602</a:t>
            </a:r>
          </a:p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</a:rPr>
              <a:t>The 10's complement of 246700 is 753300  </a:t>
            </a:r>
          </a:p>
        </p:txBody>
      </p:sp>
      <p:sp>
        <p:nvSpPr>
          <p:cNvPr id="22534" name="Rectangle 11"/>
          <p:cNvSpPr>
            <a:spLocks noChangeArrowheads="1"/>
          </p:cNvSpPr>
          <p:nvPr/>
        </p:nvSpPr>
        <p:spPr bwMode="auto">
          <a:xfrm>
            <a:off x="968375" y="5594350"/>
            <a:ext cx="4730750" cy="708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</a:rPr>
              <a:t>The 2's complement of 1101100 is 0010100 </a:t>
            </a:r>
          </a:p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</a:rPr>
              <a:t>The 2's complement of 0110111 is 1001001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Complements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3216275"/>
          </a:xfrm>
        </p:spPr>
        <p:txBody>
          <a:bodyPr/>
          <a:lstStyle/>
          <a:p>
            <a:r>
              <a:rPr lang="en-US" altLang="en-US"/>
              <a:t>2’s Complement (</a:t>
            </a:r>
            <a:r>
              <a:rPr lang="en-US" altLang="en-US" i="1"/>
              <a:t>Radix</a:t>
            </a:r>
            <a:r>
              <a:rPr lang="en-US" altLang="en-US"/>
              <a:t> Complement)</a:t>
            </a:r>
          </a:p>
          <a:p>
            <a:pPr lvl="1"/>
            <a:r>
              <a:rPr lang="en-US" altLang="en-US"/>
              <a:t>Take 1’s complement then add 1</a:t>
            </a:r>
          </a:p>
          <a:p>
            <a:pPr lvl="1"/>
            <a:r>
              <a:rPr lang="en-US" altLang="en-US"/>
              <a:t>Toggle all bits to the left of the first ‘1’ from the right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FF6600"/>
                </a:solidFill>
              </a:rPr>
              <a:t>Example</a:t>
            </a:r>
            <a:r>
              <a:rPr lang="en-US" altLang="en-US">
                <a:solidFill>
                  <a:srgbClr val="FF660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Number: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9900"/>
                </a:solidFill>
              </a:rPr>
              <a:t>1’s</a:t>
            </a:r>
            <a:r>
              <a:rPr lang="en-US" altLang="en-US"/>
              <a:t> Comp.:</a:t>
            </a:r>
            <a:endParaRPr lang="en-US" altLang="en-US" baseline="-25000">
              <a:solidFill>
                <a:srgbClr val="FF6600"/>
              </a:solidFill>
              <a:sym typeface="Wingdings" panose="05000000000000000000" pitchFamily="2" charset="2"/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 flipH="1">
            <a:off x="2232025" y="5049838"/>
            <a:ext cx="2700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143125" y="5229225"/>
            <a:ext cx="26098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0 0 0 0</a:t>
            </a:r>
            <a:endParaRPr lang="en-US" altLang="en-US" sz="2800" b="1" i="0" u="none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871663" y="3359150"/>
            <a:ext cx="28813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 </a:t>
            </a: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 </a:t>
            </a:r>
            <a:r>
              <a:rPr lang="en-US" alt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1 1 </a:t>
            </a: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0 0 0 0</a:t>
            </a:r>
          </a:p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0 </a:t>
            </a: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en-US" altLang="en-US" sz="2800" b="1" i="0" u="none">
                <a:solidFill>
                  <a:schemeClr val="accent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0 0 </a:t>
            </a: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1 1 1 1</a:t>
            </a:r>
          </a:p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+                        1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431800" y="2074863"/>
            <a:ext cx="539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0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5292725" y="3362325"/>
            <a:ext cx="28813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 </a:t>
            </a: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 </a:t>
            </a:r>
            <a:r>
              <a:rPr lang="en-US" alt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1 1 </a:t>
            </a: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0 0 0 0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7993063" y="5229225"/>
            <a:ext cx="1793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7718425" y="5229225"/>
            <a:ext cx="1793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7451725" y="5229225"/>
            <a:ext cx="1793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7178675" y="5229225"/>
            <a:ext cx="1793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6911975" y="5229225"/>
            <a:ext cx="1793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6651625" y="5229225"/>
            <a:ext cx="1793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6372225" y="5229225"/>
            <a:ext cx="1793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6111875" y="5229225"/>
            <a:ext cx="1793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921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" fill="hold"/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1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11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1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1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118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118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118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118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/>
      <p:bldP spid="118792" grpId="0"/>
      <p:bldP spid="118794" grpId="0" build="allAtOnce"/>
      <p:bldP spid="118795" grpId="0" build="allAtOnce"/>
      <p:bldP spid="118796" grpId="0" build="allAtOnce"/>
      <p:bldP spid="118797" grpId="0" build="allAtOnce"/>
      <p:bldP spid="118798" grpId="0" build="allAtOnce"/>
      <p:bldP spid="118799" grpId="0" build="allAtOnce"/>
      <p:bldP spid="118800" grpId="0" build="allAtOnce"/>
      <p:bldP spid="118801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Complements</a:t>
            </a:r>
            <a:endParaRPr lang="zh-TW" altLang="en-US" sz="200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Subtraction with Complements</a:t>
            </a:r>
          </a:p>
          <a:p>
            <a:pPr lvl="1" eaLnBrk="1" hangingPunct="1"/>
            <a:r>
              <a:rPr lang="en-US" altLang="zh-TW"/>
              <a:t>The subtraction of two </a:t>
            </a:r>
            <a:r>
              <a:rPr lang="en-US" altLang="zh-TW" i="1"/>
              <a:t>n</a:t>
            </a:r>
            <a:r>
              <a:rPr lang="en-US" altLang="zh-TW"/>
              <a:t>-digit unsigned numbers </a:t>
            </a:r>
            <a:r>
              <a:rPr lang="en-US" altLang="zh-TW" i="1"/>
              <a:t>M</a:t>
            </a:r>
            <a:r>
              <a:rPr lang="en-US" altLang="zh-TW"/>
              <a:t> – </a:t>
            </a:r>
            <a:r>
              <a:rPr lang="en-US" altLang="zh-TW" i="1"/>
              <a:t>N</a:t>
            </a:r>
            <a:r>
              <a:rPr lang="en-US" altLang="zh-TW"/>
              <a:t> in base</a:t>
            </a:r>
            <a:r>
              <a:rPr lang="en-US" altLang="zh-TW" i="1"/>
              <a:t> r </a:t>
            </a:r>
            <a:r>
              <a:rPr lang="en-US" altLang="zh-TW"/>
              <a:t>can be done as follows:</a:t>
            </a:r>
          </a:p>
          <a:p>
            <a:pPr eaLnBrk="1" hangingPunct="1"/>
            <a:endParaRPr lang="zh-TW" altLang="en-US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1200150" y="2624138"/>
            <a:ext cx="7213600" cy="231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Complements</a:t>
            </a:r>
            <a:endParaRPr lang="zh-TW" altLang="en-US" sz="200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1.5</a:t>
            </a:r>
          </a:p>
          <a:p>
            <a:pPr lvl="1" eaLnBrk="1" hangingPunct="1"/>
            <a:r>
              <a:rPr lang="en-US" altLang="zh-TW"/>
              <a:t>Using 10's complement, subtract 72532 – 3250.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6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6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600"/>
          </a:p>
          <a:p>
            <a:pPr eaLnBrk="1" hangingPunct="1"/>
            <a:r>
              <a:rPr lang="en-US" altLang="zh-TW"/>
              <a:t>Example 1.6 </a:t>
            </a:r>
          </a:p>
          <a:p>
            <a:pPr lvl="1" eaLnBrk="1" hangingPunct="1"/>
            <a:r>
              <a:rPr lang="en-US" altLang="zh-TW"/>
              <a:t>Using 10's complement, subtract 3250 – 72532.</a:t>
            </a:r>
          </a:p>
          <a:p>
            <a:pPr eaLnBrk="1" hangingPunct="1"/>
            <a:endParaRPr lang="en-US" altLang="zh-TW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1179513" y="2232025"/>
            <a:ext cx="3481387" cy="172561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8677" name="Picture 9"/>
          <p:cNvPicPr>
            <a:picLocks noChangeAspect="1" noChangeArrowheads="1"/>
          </p:cNvPicPr>
          <p:nvPr/>
        </p:nvPicPr>
        <p:blipFill>
          <a:blip r:embed="rId3">
            <a:lum bright="-6000" contrast="18000"/>
          </a:blip>
          <a:srcRect/>
          <a:stretch>
            <a:fillRect/>
          </a:stretch>
        </p:blipFill>
        <p:spPr bwMode="auto">
          <a:xfrm>
            <a:off x="1169988" y="4984750"/>
            <a:ext cx="3657600" cy="10541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4582" name="AutoShape 10"/>
          <p:cNvSpPr>
            <a:spLocks noChangeArrowheads="1"/>
          </p:cNvSpPr>
          <p:nvPr/>
        </p:nvSpPr>
        <p:spPr bwMode="auto">
          <a:xfrm>
            <a:off x="5024438" y="5395913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3" name="Rectangle 11"/>
          <p:cNvSpPr>
            <a:spLocks noChangeArrowheads="1"/>
          </p:cNvSpPr>
          <p:nvPr/>
        </p:nvSpPr>
        <p:spPr bwMode="auto">
          <a:xfrm>
            <a:off x="5921375" y="5311775"/>
            <a:ext cx="2357438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</a:rPr>
              <a:t>There is no end carry. </a:t>
            </a:r>
          </a:p>
        </p:txBody>
      </p:sp>
      <p:sp>
        <p:nvSpPr>
          <p:cNvPr id="24584" name="AutoShape 12"/>
          <p:cNvSpPr>
            <a:spLocks noChangeArrowheads="1"/>
          </p:cNvSpPr>
          <p:nvPr/>
        </p:nvSpPr>
        <p:spPr bwMode="auto">
          <a:xfrm>
            <a:off x="1106488" y="6308725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2101850" y="6234113"/>
            <a:ext cx="6369050" cy="369887"/>
          </a:xfrm>
          <a:prstGeom prst="rect">
            <a:avLst/>
          </a:prstGeom>
          <a:solidFill>
            <a:srgbClr val="FFFF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0" u="none">
                <a:solidFill>
                  <a:schemeClr val="tx1"/>
                </a:solidFill>
              </a:rPr>
              <a:t>Therefore, the answer is – (10's complement of 30718) = </a:t>
            </a:r>
            <a:r>
              <a:rPr lang="en-US" altLang="zh-TW" sz="1800" i="0" u="none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1800" i="0" u="none">
                <a:solidFill>
                  <a:schemeClr val="tx1"/>
                </a:solidFill>
              </a:rPr>
              <a:t> 69282.</a:t>
            </a:r>
            <a:r>
              <a:rPr lang="en-US" altLang="zh-TW" sz="1800" i="0" u="none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Complements</a:t>
            </a:r>
            <a:endParaRPr lang="zh-TW" altLang="en-US" sz="200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1.7</a:t>
            </a:r>
          </a:p>
          <a:p>
            <a:pPr lvl="1" eaLnBrk="1" hangingPunct="1"/>
            <a:r>
              <a:rPr lang="en-US" altLang="zh-TW"/>
              <a:t>Given the two binary numbers </a:t>
            </a:r>
            <a:r>
              <a:rPr lang="en-US" altLang="zh-TW" i="1"/>
              <a:t>X</a:t>
            </a:r>
            <a:r>
              <a:rPr lang="en-US" altLang="zh-TW"/>
              <a:t> = 1010100 and </a:t>
            </a:r>
            <a:r>
              <a:rPr lang="en-US" altLang="zh-TW" i="1"/>
              <a:t>Y</a:t>
            </a:r>
            <a:r>
              <a:rPr lang="en-US" altLang="zh-TW"/>
              <a:t> = 1000011, perform the subtraction (a) </a:t>
            </a:r>
            <a:r>
              <a:rPr lang="en-US" altLang="zh-TW" i="1"/>
              <a:t>X</a:t>
            </a:r>
            <a:r>
              <a:rPr lang="en-US" altLang="zh-TW"/>
              <a:t> – </a:t>
            </a:r>
            <a:r>
              <a:rPr lang="en-US" altLang="zh-TW" i="1"/>
              <a:t>Y</a:t>
            </a:r>
            <a:r>
              <a:rPr lang="en-US" altLang="zh-TW"/>
              <a:t> ; and (b) </a:t>
            </a:r>
            <a:r>
              <a:rPr lang="en-US" altLang="zh-TW" i="1"/>
              <a:t>Y </a:t>
            </a:r>
            <a:r>
              <a:rPr lang="en-US" altLang="zh-TW">
                <a:sym typeface="Symbol" panose="05050102010706020507" pitchFamily="18" charset="2"/>
              </a:rPr>
              <a:t></a:t>
            </a:r>
            <a:r>
              <a:rPr lang="en-US" altLang="zh-TW"/>
              <a:t> </a:t>
            </a:r>
            <a:r>
              <a:rPr lang="en-US" altLang="zh-TW" i="1">
                <a:sym typeface="Symbol" panose="05050102010706020507" pitchFamily="18" charset="2"/>
              </a:rPr>
              <a:t>X</a:t>
            </a:r>
            <a:r>
              <a:rPr lang="en-US" altLang="zh-TW">
                <a:sym typeface="Symbol" panose="05050102010706020507" pitchFamily="18" charset="2"/>
              </a:rPr>
              <a:t>, by using 2's complement. </a:t>
            </a:r>
          </a:p>
          <a:p>
            <a:pPr eaLnBrk="1" hangingPunct="1"/>
            <a:endParaRPr lang="zh-TW" altLang="en-US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776288" y="5068888"/>
            <a:ext cx="4572000" cy="124142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grpSp>
        <p:nvGrpSpPr>
          <p:cNvPr id="25605" name="Group 8"/>
          <p:cNvGrpSpPr>
            <a:grpSpLocks/>
          </p:cNvGrpSpPr>
          <p:nvPr/>
        </p:nvGrpSpPr>
        <p:grpSpPr bwMode="auto">
          <a:xfrm>
            <a:off x="776288" y="2805113"/>
            <a:ext cx="4668837" cy="2073275"/>
            <a:chOff x="308" y="1185"/>
            <a:chExt cx="3186" cy="1306"/>
          </a:xfrm>
        </p:grpSpPr>
        <p:pic>
          <p:nvPicPr>
            <p:cNvPr id="29704" name="Picture 5"/>
            <p:cNvPicPr>
              <a:picLocks noChangeAspect="1" noChangeArrowheads="1"/>
            </p:cNvPicPr>
            <p:nvPr/>
          </p:nvPicPr>
          <p:blipFill>
            <a:blip r:embed="rId3">
              <a:lum bright="-6000" contrast="18000"/>
            </a:blip>
            <a:srcRect/>
            <a:stretch>
              <a:fillRect/>
            </a:stretch>
          </p:blipFill>
          <p:spPr bwMode="auto">
            <a:xfrm>
              <a:off x="308" y="1185"/>
              <a:ext cx="3186" cy="1306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</p:pic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 flipH="1" flipV="1">
              <a:off x="2710" y="1647"/>
              <a:ext cx="778" cy="1"/>
            </a:xfrm>
            <a:prstGeom prst="line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25606" name="AutoShape 9"/>
          <p:cNvSpPr>
            <a:spLocks noChangeArrowheads="1"/>
          </p:cNvSpPr>
          <p:nvPr/>
        </p:nvSpPr>
        <p:spPr bwMode="auto">
          <a:xfrm>
            <a:off x="5522913" y="5581650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6503988" y="5154613"/>
            <a:ext cx="2433637" cy="10779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 i="0" u="none">
                <a:solidFill>
                  <a:schemeClr val="tx1"/>
                </a:solidFill>
              </a:rPr>
              <a:t>There is no end carry. Therefore, the answer is Y – X = </a:t>
            </a:r>
            <a:r>
              <a:rPr lang="en-US" altLang="zh-TW" sz="1600" i="0" u="none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1600" i="0" u="none">
                <a:solidFill>
                  <a:schemeClr val="tx1"/>
                </a:solidFill>
              </a:rPr>
              <a:t> (2's complement of 1101111) = </a:t>
            </a:r>
            <a:r>
              <a:rPr lang="en-US" altLang="zh-TW" sz="1600" i="0" u="none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1600" i="0" u="none">
                <a:solidFill>
                  <a:schemeClr val="tx1"/>
                </a:solidFill>
              </a:rPr>
              <a:t> 0010001.</a:t>
            </a:r>
            <a:r>
              <a:rPr lang="en-US" altLang="zh-TW" sz="1600" i="0" u="none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	Digital Systems and Binary Numbers</a:t>
            </a:r>
            <a:endParaRPr lang="zh-TW" altLang="en-US" sz="240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Char char=""/>
            </a:pPr>
            <a:r>
              <a:rPr lang="en-US" altLang="zh-TW"/>
              <a:t>Digital age and information age</a:t>
            </a:r>
          </a:p>
          <a:p>
            <a:pPr eaLnBrk="1" hangingPunct="1">
              <a:buFont typeface="Wingdings 2" pitchFamily="18" charset="2"/>
              <a:buChar char=""/>
            </a:pPr>
            <a:r>
              <a:rPr lang="en-US" altLang="zh-TW"/>
              <a:t>Digital computers</a:t>
            </a:r>
          </a:p>
          <a:p>
            <a:pPr lvl="1" eaLnBrk="1" hangingPunct="1"/>
            <a:r>
              <a:rPr lang="en-US" altLang="zh-TW"/>
              <a:t>General purposes</a:t>
            </a:r>
          </a:p>
          <a:p>
            <a:pPr lvl="1" eaLnBrk="1" hangingPunct="1"/>
            <a:r>
              <a:rPr lang="en-US" altLang="zh-TW"/>
              <a:t>Many scientific, industrial and commercial applications</a:t>
            </a:r>
          </a:p>
          <a:p>
            <a:pPr eaLnBrk="1" hangingPunct="1"/>
            <a:r>
              <a:rPr lang="en-US" altLang="zh-TW"/>
              <a:t>Digital systems</a:t>
            </a:r>
          </a:p>
          <a:p>
            <a:pPr lvl="1" eaLnBrk="1" hangingPunct="1"/>
            <a:r>
              <a:rPr lang="en-US" altLang="zh-TW"/>
              <a:t>Telephone switching exchanges</a:t>
            </a:r>
          </a:p>
          <a:p>
            <a:pPr lvl="1" eaLnBrk="1" hangingPunct="1"/>
            <a:r>
              <a:rPr lang="en-US" altLang="zh-TW"/>
              <a:t>Digital camera</a:t>
            </a:r>
          </a:p>
          <a:p>
            <a:pPr lvl="1" eaLnBrk="1" hangingPunct="1"/>
            <a:r>
              <a:rPr lang="en-US" altLang="zh-TW"/>
              <a:t>Electronic calculators, PDA's</a:t>
            </a:r>
          </a:p>
          <a:p>
            <a:pPr lvl="1" eaLnBrk="1" hangingPunct="1"/>
            <a:r>
              <a:rPr lang="en-US" altLang="zh-TW"/>
              <a:t>Digital TV</a:t>
            </a:r>
          </a:p>
          <a:p>
            <a:pPr eaLnBrk="1" hangingPunct="1"/>
            <a:r>
              <a:rPr lang="en-US" altLang="zh-TW"/>
              <a:t>Discrete information-processing systems</a:t>
            </a:r>
          </a:p>
          <a:p>
            <a:pPr lvl="1" eaLnBrk="1" hangingPunct="1"/>
            <a:r>
              <a:rPr lang="en-US" altLang="zh-TW"/>
              <a:t>Manipulate discrete elements of information</a:t>
            </a:r>
          </a:p>
          <a:p>
            <a:pPr lvl="1" eaLnBrk="1" hangingPunct="1"/>
            <a:r>
              <a:rPr lang="en-US" altLang="zh-TW"/>
              <a:t>For example, {1, 2, 3, …} and {A, B, C, …}…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Complements</a:t>
            </a:r>
            <a:endParaRPr lang="zh-TW" altLang="en-US" sz="200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>
          <a:xfrm>
            <a:off x="307975" y="1325563"/>
            <a:ext cx="8570913" cy="5202237"/>
          </a:xfrm>
        </p:spPr>
        <p:txBody>
          <a:bodyPr/>
          <a:lstStyle/>
          <a:p>
            <a:pPr eaLnBrk="1" hangingPunct="1"/>
            <a:r>
              <a:rPr lang="en-US" altLang="zh-TW" sz="2000"/>
              <a:t>Subtraction of unsigned numbers can also be done by means of the (</a:t>
            </a:r>
            <a:r>
              <a:rPr lang="en-US" altLang="zh-TW" sz="2000" i="1"/>
              <a:t>r</a:t>
            </a:r>
            <a:r>
              <a:rPr lang="en-US" altLang="zh-TW" sz="2000"/>
              <a:t> </a:t>
            </a:r>
            <a:r>
              <a:rPr lang="en-US" altLang="zh-TW" sz="2000">
                <a:sym typeface="Symbol" panose="05050102010706020507" pitchFamily="18" charset="2"/>
              </a:rPr>
              <a:t></a:t>
            </a:r>
            <a:r>
              <a:rPr lang="en-US" altLang="zh-TW" sz="2000"/>
              <a:t> 1)'s complement. Remember that the (</a:t>
            </a:r>
            <a:r>
              <a:rPr lang="en-US" altLang="zh-TW" sz="2000" i="1">
                <a:sym typeface="Symbol" panose="05050102010706020507" pitchFamily="18" charset="2"/>
              </a:rPr>
              <a:t>r</a:t>
            </a:r>
            <a:r>
              <a:rPr lang="en-US" altLang="zh-TW" sz="2000">
                <a:sym typeface="Symbol" panose="05050102010706020507" pitchFamily="18" charset="2"/>
              </a:rPr>
              <a:t> </a:t>
            </a:r>
            <a:r>
              <a:rPr lang="en-US" altLang="zh-TW" sz="2000"/>
              <a:t> 1) 's complement is one less then the </a:t>
            </a:r>
            <a:r>
              <a:rPr lang="en-US" altLang="zh-TW" sz="2000" i="1">
                <a:sym typeface="Symbol" panose="05050102010706020507" pitchFamily="18" charset="2"/>
              </a:rPr>
              <a:t>r</a:t>
            </a:r>
            <a:r>
              <a:rPr lang="en-US" altLang="zh-TW" sz="2000">
                <a:sym typeface="Symbol" panose="05050102010706020507" pitchFamily="18" charset="2"/>
              </a:rPr>
              <a:t>'s complement.</a:t>
            </a:r>
          </a:p>
          <a:p>
            <a:pPr eaLnBrk="1" hangingPunct="1"/>
            <a:r>
              <a:rPr lang="en-US" altLang="zh-TW" sz="2000"/>
              <a:t>Example 1.8 </a:t>
            </a:r>
          </a:p>
          <a:p>
            <a:pPr lvl="1" eaLnBrk="1" hangingPunct="1"/>
            <a:r>
              <a:rPr lang="en-US" altLang="zh-TW" sz="1800"/>
              <a:t>Repeat Example 1.7, but this time using 1's complement. </a:t>
            </a:r>
          </a:p>
          <a:p>
            <a:pPr eaLnBrk="1" hangingPunct="1"/>
            <a:endParaRPr lang="en-US" altLang="zh-TW" i="1">
              <a:solidFill>
                <a:srgbClr val="FF0000"/>
              </a:solidFill>
            </a:endParaRPr>
          </a:p>
          <a:p>
            <a:pPr eaLnBrk="1" hangingPunct="1"/>
            <a:endParaRPr lang="en-US" altLang="zh-TW">
              <a:sym typeface="Symbol" panose="05050102010706020507" pitchFamily="18" charset="2"/>
            </a:endParaRPr>
          </a:p>
          <a:p>
            <a:pPr eaLnBrk="1" hangingPunct="1"/>
            <a:endParaRPr lang="zh-TW" altLang="en-US"/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1160463" y="3098800"/>
            <a:ext cx="3549650" cy="19431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>
            <a:lum bright="-12000" contrast="24000"/>
          </a:blip>
          <a:srcRect/>
          <a:stretch>
            <a:fillRect/>
          </a:stretch>
        </p:blipFill>
        <p:spPr bwMode="auto">
          <a:xfrm>
            <a:off x="1169988" y="5340350"/>
            <a:ext cx="3595687" cy="125888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6630" name="AutoShape 8"/>
          <p:cNvSpPr>
            <a:spLocks noChangeArrowheads="1"/>
          </p:cNvSpPr>
          <p:nvPr/>
        </p:nvSpPr>
        <p:spPr bwMode="auto">
          <a:xfrm>
            <a:off x="5005388" y="5864225"/>
            <a:ext cx="831850" cy="215900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5965825" y="5424488"/>
            <a:ext cx="2644775" cy="10779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 i="0" u="none">
                <a:solidFill>
                  <a:schemeClr val="tx1"/>
                </a:solidFill>
              </a:rPr>
              <a:t>There is no end carry, Therefore, the answer is Y – X = </a:t>
            </a:r>
            <a:r>
              <a:rPr lang="en-US" altLang="zh-TW" sz="1600" i="0" u="none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1600" i="0" u="none">
                <a:solidFill>
                  <a:schemeClr val="tx1"/>
                </a:solidFill>
              </a:rPr>
              <a:t> (1's complement of 1101110) = </a:t>
            </a:r>
            <a:r>
              <a:rPr lang="en-US" altLang="zh-TW" sz="1600" i="0" u="none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1600" i="0" u="none">
                <a:solidFill>
                  <a:schemeClr val="tx1"/>
                </a:solidFill>
              </a:rPr>
              <a:t> 0010001.</a:t>
            </a:r>
            <a:r>
              <a:rPr lang="en-US" altLang="zh-TW" sz="1600" i="0" u="none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1.6	Signed Binary Numbers</a:t>
            </a:r>
            <a:endParaRPr lang="zh-TW" altLang="en-US" sz="200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 eaLnBrk="1" hangingPunct="1"/>
            <a:r>
              <a:rPr lang="en-US" altLang="zh-TW"/>
              <a:t>To represent negative integers, we need a notation for negative values.</a:t>
            </a:r>
          </a:p>
          <a:p>
            <a:pPr marL="263525" indent="-263525" eaLnBrk="1" hangingPunct="1"/>
            <a:r>
              <a:rPr lang="en-US" altLang="zh-TW"/>
              <a:t>It is customary to represent the sign with a bit placed in the leftmost position of the number since binary digits.</a:t>
            </a:r>
          </a:p>
          <a:p>
            <a:pPr marL="263525" indent="-263525" eaLnBrk="1" hangingPunct="1"/>
            <a:r>
              <a:rPr lang="en-US" altLang="zh-TW"/>
              <a:t>The convention is to make the </a:t>
            </a:r>
            <a:r>
              <a:rPr lang="en-US" altLang="zh-TW">
                <a:solidFill>
                  <a:srgbClr val="00B050"/>
                </a:solidFill>
              </a:rPr>
              <a:t>sign bit 0 for positive </a:t>
            </a:r>
            <a:r>
              <a:rPr lang="en-US" altLang="zh-TW"/>
              <a:t>and </a:t>
            </a:r>
            <a:r>
              <a:rPr lang="en-US" altLang="zh-TW">
                <a:solidFill>
                  <a:srgbClr val="00B050"/>
                </a:solidFill>
              </a:rPr>
              <a:t>1 for negative</a:t>
            </a:r>
            <a:r>
              <a:rPr lang="en-US" altLang="zh-TW"/>
              <a:t>.</a:t>
            </a:r>
          </a:p>
          <a:p>
            <a:pPr marL="263525" indent="-263525" eaLnBrk="1" hangingPunct="1"/>
            <a:r>
              <a:rPr lang="en-US" altLang="zh-TW"/>
              <a:t>Example:</a:t>
            </a:r>
          </a:p>
          <a:p>
            <a:pPr marL="263525" indent="-263525" eaLnBrk="1" hangingPunct="1"/>
            <a:endParaRPr lang="en-US" altLang="zh-TW" sz="200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263525" indent="-263525" eaLnBrk="1" hangingPunct="1"/>
            <a:endParaRPr lang="en-US" altLang="zh-TW" sz="200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263525" indent="-263525" eaLnBrk="1" hangingPunct="1"/>
            <a:endParaRPr lang="en-US" altLang="zh-TW" sz="200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263525" indent="-263525" eaLnBrk="1" hangingPunct="1"/>
            <a:endParaRPr lang="en-US" altLang="zh-TW" sz="200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263525" indent="-263525" eaLnBrk="1" hangingPunct="1"/>
            <a:endParaRPr lang="en-US" altLang="zh-TW" sz="1400">
              <a:sym typeface="Symbol" panose="05050102010706020507" pitchFamily="18" charset="2"/>
            </a:endParaRPr>
          </a:p>
          <a:p>
            <a:pPr marL="263525" indent="-263525" eaLnBrk="1" hangingPunct="1"/>
            <a:r>
              <a:rPr lang="en-US" altLang="zh-TW">
                <a:solidFill>
                  <a:srgbClr val="FF0000"/>
                </a:solidFill>
                <a:sym typeface="Symbol" panose="05050102010706020507" pitchFamily="18" charset="2"/>
              </a:rPr>
              <a:t>Table 1.3 </a:t>
            </a:r>
            <a:r>
              <a:rPr lang="en-US" altLang="zh-TW">
                <a:sym typeface="Symbol" panose="05050102010706020507" pitchFamily="18" charset="2"/>
              </a:rPr>
              <a:t>lists all possible four-bit signed binary numbers in the three representations.</a:t>
            </a:r>
            <a:endParaRPr lang="en-US" altLang="zh-TW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685800" y="4367213"/>
            <a:ext cx="6248400" cy="131921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Signed Binary Numbers</a:t>
            </a:r>
            <a:endParaRPr lang="zh-TW" altLang="en-US" sz="200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1363663"/>
            <a:ext cx="5834063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Signed Binary Numbers</a:t>
            </a:r>
            <a:endParaRPr lang="zh-TW" altLang="en-US" sz="200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000"/>
              <a:t>Arithmetic addition</a:t>
            </a:r>
          </a:p>
          <a:p>
            <a:pPr lvl="1" eaLnBrk="1" hangingPunct="1"/>
            <a:r>
              <a:rPr lang="en-US" altLang="zh-TW" sz="1800"/>
              <a:t>The addition of two numbers in the signed-magnitude system follows the rules of ordinary arithmetic. </a:t>
            </a:r>
            <a:r>
              <a:rPr lang="en-US" altLang="zh-TW" sz="1800" b="1" u="sng"/>
              <a:t>If the signs are the same</a:t>
            </a:r>
            <a:r>
              <a:rPr lang="en-US" altLang="zh-TW" sz="1800" u="sng"/>
              <a:t>, we add the two magnitudes and give the sum the common sign. </a:t>
            </a:r>
            <a:r>
              <a:rPr lang="en-US" altLang="zh-TW" sz="1800" b="1" u="sng"/>
              <a:t>If the signs are different</a:t>
            </a:r>
            <a:r>
              <a:rPr lang="en-US" altLang="zh-TW" sz="1800" u="sng"/>
              <a:t>, we subtract the smaller magnitude from the larger and give the difference the sign if the larger magnitude. </a:t>
            </a:r>
          </a:p>
          <a:p>
            <a:pPr lvl="1" eaLnBrk="1" hangingPunct="1"/>
            <a:r>
              <a:rPr lang="en-US" altLang="zh-TW" sz="1800"/>
              <a:t>The addition of two signed binary numbers with negative numbers represented in signed-2's-complement form is obtained from the addition of the two numbers, including their sign bits. </a:t>
            </a:r>
          </a:p>
          <a:p>
            <a:pPr lvl="1" eaLnBrk="1" hangingPunct="1"/>
            <a:r>
              <a:rPr lang="en-US" altLang="zh-TW" sz="1800"/>
              <a:t>A carry out of the sign-bit position is discarded. </a:t>
            </a:r>
          </a:p>
          <a:p>
            <a:pPr eaLnBrk="1" hangingPunct="1"/>
            <a:r>
              <a:rPr lang="en-US" altLang="zh-TW" sz="2000"/>
              <a:t>Example: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pic>
        <p:nvPicPr>
          <p:cNvPr id="33796" name="Picture 7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1157288" y="4552950"/>
            <a:ext cx="3978275" cy="203993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Signed Binary Numbers</a:t>
            </a:r>
            <a:endParaRPr lang="zh-TW" altLang="en-US" sz="2000"/>
          </a:p>
        </p:txBody>
      </p:sp>
      <p:sp>
        <p:nvSpPr>
          <p:cNvPr id="307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Arithmetic Subtraction</a:t>
            </a:r>
          </a:p>
          <a:p>
            <a:pPr lvl="1" eaLnBrk="1" hangingPunct="1"/>
            <a:r>
              <a:rPr lang="en-US" altLang="zh-TW">
                <a:sym typeface="Symbol" panose="05050102010706020507" pitchFamily="18" charset="2"/>
              </a:rPr>
              <a:t>In 2’s-complement form:</a:t>
            </a:r>
          </a:p>
          <a:p>
            <a:pPr lvl="1" eaLnBrk="1" hangingPunct="1"/>
            <a:endParaRPr lang="en-US" altLang="zh-TW">
              <a:sym typeface="Symbol" panose="05050102010706020507" pitchFamily="18" charset="2"/>
            </a:endParaRPr>
          </a:p>
          <a:p>
            <a:pPr lvl="1" eaLnBrk="1" hangingPunct="1"/>
            <a:endParaRPr lang="en-US" altLang="zh-TW">
              <a:sym typeface="Symbol" panose="05050102010706020507" pitchFamily="18" charset="2"/>
            </a:endParaRPr>
          </a:p>
          <a:p>
            <a:pPr lvl="1" eaLnBrk="1" hangingPunct="1"/>
            <a:endParaRPr lang="en-US" altLang="zh-TW">
              <a:sym typeface="Symbol" panose="05050102010706020507" pitchFamily="18" charset="2"/>
            </a:endParaRPr>
          </a:p>
          <a:p>
            <a:pPr lvl="1" eaLnBrk="1" hangingPunct="1"/>
            <a:endParaRPr lang="en-US" altLang="zh-TW">
              <a:sym typeface="Symbol" panose="05050102010706020507" pitchFamily="18" charset="2"/>
            </a:endParaRP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Example: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158875" y="2208213"/>
            <a:ext cx="7454900" cy="1154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AutoNum type="arabicPeriod"/>
            </a:pPr>
            <a:r>
              <a:rPr lang="en-US" altLang="zh-TW" sz="2000" i="0" u="none">
                <a:solidFill>
                  <a:schemeClr val="tx1"/>
                </a:solidFill>
              </a:rPr>
              <a:t>Take the 2’s complement of the subtrahend (including the sign bit) and add it to the minuend (including sign bit). </a:t>
            </a:r>
          </a:p>
          <a:p>
            <a:pPr eaLnBrk="1" hangingPunct="1">
              <a:lnSpc>
                <a:spcPct val="115000"/>
              </a:lnSpc>
              <a:buFontTx/>
              <a:buAutoNum type="arabicPeriod"/>
            </a:pPr>
            <a:r>
              <a:rPr lang="en-US" altLang="zh-TW" sz="2000" i="0" u="none">
                <a:solidFill>
                  <a:schemeClr val="tx1"/>
                </a:solidFill>
              </a:rPr>
              <a:t>A carry out of sign-bit position is discarded.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1168400" y="3868738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189163" y="3546475"/>
          <a:ext cx="30241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1688367" imgH="431613" progId="Equation.DSMT4">
                  <p:embed/>
                </p:oleObj>
              </mc:Choice>
              <mc:Fallback>
                <p:oleObj name="Equation" r:id="rId3" imgW="1688367" imgH="4316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546475"/>
                        <a:ext cx="3024187" cy="842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641350" y="5067300"/>
            <a:ext cx="1589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  <a:sym typeface="Symbol" panose="05050102010706020507" pitchFamily="18" charset="2"/>
              </a:rPr>
              <a:t>( 6)  ( 13)</a:t>
            </a:r>
          </a:p>
        </p:txBody>
      </p:sp>
      <p:sp>
        <p:nvSpPr>
          <p:cNvPr id="3080" name="AutoShape 11"/>
          <p:cNvSpPr>
            <a:spLocks noChangeArrowheads="1"/>
          </p:cNvSpPr>
          <p:nvPr/>
        </p:nvSpPr>
        <p:spPr bwMode="auto">
          <a:xfrm>
            <a:off x="2400300" y="5168900"/>
            <a:ext cx="831850" cy="215900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3081" name="Text Box 12"/>
          <p:cNvSpPr txBox="1">
            <a:spLocks noChangeArrowheads="1"/>
          </p:cNvSpPr>
          <p:nvPr/>
        </p:nvSpPr>
        <p:spPr bwMode="auto">
          <a:xfrm>
            <a:off x="3467100" y="5067300"/>
            <a:ext cx="2598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</a:rPr>
              <a:t>(11111010 </a:t>
            </a:r>
            <a:r>
              <a:rPr lang="en-US" altLang="zh-TW" sz="2000" i="0" u="none">
                <a:solidFill>
                  <a:schemeClr val="tx1"/>
                </a:solidFill>
                <a:sym typeface="Symbol" panose="05050102010706020507" pitchFamily="18" charset="2"/>
              </a:rPr>
              <a:t> 11110011</a:t>
            </a:r>
            <a:r>
              <a:rPr lang="en-US" altLang="zh-TW" sz="2000" i="0" u="none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3467100" y="5534025"/>
            <a:ext cx="2611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</a:rPr>
              <a:t>(11111010 </a:t>
            </a:r>
            <a:r>
              <a:rPr lang="en-US" altLang="zh-TW" sz="2000" i="0" u="none">
                <a:solidFill>
                  <a:schemeClr val="tx1"/>
                </a:solidFill>
                <a:sym typeface="Symbol" panose="05050102010706020507" pitchFamily="18" charset="2"/>
              </a:rPr>
              <a:t>+</a:t>
            </a:r>
            <a:r>
              <a:rPr lang="en-US" altLang="zh-TW" sz="2000" i="0" u="none">
                <a:solidFill>
                  <a:schemeClr val="tx1"/>
                </a:solidFill>
              </a:rPr>
              <a:t> 00001101)</a:t>
            </a:r>
          </a:p>
        </p:txBody>
      </p:sp>
      <p:sp>
        <p:nvSpPr>
          <p:cNvPr id="3083" name="AutoShape 14"/>
          <p:cNvSpPr>
            <a:spLocks noChangeArrowheads="1"/>
          </p:cNvSpPr>
          <p:nvPr/>
        </p:nvSpPr>
        <p:spPr bwMode="auto">
          <a:xfrm>
            <a:off x="2403475" y="5654675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3467100" y="6037263"/>
            <a:ext cx="1771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</a:rPr>
              <a:t>00000111 (+ 7)</a:t>
            </a:r>
          </a:p>
        </p:txBody>
      </p:sp>
      <p:sp>
        <p:nvSpPr>
          <p:cNvPr id="3085" name="AutoShape 16"/>
          <p:cNvSpPr>
            <a:spLocks noChangeArrowheads="1"/>
          </p:cNvSpPr>
          <p:nvPr/>
        </p:nvSpPr>
        <p:spPr bwMode="auto">
          <a:xfrm>
            <a:off x="2403475" y="6157913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000" i="0" u="non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1.7	Binary Codes</a:t>
            </a:r>
            <a:endParaRPr lang="zh-TW" altLang="en-US" sz="200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>
          <a:xfrm>
            <a:off x="209550" y="1295400"/>
            <a:ext cx="4802188" cy="5289550"/>
          </a:xfrm>
        </p:spPr>
        <p:txBody>
          <a:bodyPr/>
          <a:lstStyle/>
          <a:p>
            <a:pPr eaLnBrk="1" hangingPunct="1"/>
            <a:r>
              <a:rPr lang="en-US" altLang="zh-TW"/>
              <a:t>BCD Code</a:t>
            </a:r>
          </a:p>
          <a:p>
            <a:pPr lvl="1" eaLnBrk="1" hangingPunct="1"/>
            <a:r>
              <a:rPr lang="en-US" altLang="zh-TW"/>
              <a:t>A number with k decimal digits will require 4k bits in BCD. </a:t>
            </a:r>
          </a:p>
          <a:p>
            <a:pPr lvl="1" eaLnBrk="1" hangingPunct="1"/>
            <a:r>
              <a:rPr lang="en-US" altLang="zh-TW"/>
              <a:t>Decimal 396 is represented in BCD with 12bits as 0011 1001 0110, with each group of 4 bits representing one decimal digit.</a:t>
            </a:r>
          </a:p>
          <a:p>
            <a:pPr lvl="1" eaLnBrk="1" hangingPunct="1"/>
            <a:r>
              <a:rPr lang="en-US" altLang="zh-TW"/>
              <a:t> A decimal number in BCD is the same as its equivalent binary number only when the number is between 0 and 9. </a:t>
            </a:r>
          </a:p>
          <a:p>
            <a:pPr lvl="1" eaLnBrk="1" hangingPunct="1"/>
            <a:r>
              <a:rPr lang="en-US" altLang="zh-TW"/>
              <a:t>The binary combinations 1010 through 1111 are not used and have no meaning in BCD.</a:t>
            </a:r>
          </a:p>
          <a:p>
            <a:pPr eaLnBrk="1" hangingPunct="1"/>
            <a:endParaRPr lang="en-US" altLang="zh-TW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lum bright="-12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1570038"/>
            <a:ext cx="3554412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Code</a:t>
            </a:r>
            <a:endParaRPr lang="zh-TW" altLang="en-US" sz="2000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</a:t>
            </a:r>
          </a:p>
          <a:p>
            <a:pPr lvl="1" eaLnBrk="1" hangingPunct="1"/>
            <a:r>
              <a:rPr lang="en-US" altLang="zh-TW"/>
              <a:t>Consider decimal 185 and its corresponding value in BCD and binary: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r>
              <a:rPr lang="en-US" altLang="zh-TW"/>
              <a:t> BCD addition </a:t>
            </a:r>
          </a:p>
          <a:p>
            <a:pPr lvl="1" eaLnBrk="1" hangingPunct="1"/>
            <a:endParaRPr lang="en-US" altLang="zh-TW"/>
          </a:p>
          <a:p>
            <a:pPr eaLnBrk="1" hangingPunct="1"/>
            <a:endParaRPr lang="en-US" altLang="zh-TW" i="1">
              <a:solidFill>
                <a:srgbClr val="FF0000"/>
              </a:solidFill>
            </a:endParaRPr>
          </a:p>
          <a:p>
            <a:pPr eaLnBrk="1" hangingPunct="1"/>
            <a:endParaRPr lang="zh-TW" altLang="en-US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2430463" y="2447925"/>
            <a:ext cx="5119687" cy="36036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1749" name="AutoShape 6"/>
          <p:cNvSpPr>
            <a:spLocks noChangeArrowheads="1"/>
          </p:cNvSpPr>
          <p:nvPr/>
        </p:nvSpPr>
        <p:spPr bwMode="auto">
          <a:xfrm>
            <a:off x="1300163" y="2530475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35846" name="Picture 8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2439988" y="4098925"/>
            <a:ext cx="4519612" cy="215106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Code</a:t>
            </a:r>
            <a:endParaRPr lang="zh-TW" altLang="en-US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</a:t>
            </a:r>
          </a:p>
          <a:p>
            <a:pPr lvl="1" eaLnBrk="1" hangingPunct="1"/>
            <a:r>
              <a:rPr lang="en-US" altLang="zh-TW"/>
              <a:t>Consider the addition of 184 + 576 = 760 in BCD: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eaLnBrk="1" hangingPunct="1"/>
            <a:r>
              <a:rPr lang="en-US" altLang="zh-TW"/>
              <a:t>Decimal Arithmetic: (+375) + (-240) = +135</a:t>
            </a:r>
          </a:p>
          <a:p>
            <a:pPr lvl="1" eaLnBrk="1" hangingPunct="1"/>
            <a:endParaRPr lang="en-US" altLang="zh-TW"/>
          </a:p>
          <a:p>
            <a:pPr eaLnBrk="1" hangingPunct="1"/>
            <a:endParaRPr lang="en-US" altLang="zh-TW" i="1">
              <a:solidFill>
                <a:srgbClr val="FF0000"/>
              </a:solidFill>
            </a:endParaRP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1776413" y="2246313"/>
            <a:ext cx="5583237" cy="23114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3">
            <a:lum bright="-6000" contrast="18000"/>
          </a:blip>
          <a:srcRect/>
          <a:stretch>
            <a:fillRect/>
          </a:stretch>
        </p:blipFill>
        <p:spPr bwMode="auto">
          <a:xfrm>
            <a:off x="1781175" y="5299075"/>
            <a:ext cx="1130300" cy="116681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3732213" y="5697538"/>
            <a:ext cx="2835275" cy="369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800" i="0" u="none" dirty="0">
                <a:solidFill>
                  <a:schemeClr val="bg1"/>
                </a:solidFill>
                <a:latin typeface="+mn-lt"/>
                <a:ea typeface="標楷體" pitchFamily="65" charset="-120"/>
              </a:rPr>
              <a:t>Hint 6: using 10’s of BCD</a:t>
            </a:r>
            <a:endParaRPr lang="zh-TW" altLang="en-US" sz="1800" i="0" u="none" dirty="0">
              <a:solidFill>
                <a:schemeClr val="bg1"/>
              </a:solidFill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Codes</a:t>
            </a:r>
            <a:endParaRPr lang="zh-TW" altLang="en-US" sz="2000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Other Decimal Codes </a:t>
            </a:r>
          </a:p>
          <a:p>
            <a:pPr eaLnBrk="1" hangingPunct="1"/>
            <a:endParaRPr lang="zh-TW" altLang="en-US"/>
          </a:p>
        </p:txBody>
      </p:sp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2">
            <a:lum bright="-12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1771650"/>
            <a:ext cx="5335588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Codes</a:t>
            </a:r>
            <a:r>
              <a:rPr lang="en-US" altLang="zh-TW" sz="2000"/>
              <a:t>)</a:t>
            </a:r>
            <a:endParaRPr lang="zh-TW" altLang="en-US" sz="2000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4610100" cy="5202238"/>
          </a:xfrm>
        </p:spPr>
        <p:txBody>
          <a:bodyPr/>
          <a:lstStyle/>
          <a:p>
            <a:pPr eaLnBrk="1" hangingPunct="1"/>
            <a:r>
              <a:rPr lang="en-US" altLang="zh-TW"/>
              <a:t>Gray Code</a:t>
            </a:r>
          </a:p>
          <a:p>
            <a:pPr lvl="1" eaLnBrk="1" hangingPunct="1"/>
            <a:r>
              <a:rPr lang="en-US" altLang="zh-TW"/>
              <a:t>The advantage is that only bit in the code group changes in going from one number to the next.</a:t>
            </a:r>
          </a:p>
          <a:p>
            <a:pPr lvl="2" eaLnBrk="1" hangingPunct="1"/>
            <a:r>
              <a:rPr lang="en-US" altLang="zh-TW"/>
              <a:t>Error detection.</a:t>
            </a:r>
          </a:p>
          <a:p>
            <a:pPr lvl="2" eaLnBrk="1" hangingPunct="1"/>
            <a:r>
              <a:rPr lang="en-US" altLang="zh-TW"/>
              <a:t>Representation of analog data.</a:t>
            </a:r>
          </a:p>
          <a:p>
            <a:pPr lvl="2" eaLnBrk="1" hangingPunct="1"/>
            <a:r>
              <a:rPr lang="en-US" altLang="zh-TW"/>
              <a:t>Low power design.</a:t>
            </a:r>
          </a:p>
          <a:p>
            <a:pPr eaLnBrk="1" hangingPunct="1"/>
            <a:endParaRPr lang="zh-TW" altLang="en-US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279525"/>
            <a:ext cx="3128963" cy="53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976313" y="3817938"/>
            <a:ext cx="3482975" cy="2540000"/>
            <a:chOff x="337" y="1618"/>
            <a:chExt cx="2194" cy="1600"/>
          </a:xfrm>
        </p:grpSpPr>
        <p:sp>
          <p:nvSpPr>
            <p:cNvPr id="34830" name="Line 5"/>
            <p:cNvSpPr>
              <a:spLocks noChangeShapeType="1"/>
            </p:cNvSpPr>
            <p:nvPr/>
          </p:nvSpPr>
          <p:spPr bwMode="auto">
            <a:xfrm>
              <a:off x="930" y="1797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31" name="Line 6"/>
            <p:cNvSpPr>
              <a:spLocks noChangeShapeType="1"/>
            </p:cNvSpPr>
            <p:nvPr/>
          </p:nvSpPr>
          <p:spPr bwMode="auto">
            <a:xfrm>
              <a:off x="613" y="2387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34832" name="AutoShape 7"/>
            <p:cNvCxnSpPr>
              <a:cxnSpLocks noChangeShapeType="1"/>
              <a:stCxn id="34830" idx="0"/>
              <a:endCxn id="34831" idx="0"/>
            </p:cNvCxnSpPr>
            <p:nvPr/>
          </p:nvCxnSpPr>
          <p:spPr bwMode="auto">
            <a:xfrm flipH="1">
              <a:off x="613" y="1791"/>
              <a:ext cx="317" cy="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3" name="AutoShape 8"/>
            <p:cNvCxnSpPr>
              <a:cxnSpLocks noChangeShapeType="1"/>
              <a:stCxn id="34830" idx="1"/>
              <a:endCxn id="34831" idx="1"/>
            </p:cNvCxnSpPr>
            <p:nvPr/>
          </p:nvCxnSpPr>
          <p:spPr bwMode="auto">
            <a:xfrm flipH="1">
              <a:off x="1928" y="1803"/>
              <a:ext cx="317" cy="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4" name="Line 9"/>
            <p:cNvSpPr>
              <a:spLocks noChangeShapeType="1"/>
            </p:cNvSpPr>
            <p:nvPr/>
          </p:nvSpPr>
          <p:spPr bwMode="auto">
            <a:xfrm>
              <a:off x="929" y="2478"/>
              <a:ext cx="1315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35" name="Line 10"/>
            <p:cNvSpPr>
              <a:spLocks noChangeShapeType="1"/>
            </p:cNvSpPr>
            <p:nvPr/>
          </p:nvSpPr>
          <p:spPr bwMode="auto">
            <a:xfrm>
              <a:off x="612" y="3068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34836" name="AutoShape 11"/>
            <p:cNvCxnSpPr>
              <a:cxnSpLocks noChangeShapeType="1"/>
              <a:stCxn id="34834" idx="0"/>
              <a:endCxn id="34835" idx="0"/>
            </p:cNvCxnSpPr>
            <p:nvPr/>
          </p:nvCxnSpPr>
          <p:spPr bwMode="auto">
            <a:xfrm flipH="1">
              <a:off x="612" y="2472"/>
              <a:ext cx="317" cy="590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7" name="AutoShape 12"/>
            <p:cNvCxnSpPr>
              <a:cxnSpLocks noChangeShapeType="1"/>
              <a:stCxn id="34834" idx="1"/>
              <a:endCxn id="34835" idx="1"/>
            </p:cNvCxnSpPr>
            <p:nvPr/>
          </p:nvCxnSpPr>
          <p:spPr bwMode="auto">
            <a:xfrm flipH="1">
              <a:off x="1927" y="2484"/>
              <a:ext cx="317" cy="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8" name="AutoShape 13"/>
            <p:cNvCxnSpPr>
              <a:cxnSpLocks noChangeShapeType="1"/>
              <a:stCxn id="34831" idx="0"/>
              <a:endCxn id="34835" idx="0"/>
            </p:cNvCxnSpPr>
            <p:nvPr/>
          </p:nvCxnSpPr>
          <p:spPr bwMode="auto">
            <a:xfrm flipH="1">
              <a:off x="612" y="2381"/>
              <a:ext cx="1" cy="6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9" name="AutoShape 14"/>
            <p:cNvCxnSpPr>
              <a:cxnSpLocks noChangeShapeType="1"/>
              <a:stCxn id="34830" idx="0"/>
              <a:endCxn id="34834" idx="0"/>
            </p:cNvCxnSpPr>
            <p:nvPr/>
          </p:nvCxnSpPr>
          <p:spPr bwMode="auto">
            <a:xfrm flipH="1">
              <a:off x="929" y="1791"/>
              <a:ext cx="1" cy="681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0" name="AutoShape 15"/>
            <p:cNvCxnSpPr>
              <a:cxnSpLocks noChangeShapeType="1"/>
              <a:stCxn id="34831" idx="1"/>
              <a:endCxn id="34835" idx="1"/>
            </p:cNvCxnSpPr>
            <p:nvPr/>
          </p:nvCxnSpPr>
          <p:spPr bwMode="auto">
            <a:xfrm flipH="1">
              <a:off x="1927" y="2393"/>
              <a:ext cx="1" cy="6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1" name="AutoShape 16"/>
            <p:cNvCxnSpPr>
              <a:cxnSpLocks noChangeShapeType="1"/>
              <a:stCxn id="34830" idx="1"/>
              <a:endCxn id="34834" idx="1"/>
            </p:cNvCxnSpPr>
            <p:nvPr/>
          </p:nvCxnSpPr>
          <p:spPr bwMode="auto">
            <a:xfrm flipH="1">
              <a:off x="2244" y="1803"/>
              <a:ext cx="1" cy="6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2" name="Text Box 17"/>
            <p:cNvSpPr txBox="1">
              <a:spLocks noChangeArrowheads="1"/>
            </p:cNvSpPr>
            <p:nvPr/>
          </p:nvSpPr>
          <p:spPr bwMode="auto">
            <a:xfrm>
              <a:off x="748" y="1618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000</a:t>
              </a:r>
            </a:p>
          </p:txBody>
        </p:sp>
        <p:sp>
          <p:nvSpPr>
            <p:cNvPr id="34843" name="Text Box 18"/>
            <p:cNvSpPr txBox="1">
              <a:spLocks noChangeArrowheads="1"/>
            </p:cNvSpPr>
            <p:nvPr/>
          </p:nvSpPr>
          <p:spPr bwMode="auto">
            <a:xfrm>
              <a:off x="2109" y="1618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001</a:t>
              </a:r>
            </a:p>
          </p:txBody>
        </p:sp>
        <p:sp>
          <p:nvSpPr>
            <p:cNvPr id="34844" name="Text Box 19"/>
            <p:cNvSpPr txBox="1">
              <a:spLocks noChangeArrowheads="1"/>
            </p:cNvSpPr>
            <p:nvPr/>
          </p:nvSpPr>
          <p:spPr bwMode="auto">
            <a:xfrm>
              <a:off x="337" y="2298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010</a:t>
              </a:r>
            </a:p>
          </p:txBody>
        </p:sp>
        <p:sp>
          <p:nvSpPr>
            <p:cNvPr id="34845" name="Text Box 20"/>
            <p:cNvSpPr txBox="1">
              <a:spLocks noChangeArrowheads="1"/>
            </p:cNvSpPr>
            <p:nvPr/>
          </p:nvSpPr>
          <p:spPr bwMode="auto">
            <a:xfrm>
              <a:off x="884" y="2480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34846" name="Text Box 21"/>
            <p:cNvSpPr txBox="1">
              <a:spLocks noChangeArrowheads="1"/>
            </p:cNvSpPr>
            <p:nvPr/>
          </p:nvSpPr>
          <p:spPr bwMode="auto">
            <a:xfrm>
              <a:off x="340" y="3024"/>
              <a:ext cx="2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34847" name="Text Box 22"/>
            <p:cNvSpPr txBox="1">
              <a:spLocks noChangeArrowheads="1"/>
            </p:cNvSpPr>
            <p:nvPr/>
          </p:nvSpPr>
          <p:spPr bwMode="auto">
            <a:xfrm>
              <a:off x="1925" y="3024"/>
              <a:ext cx="2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34848" name="Text Box 23"/>
            <p:cNvSpPr txBox="1">
              <a:spLocks noChangeArrowheads="1"/>
            </p:cNvSpPr>
            <p:nvPr/>
          </p:nvSpPr>
          <p:spPr bwMode="auto">
            <a:xfrm>
              <a:off x="2245" y="2434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34849" name="Text Box 24"/>
            <p:cNvSpPr txBox="1">
              <a:spLocks noChangeArrowheads="1"/>
            </p:cNvSpPr>
            <p:nvPr/>
          </p:nvSpPr>
          <p:spPr bwMode="auto">
            <a:xfrm>
              <a:off x="1925" y="2298"/>
              <a:ext cx="2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011</a:t>
              </a:r>
            </a:p>
          </p:txBody>
        </p:sp>
      </p:grpSp>
      <p:sp>
        <p:nvSpPr>
          <p:cNvPr id="34822" name="Line 25"/>
          <p:cNvSpPr>
            <a:spLocks noChangeShapeType="1"/>
          </p:cNvSpPr>
          <p:nvPr/>
        </p:nvSpPr>
        <p:spPr bwMode="auto">
          <a:xfrm>
            <a:off x="2060575" y="3957638"/>
            <a:ext cx="172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3" name="Line 26"/>
          <p:cNvSpPr>
            <a:spLocks noChangeShapeType="1"/>
          </p:cNvSpPr>
          <p:nvPr/>
        </p:nvSpPr>
        <p:spPr bwMode="auto">
          <a:xfrm flipH="1">
            <a:off x="3357563" y="3957638"/>
            <a:ext cx="431800" cy="9366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4" name="Line 27"/>
          <p:cNvSpPr>
            <a:spLocks noChangeShapeType="1"/>
          </p:cNvSpPr>
          <p:nvPr/>
        </p:nvSpPr>
        <p:spPr bwMode="auto">
          <a:xfrm flipH="1">
            <a:off x="1628775" y="4894263"/>
            <a:ext cx="1728788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5" name="Line 28"/>
          <p:cNvSpPr>
            <a:spLocks noChangeShapeType="1"/>
          </p:cNvSpPr>
          <p:nvPr/>
        </p:nvSpPr>
        <p:spPr bwMode="auto">
          <a:xfrm flipH="1">
            <a:off x="1628775" y="4894263"/>
            <a:ext cx="0" cy="10795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6" name="Line 29"/>
          <p:cNvSpPr>
            <a:spLocks noChangeShapeType="1"/>
          </p:cNvSpPr>
          <p:nvPr/>
        </p:nvSpPr>
        <p:spPr bwMode="auto">
          <a:xfrm>
            <a:off x="1628775" y="5973763"/>
            <a:ext cx="1728788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7" name="Line 30"/>
          <p:cNvSpPr>
            <a:spLocks noChangeShapeType="1"/>
          </p:cNvSpPr>
          <p:nvPr/>
        </p:nvSpPr>
        <p:spPr bwMode="auto">
          <a:xfrm flipV="1">
            <a:off x="3357563" y="5326063"/>
            <a:ext cx="360362" cy="6477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 flipH="1">
            <a:off x="2276475" y="5326063"/>
            <a:ext cx="144145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Text Box 75"/>
          <p:cNvSpPr txBox="1">
            <a:spLocks noChangeArrowheads="1"/>
          </p:cNvSpPr>
          <p:nvPr/>
        </p:nvSpPr>
        <p:spPr bwMode="auto">
          <a:xfrm>
            <a:off x="1701800" y="6376988"/>
            <a:ext cx="1741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i="0" u="none" dirty="0">
                <a:solidFill>
                  <a:schemeClr val="tx1"/>
                </a:solidFill>
                <a:latin typeface="+mj-lt"/>
              </a:rPr>
              <a:t>1-1 and onto!!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Analog and Digital Signal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307975" y="1346200"/>
            <a:ext cx="8570913" cy="5202238"/>
          </a:xfrm>
        </p:spPr>
        <p:txBody>
          <a:bodyPr/>
          <a:lstStyle/>
          <a:p>
            <a:r>
              <a:rPr lang="en-US" altLang="zh-TW"/>
              <a:t>Analog system</a:t>
            </a:r>
          </a:p>
          <a:p>
            <a:pPr lvl="1"/>
            <a:r>
              <a:rPr lang="en-US" altLang="zh-TW"/>
              <a:t>The physical quantities or signals may vary continuously over a specified range.</a:t>
            </a:r>
          </a:p>
          <a:p>
            <a:r>
              <a:rPr lang="en-US" altLang="zh-TW"/>
              <a:t>Digital system</a:t>
            </a:r>
          </a:p>
          <a:p>
            <a:pPr lvl="1"/>
            <a:r>
              <a:rPr lang="en-US" altLang="zh-TW"/>
              <a:t>The physical quantities or signals can assume only discrete values.</a:t>
            </a:r>
          </a:p>
          <a:p>
            <a:pPr lvl="1"/>
            <a:r>
              <a:rPr lang="en-US" altLang="zh-TW"/>
              <a:t>Greater accuracy</a:t>
            </a:r>
          </a:p>
          <a:p>
            <a:endParaRPr lang="zh-TW" altLang="en-US"/>
          </a:p>
        </p:txBody>
      </p:sp>
      <p:cxnSp>
        <p:nvCxnSpPr>
          <p:cNvPr id="9220" name="直線單箭頭接點 4"/>
          <p:cNvCxnSpPr>
            <a:cxnSpLocks noChangeShapeType="1"/>
          </p:cNvCxnSpPr>
          <p:nvPr/>
        </p:nvCxnSpPr>
        <p:spPr bwMode="auto">
          <a:xfrm rot="5400000" flipH="1" flipV="1">
            <a:off x="698500" y="5184775"/>
            <a:ext cx="21590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1" name="直線單箭頭接點 6"/>
          <p:cNvCxnSpPr>
            <a:cxnSpLocks noChangeShapeType="1"/>
          </p:cNvCxnSpPr>
          <p:nvPr/>
        </p:nvCxnSpPr>
        <p:spPr bwMode="auto">
          <a:xfrm>
            <a:off x="1768475" y="6269038"/>
            <a:ext cx="2519363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手繪多邊形 21"/>
          <p:cNvSpPr>
            <a:spLocks noChangeArrowheads="1"/>
          </p:cNvSpPr>
          <p:nvPr/>
        </p:nvSpPr>
        <p:spPr bwMode="auto">
          <a:xfrm>
            <a:off x="1778000" y="4160838"/>
            <a:ext cx="2316163" cy="2027237"/>
          </a:xfrm>
          <a:custGeom>
            <a:avLst/>
            <a:gdLst>
              <a:gd name="T0" fmla="*/ 0 w 1930400"/>
              <a:gd name="T1" fmla="*/ 25260418 h 1628987"/>
              <a:gd name="T2" fmla="*/ 8280489 w 1930400"/>
              <a:gd name="T3" fmla="*/ 2566561 h 1628987"/>
              <a:gd name="T4" fmla="*/ 20310613 w 1930400"/>
              <a:gd name="T5" fmla="*/ 40659752 h 1628987"/>
              <a:gd name="T6" fmla="*/ 29684746 w 1930400"/>
              <a:gd name="T7" fmla="*/ 18506280 h 1628987"/>
              <a:gd name="T8" fmla="*/ 0 60000 65536"/>
              <a:gd name="T9" fmla="*/ 0 60000 65536"/>
              <a:gd name="T10" fmla="*/ 0 60000 65536"/>
              <a:gd name="T11" fmla="*/ 0 60000 65536"/>
              <a:gd name="T12" fmla="*/ 0 w 1930400"/>
              <a:gd name="T13" fmla="*/ 0 h 1628987"/>
              <a:gd name="T14" fmla="*/ 1930400 w 1930400"/>
              <a:gd name="T15" fmla="*/ 1628987 h 16289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0400" h="1628987">
                <a:moveTo>
                  <a:pt x="0" y="949960"/>
                </a:moveTo>
                <a:cubicBezTo>
                  <a:pt x="159173" y="474980"/>
                  <a:pt x="318347" y="0"/>
                  <a:pt x="538480" y="96520"/>
                </a:cubicBezTo>
                <a:cubicBezTo>
                  <a:pt x="758613" y="193040"/>
                  <a:pt x="1088813" y="1429173"/>
                  <a:pt x="1320800" y="1529080"/>
                </a:cubicBezTo>
                <a:cubicBezTo>
                  <a:pt x="1552787" y="1628987"/>
                  <a:pt x="1741593" y="1162473"/>
                  <a:pt x="1930400" y="695960"/>
                </a:cubicBezTo>
              </a:path>
            </a:pathLst>
          </a:custGeom>
          <a:solidFill>
            <a:schemeClr val="bg1"/>
          </a:solidFill>
          <a:ln w="15875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3" name="文字方塊 22"/>
          <p:cNvSpPr txBox="1">
            <a:spLocks noChangeArrowheads="1"/>
          </p:cNvSpPr>
          <p:nvPr/>
        </p:nvSpPr>
        <p:spPr bwMode="auto">
          <a:xfrm>
            <a:off x="4257675" y="6045200"/>
            <a:ext cx="25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u="none">
                <a:solidFill>
                  <a:schemeClr val="tx1"/>
                </a:solidFill>
              </a:rPr>
              <a:t>t</a:t>
            </a:r>
            <a:endParaRPr lang="zh-TW" altLang="en-US" sz="2000" u="none">
              <a:solidFill>
                <a:schemeClr val="tx1"/>
              </a:solidFill>
            </a:endParaRPr>
          </a:p>
        </p:txBody>
      </p:sp>
      <p:sp>
        <p:nvSpPr>
          <p:cNvPr id="9224" name="文字方塊 23"/>
          <p:cNvSpPr txBox="1">
            <a:spLocks noChangeArrowheads="1"/>
          </p:cNvSpPr>
          <p:nvPr/>
        </p:nvSpPr>
        <p:spPr bwMode="auto">
          <a:xfrm>
            <a:off x="1493838" y="3698875"/>
            <a:ext cx="582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u="none">
                <a:solidFill>
                  <a:schemeClr val="tx1"/>
                </a:solidFill>
              </a:rPr>
              <a:t>X</a:t>
            </a:r>
            <a:r>
              <a:rPr lang="en-US" altLang="zh-TW" sz="2000" i="0" u="none">
                <a:solidFill>
                  <a:schemeClr val="tx1"/>
                </a:solidFill>
              </a:rPr>
              <a:t>(</a:t>
            </a:r>
            <a:r>
              <a:rPr lang="en-US" altLang="zh-TW" sz="2000" u="none">
                <a:solidFill>
                  <a:schemeClr val="tx1"/>
                </a:solidFill>
              </a:rPr>
              <a:t>t</a:t>
            </a:r>
            <a:r>
              <a:rPr lang="en-US" altLang="zh-TW" sz="2000" i="0" u="none">
                <a:solidFill>
                  <a:schemeClr val="tx1"/>
                </a:solidFill>
              </a:rPr>
              <a:t>)</a:t>
            </a:r>
            <a:endParaRPr lang="zh-TW" altLang="en-US" sz="2000" i="0" u="none">
              <a:solidFill>
                <a:schemeClr val="tx1"/>
              </a:solidFill>
            </a:endParaRPr>
          </a:p>
        </p:txBody>
      </p:sp>
      <p:cxnSp>
        <p:nvCxnSpPr>
          <p:cNvPr id="9225" name="直線單箭頭接點 24"/>
          <p:cNvCxnSpPr>
            <a:cxnSpLocks noChangeShapeType="1"/>
          </p:cNvCxnSpPr>
          <p:nvPr/>
        </p:nvCxnSpPr>
        <p:spPr bwMode="auto">
          <a:xfrm rot="5400000" flipH="1" flipV="1">
            <a:off x="3949700" y="5184775"/>
            <a:ext cx="21590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6" name="文字方塊 27"/>
          <p:cNvSpPr txBox="1">
            <a:spLocks noChangeArrowheads="1"/>
          </p:cNvSpPr>
          <p:nvPr/>
        </p:nvSpPr>
        <p:spPr bwMode="auto">
          <a:xfrm>
            <a:off x="7508875" y="6045200"/>
            <a:ext cx="25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u="none">
                <a:solidFill>
                  <a:schemeClr val="tx1"/>
                </a:solidFill>
              </a:rPr>
              <a:t>t</a:t>
            </a:r>
            <a:endParaRPr lang="zh-TW" altLang="en-US" sz="2000" u="none">
              <a:solidFill>
                <a:schemeClr val="tx1"/>
              </a:solidFill>
            </a:endParaRPr>
          </a:p>
        </p:txBody>
      </p:sp>
      <p:sp>
        <p:nvSpPr>
          <p:cNvPr id="9227" name="文字方塊 28"/>
          <p:cNvSpPr txBox="1">
            <a:spLocks noChangeArrowheads="1"/>
          </p:cNvSpPr>
          <p:nvPr/>
        </p:nvSpPr>
        <p:spPr bwMode="auto">
          <a:xfrm>
            <a:off x="4745038" y="3698875"/>
            <a:ext cx="582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u="none">
                <a:solidFill>
                  <a:schemeClr val="tx1"/>
                </a:solidFill>
              </a:rPr>
              <a:t>X</a:t>
            </a:r>
            <a:r>
              <a:rPr lang="en-US" altLang="zh-TW" sz="2000" i="0" u="none">
                <a:solidFill>
                  <a:schemeClr val="tx1"/>
                </a:solidFill>
              </a:rPr>
              <a:t>(</a:t>
            </a:r>
            <a:r>
              <a:rPr lang="en-US" altLang="zh-TW" sz="2000" u="none">
                <a:solidFill>
                  <a:schemeClr val="tx1"/>
                </a:solidFill>
              </a:rPr>
              <a:t>t</a:t>
            </a:r>
            <a:r>
              <a:rPr lang="en-US" altLang="zh-TW" sz="2000" i="0" u="none">
                <a:solidFill>
                  <a:schemeClr val="tx1"/>
                </a:solidFill>
              </a:rPr>
              <a:t>)</a:t>
            </a:r>
            <a:endParaRPr lang="zh-TW" altLang="en-US" sz="2000" i="0" u="none">
              <a:solidFill>
                <a:schemeClr val="tx1"/>
              </a:solidFill>
            </a:endParaRPr>
          </a:p>
        </p:txBody>
      </p:sp>
      <p:cxnSp>
        <p:nvCxnSpPr>
          <p:cNvPr id="9228" name="直線單箭頭接點 30"/>
          <p:cNvCxnSpPr>
            <a:cxnSpLocks noChangeShapeType="1"/>
          </p:cNvCxnSpPr>
          <p:nvPr/>
        </p:nvCxnSpPr>
        <p:spPr bwMode="auto">
          <a:xfrm rot="5400000" flipH="1" flipV="1">
            <a:off x="4502944" y="5626894"/>
            <a:ext cx="1295400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直線單箭頭接點 31"/>
          <p:cNvCxnSpPr>
            <a:cxnSpLocks noChangeShapeType="1"/>
          </p:cNvCxnSpPr>
          <p:nvPr/>
        </p:nvCxnSpPr>
        <p:spPr bwMode="auto">
          <a:xfrm rot="5400000" flipH="1" flipV="1">
            <a:off x="4473576" y="5462587"/>
            <a:ext cx="1619250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直線單箭頭接點 32"/>
          <p:cNvCxnSpPr>
            <a:cxnSpLocks noChangeShapeType="1"/>
          </p:cNvCxnSpPr>
          <p:nvPr/>
        </p:nvCxnSpPr>
        <p:spPr bwMode="auto">
          <a:xfrm rot="5400000" flipH="1" flipV="1">
            <a:off x="4479925" y="5335588"/>
            <a:ext cx="1871663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直線單箭頭接點 33"/>
          <p:cNvCxnSpPr>
            <a:cxnSpLocks noChangeShapeType="1"/>
          </p:cNvCxnSpPr>
          <p:nvPr/>
        </p:nvCxnSpPr>
        <p:spPr bwMode="auto">
          <a:xfrm rot="5400000" flipH="1" flipV="1">
            <a:off x="4546601" y="5276850"/>
            <a:ext cx="1981200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直線單箭頭接點 34"/>
          <p:cNvCxnSpPr>
            <a:cxnSpLocks noChangeShapeType="1"/>
          </p:cNvCxnSpPr>
          <p:nvPr/>
        </p:nvCxnSpPr>
        <p:spPr bwMode="auto">
          <a:xfrm rot="5400000" flipH="1" flipV="1">
            <a:off x="4679157" y="5277644"/>
            <a:ext cx="1981200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直線單箭頭接點 35"/>
          <p:cNvCxnSpPr>
            <a:cxnSpLocks noChangeShapeType="1"/>
          </p:cNvCxnSpPr>
          <p:nvPr/>
        </p:nvCxnSpPr>
        <p:spPr bwMode="auto">
          <a:xfrm rot="5400000" flipH="1" flipV="1">
            <a:off x="4865687" y="5335588"/>
            <a:ext cx="1871663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直線單箭頭接點 36"/>
          <p:cNvCxnSpPr>
            <a:cxnSpLocks noChangeShapeType="1"/>
          </p:cNvCxnSpPr>
          <p:nvPr/>
        </p:nvCxnSpPr>
        <p:spPr bwMode="auto">
          <a:xfrm rot="5400000" flipH="1" flipV="1">
            <a:off x="5123657" y="5463381"/>
            <a:ext cx="1619250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直線單箭頭接點 37"/>
          <p:cNvCxnSpPr>
            <a:cxnSpLocks noChangeShapeType="1"/>
          </p:cNvCxnSpPr>
          <p:nvPr/>
        </p:nvCxnSpPr>
        <p:spPr bwMode="auto">
          <a:xfrm rot="5400000" flipH="1" flipV="1">
            <a:off x="5407819" y="5626894"/>
            <a:ext cx="1295400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直線單箭頭接點 38"/>
          <p:cNvCxnSpPr>
            <a:cxnSpLocks noChangeShapeType="1"/>
          </p:cNvCxnSpPr>
          <p:nvPr/>
        </p:nvCxnSpPr>
        <p:spPr bwMode="auto">
          <a:xfrm rot="5400000" flipH="1" flipV="1">
            <a:off x="5691982" y="5769769"/>
            <a:ext cx="971550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直線單箭頭接點 39"/>
          <p:cNvCxnSpPr>
            <a:cxnSpLocks noChangeShapeType="1"/>
          </p:cNvCxnSpPr>
          <p:nvPr/>
        </p:nvCxnSpPr>
        <p:spPr bwMode="auto">
          <a:xfrm rot="5400000" flipH="1" flipV="1">
            <a:off x="5949156" y="5917407"/>
            <a:ext cx="720725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直線單箭頭接點 40"/>
          <p:cNvCxnSpPr>
            <a:cxnSpLocks noChangeShapeType="1"/>
          </p:cNvCxnSpPr>
          <p:nvPr/>
        </p:nvCxnSpPr>
        <p:spPr bwMode="auto">
          <a:xfrm rot="5400000" flipH="1" flipV="1">
            <a:off x="6242844" y="6060282"/>
            <a:ext cx="396875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直線單箭頭接點 41"/>
          <p:cNvCxnSpPr>
            <a:cxnSpLocks noChangeShapeType="1"/>
          </p:cNvCxnSpPr>
          <p:nvPr/>
        </p:nvCxnSpPr>
        <p:spPr bwMode="auto">
          <a:xfrm rot="5400000" flipH="1" flipV="1">
            <a:off x="6437313" y="6140450"/>
            <a:ext cx="252412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直線單箭頭接點 42"/>
          <p:cNvCxnSpPr>
            <a:cxnSpLocks noChangeShapeType="1"/>
          </p:cNvCxnSpPr>
          <p:nvPr/>
        </p:nvCxnSpPr>
        <p:spPr bwMode="auto">
          <a:xfrm rot="5400000" flipH="1" flipV="1">
            <a:off x="6605588" y="6165850"/>
            <a:ext cx="179388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直線單箭頭接點 43"/>
          <p:cNvCxnSpPr>
            <a:cxnSpLocks noChangeShapeType="1"/>
          </p:cNvCxnSpPr>
          <p:nvPr/>
        </p:nvCxnSpPr>
        <p:spPr bwMode="auto">
          <a:xfrm rot="5400000" flipH="1" flipV="1">
            <a:off x="6700838" y="6140450"/>
            <a:ext cx="252412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直線單箭頭接點 44"/>
          <p:cNvCxnSpPr>
            <a:cxnSpLocks noChangeShapeType="1"/>
          </p:cNvCxnSpPr>
          <p:nvPr/>
        </p:nvCxnSpPr>
        <p:spPr bwMode="auto">
          <a:xfrm rot="5400000" flipH="1" flipV="1">
            <a:off x="6761163" y="6080125"/>
            <a:ext cx="396875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3" name="直線單箭頭接點 45"/>
          <p:cNvCxnSpPr>
            <a:cxnSpLocks noChangeShapeType="1"/>
          </p:cNvCxnSpPr>
          <p:nvPr/>
        </p:nvCxnSpPr>
        <p:spPr bwMode="auto">
          <a:xfrm rot="5400000" flipH="1" flipV="1">
            <a:off x="6774656" y="5965032"/>
            <a:ext cx="612775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4" name="直線單箭頭接點 46"/>
          <p:cNvCxnSpPr>
            <a:cxnSpLocks noChangeShapeType="1"/>
          </p:cNvCxnSpPr>
          <p:nvPr/>
        </p:nvCxnSpPr>
        <p:spPr bwMode="auto">
          <a:xfrm rot="5400000" flipH="1" flipV="1">
            <a:off x="6771482" y="5826919"/>
            <a:ext cx="863600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5" name="直線單箭頭接點 47"/>
          <p:cNvCxnSpPr>
            <a:cxnSpLocks noChangeShapeType="1"/>
          </p:cNvCxnSpPr>
          <p:nvPr/>
        </p:nvCxnSpPr>
        <p:spPr bwMode="auto">
          <a:xfrm rot="5400000" flipH="1" flipV="1">
            <a:off x="6741319" y="5663406"/>
            <a:ext cx="1187450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" name="直線單箭頭接點 49"/>
          <p:cNvCxnSpPr>
            <a:cxnSpLocks noChangeShapeType="1"/>
          </p:cNvCxnSpPr>
          <p:nvPr/>
        </p:nvCxnSpPr>
        <p:spPr bwMode="auto">
          <a:xfrm rot="5400000" flipH="1" flipV="1">
            <a:off x="4564063" y="5781675"/>
            <a:ext cx="935038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7" name="直線單箭頭接點 50"/>
          <p:cNvCxnSpPr>
            <a:cxnSpLocks noChangeShapeType="1"/>
          </p:cNvCxnSpPr>
          <p:nvPr/>
        </p:nvCxnSpPr>
        <p:spPr bwMode="auto">
          <a:xfrm>
            <a:off x="5019675" y="6269038"/>
            <a:ext cx="2519363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8" name="文字方塊 51"/>
          <p:cNvSpPr txBox="1">
            <a:spLocks noChangeArrowheads="1"/>
          </p:cNvSpPr>
          <p:nvPr/>
        </p:nvSpPr>
        <p:spPr bwMode="auto">
          <a:xfrm>
            <a:off x="2286000" y="6407150"/>
            <a:ext cx="147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0" u="none">
                <a:solidFill>
                  <a:schemeClr val="tx1"/>
                </a:solidFill>
              </a:rPr>
              <a:t>Analog signal</a:t>
            </a:r>
            <a:endParaRPr lang="zh-TW" altLang="en-US" sz="1800" i="0" u="none">
              <a:solidFill>
                <a:schemeClr val="tx1"/>
              </a:solidFill>
            </a:endParaRPr>
          </a:p>
        </p:txBody>
      </p:sp>
      <p:sp>
        <p:nvSpPr>
          <p:cNvPr id="9249" name="文字方塊 52"/>
          <p:cNvSpPr txBox="1">
            <a:spLocks noChangeArrowheads="1"/>
          </p:cNvSpPr>
          <p:nvPr/>
        </p:nvSpPr>
        <p:spPr bwMode="auto">
          <a:xfrm>
            <a:off x="5567363" y="6407150"/>
            <a:ext cx="1435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0" u="none">
                <a:solidFill>
                  <a:schemeClr val="tx1"/>
                </a:solidFill>
              </a:rPr>
              <a:t>Digital signal</a:t>
            </a:r>
            <a:endParaRPr lang="zh-TW" altLang="en-US" sz="1800" i="0" u="non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Codes</a:t>
            </a:r>
            <a:endParaRPr lang="zh-TW" altLang="en-US" sz="2000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/>
              <a:t>American Standard Code for Information Interchange (ASCII) Character Code </a:t>
            </a:r>
          </a:p>
          <a:p>
            <a:endParaRPr lang="zh-TW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68475"/>
            <a:ext cx="6292850" cy="497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Codes</a:t>
            </a:r>
            <a:endParaRPr lang="zh-TW" altLang="en-US" sz="2000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ASCII Character Code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lum bright="-12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836738"/>
            <a:ext cx="6924675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ASCII Character Codes</a:t>
            </a:r>
            <a:endParaRPr lang="zh-TW" altLang="en-US"/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American Standard Code for Information Interchange (Refer to Table 1.7)</a:t>
            </a:r>
          </a:p>
          <a:p>
            <a:pPr eaLnBrk="1" hangingPunct="1"/>
            <a:r>
              <a:rPr lang="en-US" altLang="zh-TW"/>
              <a:t>A popular code used to represent information sent as character-based data.</a:t>
            </a:r>
          </a:p>
          <a:p>
            <a:pPr eaLnBrk="1" hangingPunct="1"/>
            <a:r>
              <a:rPr lang="en-US" altLang="zh-TW"/>
              <a:t>It uses 7-bits to represent:</a:t>
            </a:r>
          </a:p>
          <a:p>
            <a:pPr lvl="1" eaLnBrk="1" hangingPunct="1"/>
            <a:r>
              <a:rPr lang="en-US" altLang="zh-TW"/>
              <a:t>94 Graphic printing characters.</a:t>
            </a:r>
          </a:p>
          <a:p>
            <a:pPr lvl="1" eaLnBrk="1" hangingPunct="1"/>
            <a:r>
              <a:rPr lang="en-US" altLang="zh-TW"/>
              <a:t>34 Non-printing characters.</a:t>
            </a:r>
          </a:p>
          <a:p>
            <a:pPr eaLnBrk="1" hangingPunct="1"/>
            <a:r>
              <a:rPr lang="en-US" altLang="zh-TW"/>
              <a:t>Some non-printing characters are used for text format (e.g. BS = Backspace, CR = carriage return).</a:t>
            </a:r>
          </a:p>
          <a:p>
            <a:pPr eaLnBrk="1" hangingPunct="1"/>
            <a:r>
              <a:rPr lang="en-US" altLang="zh-TW"/>
              <a:t>Other non-printing characters are used for record marking and flow control (e.g. STX and ETX start and end text areas).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ASCII Properties</a:t>
            </a:r>
            <a:endParaRPr lang="zh-TW" altLang="en-US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>
                <a:solidFill>
                  <a:srgbClr val="000000"/>
                </a:solidFill>
              </a:rPr>
              <a:t>ASCII has some interesting properties:</a:t>
            </a:r>
            <a:endParaRPr kumimoji="0" lang="en-US" altLang="zh-TW" sz="2000">
              <a:solidFill>
                <a:schemeClr val="accent2"/>
              </a:solidFill>
            </a:endParaRPr>
          </a:p>
          <a:p>
            <a:pPr lvl="1" eaLnBrk="1" hangingPunct="1"/>
            <a:r>
              <a:rPr kumimoji="0" lang="en-US" altLang="zh-TW">
                <a:solidFill>
                  <a:srgbClr val="000000"/>
                </a:solidFill>
              </a:rPr>
              <a:t>Digits 0 to 9 span Hexadecimal values 30</a:t>
            </a:r>
            <a:r>
              <a:rPr kumimoji="0" lang="en-US" altLang="zh-TW" baseline="-25000">
                <a:solidFill>
                  <a:srgbClr val="000000"/>
                </a:solidFill>
              </a:rPr>
              <a:t>16</a:t>
            </a:r>
            <a:r>
              <a:rPr kumimoji="0" lang="en-US" altLang="zh-TW">
                <a:solidFill>
                  <a:srgbClr val="000000"/>
                </a:solidFill>
              </a:rPr>
              <a:t> to 39</a:t>
            </a:r>
            <a:r>
              <a:rPr kumimoji="0" lang="en-US" altLang="zh-TW" baseline="-25000">
                <a:solidFill>
                  <a:srgbClr val="000000"/>
                </a:solidFill>
              </a:rPr>
              <a:t>16</a:t>
            </a:r>
          </a:p>
          <a:p>
            <a:pPr lvl="1" eaLnBrk="1" hangingPunct="1"/>
            <a:r>
              <a:rPr kumimoji="0" lang="en-US" altLang="zh-TW">
                <a:solidFill>
                  <a:srgbClr val="000000"/>
                </a:solidFill>
              </a:rPr>
              <a:t>Upper case A-Z span 41</a:t>
            </a:r>
            <a:r>
              <a:rPr kumimoji="0" lang="en-US" altLang="zh-TW" baseline="-25000">
                <a:solidFill>
                  <a:srgbClr val="000000"/>
                </a:solidFill>
              </a:rPr>
              <a:t>16</a:t>
            </a:r>
            <a:r>
              <a:rPr kumimoji="0" lang="en-US" altLang="zh-TW">
                <a:solidFill>
                  <a:srgbClr val="000000"/>
                </a:solidFill>
              </a:rPr>
              <a:t> to 5A</a:t>
            </a:r>
            <a:r>
              <a:rPr kumimoji="0" lang="en-US" altLang="zh-TW" baseline="-25000">
                <a:solidFill>
                  <a:srgbClr val="000000"/>
                </a:solidFill>
              </a:rPr>
              <a:t>16</a:t>
            </a:r>
          </a:p>
          <a:p>
            <a:pPr lvl="1" eaLnBrk="1" hangingPunct="1"/>
            <a:r>
              <a:rPr kumimoji="0" lang="en-US" altLang="zh-TW">
                <a:solidFill>
                  <a:srgbClr val="000000"/>
                </a:solidFill>
              </a:rPr>
              <a:t>Lower case a-z span 61</a:t>
            </a:r>
            <a:r>
              <a:rPr kumimoji="0" lang="en-US" altLang="zh-TW" baseline="-25000">
                <a:solidFill>
                  <a:srgbClr val="000000"/>
                </a:solidFill>
              </a:rPr>
              <a:t>16</a:t>
            </a:r>
            <a:r>
              <a:rPr kumimoji="0" lang="en-US" altLang="zh-TW">
                <a:solidFill>
                  <a:srgbClr val="000000"/>
                </a:solidFill>
              </a:rPr>
              <a:t> to 7A</a:t>
            </a:r>
            <a:r>
              <a:rPr kumimoji="0" lang="en-US" altLang="zh-TW" baseline="-25000">
                <a:solidFill>
                  <a:srgbClr val="000000"/>
                </a:solidFill>
              </a:rPr>
              <a:t>16</a:t>
            </a:r>
          </a:p>
          <a:p>
            <a:pPr lvl="2" eaLnBrk="1" hangingPunct="1"/>
            <a:r>
              <a:rPr kumimoji="0" lang="en-US" altLang="zh-TW">
                <a:solidFill>
                  <a:srgbClr val="000000"/>
                </a:solidFill>
              </a:rPr>
              <a:t>Lower to upper case translation (and vice versa) occurs by flipping </a:t>
            </a:r>
            <a:r>
              <a:rPr kumimoji="0" lang="en-US" altLang="zh-TW">
                <a:solidFill>
                  <a:srgbClr val="FF33CC"/>
                </a:solidFill>
              </a:rPr>
              <a:t>bit 6</a:t>
            </a:r>
            <a:r>
              <a:rPr kumimoji="0" lang="en-US" altLang="zh-TW">
                <a:solidFill>
                  <a:srgbClr val="000000"/>
                </a:solidFill>
              </a:rPr>
              <a:t>.</a:t>
            </a:r>
            <a:endParaRPr kumimoji="0" lang="en-US" altLang="zh-TW" baseline="-25000">
              <a:solidFill>
                <a:srgbClr val="000000"/>
              </a:solidFill>
            </a:endParaRPr>
          </a:p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Codes</a:t>
            </a:r>
            <a:endParaRPr lang="zh-TW" altLang="en-US" sz="2000"/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Error-Detecting Code </a:t>
            </a:r>
          </a:p>
          <a:p>
            <a:pPr lvl="1" eaLnBrk="1" hangingPunct="1"/>
            <a:r>
              <a:rPr lang="en-US" altLang="zh-TW"/>
              <a:t>To detect errors in data communication and processing, an </a:t>
            </a:r>
            <a:r>
              <a:rPr lang="en-US" altLang="zh-TW" u="sng"/>
              <a:t>eighth bit</a:t>
            </a:r>
            <a:r>
              <a:rPr lang="en-US" altLang="zh-TW"/>
              <a:t> is sometimes added to the ASCII character to indicate its parity. </a:t>
            </a:r>
          </a:p>
          <a:p>
            <a:pPr lvl="1" eaLnBrk="1" hangingPunct="1"/>
            <a:r>
              <a:rPr lang="en-US" altLang="zh-TW"/>
              <a:t>A </a:t>
            </a:r>
            <a:r>
              <a:rPr lang="en-US" altLang="zh-TW">
                <a:solidFill>
                  <a:srgbClr val="FF33CC"/>
                </a:solidFill>
              </a:rPr>
              <a:t>parity</a:t>
            </a:r>
            <a:r>
              <a:rPr lang="en-US" altLang="zh-TW"/>
              <a:t> </a:t>
            </a:r>
            <a:r>
              <a:rPr lang="en-US" altLang="zh-TW">
                <a:solidFill>
                  <a:srgbClr val="FF33CC"/>
                </a:solidFill>
              </a:rPr>
              <a:t>bit</a:t>
            </a:r>
            <a:r>
              <a:rPr lang="en-US" altLang="zh-TW"/>
              <a:t> is an extra bit included with a message to make the total number of 1's either even or odd.</a:t>
            </a:r>
          </a:p>
          <a:p>
            <a:pPr eaLnBrk="1" hangingPunct="1"/>
            <a:r>
              <a:rPr lang="en-US" altLang="zh-TW"/>
              <a:t>Example:</a:t>
            </a:r>
          </a:p>
          <a:p>
            <a:pPr lvl="1" eaLnBrk="1" hangingPunct="1"/>
            <a:r>
              <a:rPr lang="en-US" altLang="zh-TW"/>
              <a:t>Consider the following two characters and their even and odd parity: </a:t>
            </a:r>
          </a:p>
          <a:p>
            <a:pPr eaLnBrk="1" hangingPunct="1"/>
            <a:endParaRPr lang="en-US" altLang="zh-TW" i="1">
              <a:solidFill>
                <a:srgbClr val="FF0000"/>
              </a:solidFill>
            </a:endParaRPr>
          </a:p>
          <a:p>
            <a:pPr lvl="1" eaLnBrk="1" hangingPunct="1"/>
            <a:endParaRPr lang="zh-TW" altLang="en-US"/>
          </a:p>
        </p:txBody>
      </p:sp>
      <p:pic>
        <p:nvPicPr>
          <p:cNvPr id="43012" name="Picture 8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908050" y="4152900"/>
            <a:ext cx="7345363" cy="114458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Codes</a:t>
            </a:r>
            <a:endParaRPr lang="zh-TW" altLang="en-US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Error-Detecting Code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FF0000"/>
                </a:solidFill>
              </a:rPr>
              <a:t>Redundancy</a:t>
            </a:r>
            <a:r>
              <a:rPr lang="en-US" altLang="zh-TW" dirty="0"/>
              <a:t> (e.g. extra information), in the form of extra bits, can be incorporated into binary code words to detect and correct errors.   </a:t>
            </a:r>
          </a:p>
          <a:p>
            <a:pPr lvl="1" eaLnBrk="1" hangingPunct="1">
              <a:defRPr/>
            </a:pPr>
            <a:r>
              <a:rPr lang="en-US" altLang="zh-TW" dirty="0"/>
              <a:t>A simple form of redundancy is 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parity</a:t>
            </a:r>
            <a:r>
              <a:rPr lang="en-US" altLang="zh-TW" dirty="0"/>
              <a:t>, an extra bit appended onto the code word to make the number of 1’s odd or even. Parity can detect all single-bit errors and some multiple-bit errors.</a:t>
            </a:r>
          </a:p>
          <a:p>
            <a:pPr lvl="1" eaLnBrk="1" hangingPunct="1">
              <a:defRPr/>
            </a:pPr>
            <a:r>
              <a:rPr lang="en-US" altLang="zh-TW" dirty="0"/>
              <a:t>A code word has </a:t>
            </a:r>
            <a:r>
              <a:rPr lang="en-US" altLang="zh-TW" dirty="0">
                <a:solidFill>
                  <a:srgbClr val="FF33CC"/>
                </a:solidFill>
              </a:rPr>
              <a:t>even parity </a:t>
            </a:r>
            <a:r>
              <a:rPr lang="en-US" altLang="zh-TW" dirty="0"/>
              <a:t>if the number of 1’s in the code word is even.</a:t>
            </a:r>
          </a:p>
          <a:p>
            <a:pPr lvl="1" eaLnBrk="1" hangingPunct="1">
              <a:defRPr/>
            </a:pPr>
            <a:r>
              <a:rPr lang="en-US" altLang="zh-TW" dirty="0"/>
              <a:t>A code word has </a:t>
            </a:r>
            <a:r>
              <a:rPr lang="en-US" altLang="zh-TW" dirty="0">
                <a:solidFill>
                  <a:srgbClr val="FF33CC"/>
                </a:solidFill>
              </a:rPr>
              <a:t>odd parity </a:t>
            </a:r>
            <a:r>
              <a:rPr lang="en-US" altLang="zh-TW" dirty="0"/>
              <a:t>if the number of 1’s in the code word is odd.</a:t>
            </a:r>
          </a:p>
          <a:p>
            <a:pPr lvl="1" eaLnBrk="1" hangingPunct="1">
              <a:defRPr/>
            </a:pPr>
            <a:r>
              <a:rPr lang="en-US" altLang="zh-TW" dirty="0"/>
              <a:t>Example:</a:t>
            </a:r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zh-TW" altLang="en-US" dirty="0"/>
          </a:p>
        </p:txBody>
      </p:sp>
      <p:sp>
        <p:nvSpPr>
          <p:cNvPr id="40964" name="文字方塊 3"/>
          <p:cNvSpPr txBox="1">
            <a:spLocks noChangeArrowheads="1"/>
          </p:cNvSpPr>
          <p:nvPr/>
        </p:nvSpPr>
        <p:spPr bwMode="auto">
          <a:xfrm>
            <a:off x="3975100" y="4859338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</a:rPr>
              <a:t>10001001</a:t>
            </a:r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40965" name="文字方塊 4"/>
          <p:cNvSpPr txBox="1">
            <a:spLocks noChangeArrowheads="1"/>
          </p:cNvSpPr>
          <p:nvPr/>
        </p:nvSpPr>
        <p:spPr bwMode="auto">
          <a:xfrm>
            <a:off x="3970338" y="5267325"/>
            <a:ext cx="1201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</a:rPr>
              <a:t>10001001</a:t>
            </a:r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40966" name="文字方塊 5"/>
          <p:cNvSpPr txBox="1">
            <a:spLocks noChangeArrowheads="1"/>
          </p:cNvSpPr>
          <p:nvPr/>
        </p:nvSpPr>
        <p:spPr bwMode="auto">
          <a:xfrm>
            <a:off x="4995863" y="4859338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rgbClr val="FF0000"/>
                </a:solidFill>
              </a:rPr>
              <a:t>1</a:t>
            </a:r>
            <a:endParaRPr lang="zh-TW" altLang="en-US" sz="2000" i="0" u="none">
              <a:solidFill>
                <a:srgbClr val="FF0000"/>
              </a:solidFill>
            </a:endParaRPr>
          </a:p>
        </p:txBody>
      </p:sp>
      <p:sp>
        <p:nvSpPr>
          <p:cNvPr id="40967" name="文字方塊 6"/>
          <p:cNvSpPr txBox="1">
            <a:spLocks noChangeArrowheads="1"/>
          </p:cNvSpPr>
          <p:nvPr/>
        </p:nvSpPr>
        <p:spPr bwMode="auto">
          <a:xfrm>
            <a:off x="5000625" y="526732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rgbClr val="FF0000"/>
                </a:solidFill>
              </a:rPr>
              <a:t>0</a:t>
            </a:r>
            <a:endParaRPr lang="zh-TW" altLang="en-US" sz="2000" i="0" u="none">
              <a:solidFill>
                <a:srgbClr val="FF0000"/>
              </a:solidFill>
            </a:endParaRPr>
          </a:p>
        </p:txBody>
      </p:sp>
      <p:sp>
        <p:nvSpPr>
          <p:cNvPr id="40968" name="文字方塊 8"/>
          <p:cNvSpPr txBox="1">
            <a:spLocks noChangeArrowheads="1"/>
          </p:cNvSpPr>
          <p:nvPr/>
        </p:nvSpPr>
        <p:spPr bwMode="auto">
          <a:xfrm>
            <a:off x="5376863" y="5259388"/>
            <a:ext cx="140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</a:rPr>
              <a:t>(odd parity)</a:t>
            </a:r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40969" name="文字方塊 8"/>
          <p:cNvSpPr txBox="1">
            <a:spLocks noChangeArrowheads="1"/>
          </p:cNvSpPr>
          <p:nvPr/>
        </p:nvSpPr>
        <p:spPr bwMode="auto">
          <a:xfrm>
            <a:off x="2654300" y="5253038"/>
            <a:ext cx="1385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</a:rPr>
              <a:t>Message B:</a:t>
            </a:r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40970" name="文字方塊 9"/>
          <p:cNvSpPr txBox="1">
            <a:spLocks noChangeArrowheads="1"/>
          </p:cNvSpPr>
          <p:nvPr/>
        </p:nvSpPr>
        <p:spPr bwMode="auto">
          <a:xfrm>
            <a:off x="2640013" y="4851400"/>
            <a:ext cx="1385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</a:rPr>
              <a:t>Message A:</a:t>
            </a:r>
          </a:p>
        </p:txBody>
      </p:sp>
      <p:sp>
        <p:nvSpPr>
          <p:cNvPr id="40971" name="文字方塊 8"/>
          <p:cNvSpPr txBox="1">
            <a:spLocks noChangeArrowheads="1"/>
          </p:cNvSpPr>
          <p:nvPr/>
        </p:nvSpPr>
        <p:spPr bwMode="auto">
          <a:xfrm>
            <a:off x="5380038" y="4840288"/>
            <a:ext cx="149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0" u="none">
                <a:solidFill>
                  <a:schemeClr val="tx1"/>
                </a:solidFill>
              </a:rPr>
              <a:t>(even parity)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1.8	Binary Storage and Registers</a:t>
            </a:r>
            <a:endParaRPr lang="zh-TW" altLang="en-US" sz="2000"/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000"/>
              <a:t>Registers</a:t>
            </a:r>
          </a:p>
          <a:p>
            <a:pPr lvl="1" eaLnBrk="1" hangingPunct="1"/>
            <a:r>
              <a:rPr lang="en-US" altLang="zh-TW" sz="1800"/>
              <a:t>A </a:t>
            </a:r>
            <a:r>
              <a:rPr lang="en-US" altLang="zh-TW" sz="1800">
                <a:solidFill>
                  <a:srgbClr val="FF33CC"/>
                </a:solidFill>
              </a:rPr>
              <a:t>binary cell</a:t>
            </a:r>
            <a:r>
              <a:rPr lang="en-US" altLang="zh-TW" sz="1800"/>
              <a:t> is a device that possesses two stable states and is capable of storing one of the two states.</a:t>
            </a:r>
          </a:p>
          <a:p>
            <a:pPr lvl="1" eaLnBrk="1" hangingPunct="1"/>
            <a:r>
              <a:rPr lang="en-US" altLang="zh-TW" sz="1800"/>
              <a:t>A </a:t>
            </a:r>
            <a:r>
              <a:rPr lang="en-US" altLang="zh-TW" sz="1800">
                <a:solidFill>
                  <a:srgbClr val="FF33CC"/>
                </a:solidFill>
              </a:rPr>
              <a:t>register</a:t>
            </a:r>
            <a:r>
              <a:rPr lang="en-US" altLang="zh-TW" sz="1800"/>
              <a:t> is a group of binary cells. A register with </a:t>
            </a:r>
            <a:r>
              <a:rPr lang="en-US" altLang="zh-TW" sz="1800" i="1"/>
              <a:t>n</a:t>
            </a:r>
            <a:r>
              <a:rPr lang="en-US" altLang="zh-TW" sz="1800"/>
              <a:t> cells can store any discrete quantity of information that contains </a:t>
            </a:r>
            <a:r>
              <a:rPr lang="en-US" altLang="zh-TW" sz="1800" i="1"/>
              <a:t>n</a:t>
            </a:r>
            <a:r>
              <a:rPr lang="en-US" altLang="zh-TW" sz="1800"/>
              <a:t> bits.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A binary cell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/>
              <a:t>Two stable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/>
              <a:t>Store one bit of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/>
              <a:t>Examples: flip-flop circuits, ferrite cores, capacitor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A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/>
              <a:t>A group of binary cells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/>
              <a:t>AX in x86 CPU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Register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/>
              <a:t>A transfer of the information stored in one register to another.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/>
              <a:t>One of the major operations in digital system.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600"/>
              <a:t>An example in next slides.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45060" name="Text Box 7"/>
          <p:cNvSpPr txBox="1">
            <a:spLocks noChangeArrowheads="1"/>
          </p:cNvSpPr>
          <p:nvPr/>
        </p:nvSpPr>
        <p:spPr bwMode="auto">
          <a:xfrm>
            <a:off x="2743200" y="3087688"/>
            <a:ext cx="8953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i="0" u="none" dirty="0">
                <a:solidFill>
                  <a:schemeClr val="tx1"/>
                </a:solidFill>
                <a:latin typeface="+mn-lt"/>
              </a:rPr>
              <a:t>n cells</a:t>
            </a:r>
          </a:p>
        </p:txBody>
      </p:sp>
      <p:sp>
        <p:nvSpPr>
          <p:cNvPr id="41989" name="AutoShape 8"/>
          <p:cNvSpPr>
            <a:spLocks noChangeArrowheads="1"/>
          </p:cNvSpPr>
          <p:nvPr/>
        </p:nvSpPr>
        <p:spPr bwMode="auto">
          <a:xfrm>
            <a:off x="3800475" y="3198813"/>
            <a:ext cx="831850" cy="215900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1800" i="0" u="none">
              <a:solidFill>
                <a:schemeClr val="tx1"/>
              </a:solidFill>
            </a:endParaRPr>
          </a:p>
        </p:txBody>
      </p:sp>
      <p:sp>
        <p:nvSpPr>
          <p:cNvPr id="45062" name="Text Box 9"/>
          <p:cNvSpPr txBox="1">
            <a:spLocks noChangeArrowheads="1"/>
          </p:cNvSpPr>
          <p:nvPr/>
        </p:nvSpPr>
        <p:spPr bwMode="auto">
          <a:xfrm>
            <a:off x="4821238" y="3086100"/>
            <a:ext cx="2105025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i="0" u="none" dirty="0">
                <a:solidFill>
                  <a:schemeClr val="tx1"/>
                </a:solidFill>
                <a:latin typeface="+mn-lt"/>
              </a:rPr>
              <a:t>2</a:t>
            </a:r>
            <a:r>
              <a:rPr lang="en-US" altLang="zh-TW" sz="2000" i="0" u="none" baseline="30000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TW" sz="2000" i="0" u="none" dirty="0">
                <a:solidFill>
                  <a:schemeClr val="tx1"/>
                </a:solidFill>
                <a:latin typeface="+mn-lt"/>
              </a:rPr>
              <a:t> possible states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Digital Computer Example</a:t>
            </a:r>
            <a:endParaRPr lang="zh-TW" alt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308350" y="5618163"/>
            <a:ext cx="2803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 i="0" u="none">
                <a:solidFill>
                  <a:schemeClr val="tx1"/>
                </a:solidFill>
              </a:rPr>
              <a:t>Synchronous or Asynchronous?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03238" y="4327525"/>
            <a:ext cx="2514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i="0" u="none">
                <a:solidFill>
                  <a:schemeClr val="tx1"/>
                </a:solidFill>
              </a:rPr>
              <a:t>Inputs: Keyboard, mouse, modem, microphone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750050" y="4297363"/>
            <a:ext cx="23622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i="0" u="none">
                <a:solidFill>
                  <a:schemeClr val="tx1"/>
                </a:solidFill>
              </a:rPr>
              <a:t>Outputs: CRT, LCD, modem, speakers</a:t>
            </a:r>
          </a:p>
        </p:txBody>
      </p:sp>
      <p:pic>
        <p:nvPicPr>
          <p:cNvPr id="43014" name="Picture 6" descr="Fig_1-2_n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562100"/>
            <a:ext cx="561022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Transfer of information</a:t>
            </a:r>
            <a:endParaRPr lang="zh-TW" altLang="en-US" sz="2000"/>
          </a:p>
        </p:txBody>
      </p:sp>
      <p:pic>
        <p:nvPicPr>
          <p:cNvPr id="44035" name="Picture 6"/>
          <p:cNvPicPr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89038"/>
            <a:ext cx="40036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文字方塊 3"/>
          <p:cNvSpPr txBox="1">
            <a:spLocks noChangeArrowheads="1"/>
          </p:cNvSpPr>
          <p:nvPr/>
        </p:nvSpPr>
        <p:spPr bwMode="auto">
          <a:xfrm>
            <a:off x="2133600" y="6457950"/>
            <a:ext cx="4795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0" u="none">
                <a:solidFill>
                  <a:schemeClr val="tx1"/>
                </a:solidFill>
              </a:rPr>
              <a:t>Figure 1.1 Transfer of information among register</a:t>
            </a:r>
            <a:endParaRPr lang="zh-TW" altLang="en-US" sz="1800" i="0" u="non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Transfer of information</a:t>
            </a:r>
            <a:endParaRPr lang="zh-TW" altLang="en-US" sz="2000"/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>
          <a:xfrm>
            <a:off x="4859338" y="1295400"/>
            <a:ext cx="4010025" cy="5202238"/>
          </a:xfrm>
        </p:spPr>
        <p:txBody>
          <a:bodyPr/>
          <a:lstStyle/>
          <a:p>
            <a:pPr eaLnBrk="1" hangingPunct="1"/>
            <a:r>
              <a:rPr lang="en-US" altLang="zh-TW"/>
              <a:t>The other major component of a digital system</a:t>
            </a:r>
          </a:p>
          <a:p>
            <a:pPr lvl="1" eaLnBrk="1" hangingPunct="1"/>
            <a:r>
              <a:rPr lang="en-US" altLang="zh-TW"/>
              <a:t>Circuit elements to manipulate individual bits of information</a:t>
            </a:r>
          </a:p>
          <a:p>
            <a:pPr lvl="1" eaLnBrk="1" hangingPunct="1"/>
            <a:r>
              <a:rPr lang="en-US" altLang="zh-TW"/>
              <a:t>Load-store machine</a:t>
            </a:r>
          </a:p>
          <a:p>
            <a:pPr lvl="2" indent="-157163" eaLnBrk="1" hangingPunct="1">
              <a:buFont typeface="Times New Roman" panose="02020603050405020304" pitchFamily="18" charset="0"/>
              <a:buNone/>
            </a:pPr>
            <a:r>
              <a:rPr lang="en-US" altLang="zh-TW"/>
              <a:t>LD	R1; </a:t>
            </a:r>
          </a:p>
          <a:p>
            <a:pPr lvl="2" indent="-157163" eaLnBrk="1" hangingPunct="1">
              <a:buFont typeface="Times New Roman" panose="02020603050405020304" pitchFamily="18" charset="0"/>
              <a:buNone/>
            </a:pPr>
            <a:r>
              <a:rPr lang="en-US" altLang="zh-TW"/>
              <a:t>LD	R2;</a:t>
            </a:r>
          </a:p>
          <a:p>
            <a:pPr lvl="2" indent="-157163" eaLnBrk="1" hangingPunct="1">
              <a:buFont typeface="Times New Roman" panose="02020603050405020304" pitchFamily="18" charset="0"/>
              <a:buNone/>
            </a:pPr>
            <a:r>
              <a:rPr lang="en-US" altLang="zh-TW"/>
              <a:t>ADD 	R3, R2, R1;</a:t>
            </a:r>
          </a:p>
          <a:p>
            <a:pPr lvl="2" indent="-157163" eaLnBrk="1" hangingPunct="1">
              <a:buFont typeface="Times New Roman" panose="02020603050405020304" pitchFamily="18" charset="0"/>
              <a:buNone/>
            </a:pPr>
            <a:r>
              <a:rPr lang="en-US" altLang="zh-TW"/>
              <a:t>SD	R3;</a:t>
            </a:r>
          </a:p>
          <a:p>
            <a:pPr eaLnBrk="1" hangingPunct="1"/>
            <a:endParaRPr lang="zh-TW" altLang="en-US"/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301750"/>
            <a:ext cx="3679825" cy="510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文字方塊 6"/>
          <p:cNvSpPr txBox="1">
            <a:spLocks noChangeArrowheads="1"/>
          </p:cNvSpPr>
          <p:nvPr/>
        </p:nvSpPr>
        <p:spPr bwMode="auto">
          <a:xfrm>
            <a:off x="252413" y="6403975"/>
            <a:ext cx="516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i="0" u="none">
                <a:solidFill>
                  <a:schemeClr val="tx1"/>
                </a:solidFill>
              </a:rPr>
              <a:t>Figure 1.2 Example of binary information processing</a:t>
            </a:r>
            <a:endParaRPr lang="zh-TW" altLang="en-US" sz="1800" i="0" u="non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Digital Signal</a:t>
            </a:r>
            <a:endParaRPr lang="zh-TW" altLang="en-US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An information variable represented by physical quantity.</a:t>
            </a:r>
          </a:p>
          <a:p>
            <a:pPr eaLnBrk="1" hangingPunct="1"/>
            <a:r>
              <a:rPr lang="en-US" altLang="zh-TW"/>
              <a:t>For digital systems, the variable takes on discrete values.</a:t>
            </a:r>
          </a:p>
          <a:p>
            <a:pPr lvl="1" eaLnBrk="1" hangingPunct="1"/>
            <a:r>
              <a:rPr lang="en-US" altLang="zh-TW"/>
              <a:t>Two level, or binary values are the most prevalent values.</a:t>
            </a:r>
          </a:p>
          <a:p>
            <a:pPr eaLnBrk="1" hangingPunct="1"/>
            <a:r>
              <a:rPr lang="en-US" altLang="zh-TW"/>
              <a:t>Binary values are represented abstractly by:</a:t>
            </a:r>
          </a:p>
          <a:p>
            <a:pPr lvl="1" eaLnBrk="1" hangingPunct="1"/>
            <a:r>
              <a:rPr lang="en-US" altLang="zh-TW"/>
              <a:t>Digits 0 and 1</a:t>
            </a:r>
          </a:p>
          <a:p>
            <a:pPr lvl="1" eaLnBrk="1" hangingPunct="1"/>
            <a:r>
              <a:rPr lang="en-US" altLang="zh-TW"/>
              <a:t>Words (symbols) False (F) and True (T)</a:t>
            </a:r>
          </a:p>
          <a:p>
            <a:pPr lvl="1" eaLnBrk="1" hangingPunct="1"/>
            <a:r>
              <a:rPr lang="en-US" altLang="zh-TW"/>
              <a:t>Words (symbols) Low (L) and High (H) </a:t>
            </a:r>
          </a:p>
          <a:p>
            <a:pPr lvl="1" eaLnBrk="1" hangingPunct="1"/>
            <a:r>
              <a:rPr lang="en-US" altLang="zh-TW"/>
              <a:t>And words On and Off</a:t>
            </a:r>
          </a:p>
          <a:p>
            <a:pPr eaLnBrk="1" hangingPunct="1"/>
            <a:r>
              <a:rPr lang="en-US" altLang="zh-TW"/>
              <a:t>Binary values are represented by values                                                 or ranges of values of physical quantities.</a:t>
            </a:r>
          </a:p>
          <a:p>
            <a:pPr lvl="1" eaLnBrk="1" hangingPunct="1"/>
            <a:endParaRPr lang="en-US" altLang="zh-TW" sz="1800"/>
          </a:p>
          <a:p>
            <a:pPr lvl="1" eaLnBrk="1" hangingPunct="1"/>
            <a:endParaRPr lang="en-US" altLang="zh-TW" sz="1800"/>
          </a:p>
        </p:txBody>
      </p:sp>
      <p:cxnSp>
        <p:nvCxnSpPr>
          <p:cNvPr id="10244" name="直線單箭頭接點 3"/>
          <p:cNvCxnSpPr>
            <a:cxnSpLocks noChangeShapeType="1"/>
          </p:cNvCxnSpPr>
          <p:nvPr/>
        </p:nvCxnSpPr>
        <p:spPr bwMode="auto">
          <a:xfrm rot="5400000" flipH="1" flipV="1">
            <a:off x="5140325" y="4799013"/>
            <a:ext cx="21590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5" name="直線單箭頭接點 4"/>
          <p:cNvCxnSpPr>
            <a:cxnSpLocks noChangeShapeType="1"/>
          </p:cNvCxnSpPr>
          <p:nvPr/>
        </p:nvCxnSpPr>
        <p:spPr bwMode="auto">
          <a:xfrm>
            <a:off x="6208713" y="5883275"/>
            <a:ext cx="25209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文字方塊 6"/>
          <p:cNvSpPr txBox="1">
            <a:spLocks noChangeArrowheads="1"/>
          </p:cNvSpPr>
          <p:nvPr/>
        </p:nvSpPr>
        <p:spPr bwMode="auto">
          <a:xfrm>
            <a:off x="8697913" y="5659438"/>
            <a:ext cx="25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u="none">
                <a:solidFill>
                  <a:schemeClr val="tx1"/>
                </a:solidFill>
              </a:rPr>
              <a:t>t</a:t>
            </a:r>
            <a:endParaRPr lang="zh-TW" altLang="en-US" sz="2000" u="none">
              <a:solidFill>
                <a:schemeClr val="tx1"/>
              </a:solidFill>
            </a:endParaRPr>
          </a:p>
        </p:txBody>
      </p:sp>
      <p:sp>
        <p:nvSpPr>
          <p:cNvPr id="10247" name="文字方塊 7"/>
          <p:cNvSpPr txBox="1">
            <a:spLocks noChangeArrowheads="1"/>
          </p:cNvSpPr>
          <p:nvPr/>
        </p:nvSpPr>
        <p:spPr bwMode="auto">
          <a:xfrm>
            <a:off x="5934075" y="3313113"/>
            <a:ext cx="582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u="none">
                <a:solidFill>
                  <a:schemeClr val="tx1"/>
                </a:solidFill>
              </a:rPr>
              <a:t>V</a:t>
            </a:r>
            <a:r>
              <a:rPr lang="en-US" altLang="zh-TW" sz="2000" i="0" u="none">
                <a:solidFill>
                  <a:schemeClr val="tx1"/>
                </a:solidFill>
              </a:rPr>
              <a:t>(</a:t>
            </a:r>
            <a:r>
              <a:rPr lang="en-US" altLang="zh-TW" sz="2000" u="none">
                <a:solidFill>
                  <a:schemeClr val="tx1"/>
                </a:solidFill>
              </a:rPr>
              <a:t>t</a:t>
            </a:r>
            <a:r>
              <a:rPr lang="en-US" altLang="zh-TW" sz="2000" i="0" u="none">
                <a:solidFill>
                  <a:schemeClr val="tx1"/>
                </a:solidFill>
              </a:rPr>
              <a:t>)</a:t>
            </a:r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10248" name="文字方塊 8"/>
          <p:cNvSpPr txBox="1">
            <a:spLocks noChangeArrowheads="1"/>
          </p:cNvSpPr>
          <p:nvPr/>
        </p:nvSpPr>
        <p:spPr bwMode="auto">
          <a:xfrm>
            <a:off x="6442075" y="6021388"/>
            <a:ext cx="207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0" u="none">
                <a:solidFill>
                  <a:schemeClr val="tx1"/>
                </a:solidFill>
              </a:rPr>
              <a:t>Binary digital signal</a:t>
            </a:r>
            <a:endParaRPr lang="zh-TW" altLang="en-US" sz="1800" i="0" u="none">
              <a:solidFill>
                <a:schemeClr val="tx1"/>
              </a:solidFill>
            </a:endParaRPr>
          </a:p>
        </p:txBody>
      </p:sp>
      <p:cxnSp>
        <p:nvCxnSpPr>
          <p:cNvPr id="10249" name="直線接點 22"/>
          <p:cNvCxnSpPr>
            <a:cxnSpLocks noChangeShapeType="1"/>
          </p:cNvCxnSpPr>
          <p:nvPr/>
        </p:nvCxnSpPr>
        <p:spPr bwMode="auto">
          <a:xfrm>
            <a:off x="6219825" y="4125913"/>
            <a:ext cx="762000" cy="158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直線接點 23"/>
          <p:cNvCxnSpPr>
            <a:cxnSpLocks noChangeShapeType="1"/>
          </p:cNvCxnSpPr>
          <p:nvPr/>
        </p:nvCxnSpPr>
        <p:spPr bwMode="auto">
          <a:xfrm>
            <a:off x="6981825" y="5883275"/>
            <a:ext cx="762000" cy="158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直線接點 24"/>
          <p:cNvCxnSpPr>
            <a:cxnSpLocks noChangeShapeType="1"/>
          </p:cNvCxnSpPr>
          <p:nvPr/>
        </p:nvCxnSpPr>
        <p:spPr bwMode="auto">
          <a:xfrm>
            <a:off x="7753350" y="4125913"/>
            <a:ext cx="762000" cy="158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直線接點 26"/>
          <p:cNvCxnSpPr>
            <a:cxnSpLocks noChangeShapeType="1"/>
          </p:cNvCxnSpPr>
          <p:nvPr/>
        </p:nvCxnSpPr>
        <p:spPr bwMode="auto">
          <a:xfrm rot="5400000">
            <a:off x="6093619" y="4991894"/>
            <a:ext cx="1765300" cy="1111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直線接點 27"/>
          <p:cNvCxnSpPr>
            <a:cxnSpLocks noChangeShapeType="1"/>
          </p:cNvCxnSpPr>
          <p:nvPr/>
        </p:nvCxnSpPr>
        <p:spPr bwMode="auto">
          <a:xfrm rot="5400000">
            <a:off x="6855619" y="4991894"/>
            <a:ext cx="1765300" cy="1111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文字方塊 28"/>
          <p:cNvSpPr txBox="1">
            <a:spLocks noChangeArrowheads="1"/>
          </p:cNvSpPr>
          <p:nvPr/>
        </p:nvSpPr>
        <p:spPr bwMode="auto">
          <a:xfrm>
            <a:off x="7743825" y="4248150"/>
            <a:ext cx="817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 i="0" u="none">
                <a:solidFill>
                  <a:srgbClr val="0000FF"/>
                </a:solidFill>
              </a:rPr>
              <a:t>Logic 1</a:t>
            </a:r>
            <a:endParaRPr lang="zh-TW" altLang="en-US" sz="1600" i="0" u="none">
              <a:solidFill>
                <a:srgbClr val="0000FF"/>
              </a:solidFill>
            </a:endParaRPr>
          </a:p>
        </p:txBody>
      </p:sp>
      <p:sp>
        <p:nvSpPr>
          <p:cNvPr id="10255" name="文字方塊 30"/>
          <p:cNvSpPr txBox="1">
            <a:spLocks noChangeArrowheads="1"/>
          </p:cNvSpPr>
          <p:nvPr/>
        </p:nvSpPr>
        <p:spPr bwMode="auto">
          <a:xfrm>
            <a:off x="7742238" y="5446713"/>
            <a:ext cx="817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 i="0" u="none">
                <a:solidFill>
                  <a:srgbClr val="0000FF"/>
                </a:solidFill>
              </a:rPr>
              <a:t>Logic 0</a:t>
            </a:r>
            <a:endParaRPr lang="zh-TW" altLang="en-US" sz="1600" i="0" u="none">
              <a:solidFill>
                <a:srgbClr val="0000FF"/>
              </a:solidFill>
            </a:endParaRPr>
          </a:p>
        </p:txBody>
      </p:sp>
      <p:cxnSp>
        <p:nvCxnSpPr>
          <p:cNvPr id="10256" name="直線接點 32"/>
          <p:cNvCxnSpPr>
            <a:cxnSpLocks noChangeShapeType="1"/>
          </p:cNvCxnSpPr>
          <p:nvPr/>
        </p:nvCxnSpPr>
        <p:spPr bwMode="auto">
          <a:xfrm>
            <a:off x="6219825" y="4705350"/>
            <a:ext cx="2295525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直線接點 34"/>
          <p:cNvCxnSpPr>
            <a:cxnSpLocks noChangeShapeType="1"/>
          </p:cNvCxnSpPr>
          <p:nvPr/>
        </p:nvCxnSpPr>
        <p:spPr bwMode="auto">
          <a:xfrm>
            <a:off x="6229350" y="5354638"/>
            <a:ext cx="2295525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8" name="文字方塊 35"/>
          <p:cNvSpPr txBox="1">
            <a:spLocks noChangeArrowheads="1"/>
          </p:cNvSpPr>
          <p:nvPr/>
        </p:nvSpPr>
        <p:spPr bwMode="auto">
          <a:xfrm>
            <a:off x="7732713" y="4857750"/>
            <a:ext cx="904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 i="0" u="none">
                <a:solidFill>
                  <a:srgbClr val="0000FF"/>
                </a:solidFill>
              </a:rPr>
              <a:t>undefine</a:t>
            </a:r>
            <a:endParaRPr lang="zh-TW" altLang="en-US" sz="1600" i="0" u="none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1.9	Binary Logic</a:t>
            </a:r>
            <a:endParaRPr lang="zh-TW" altLang="en-US" sz="2000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000"/>
              <a:t>Definition of Binary Logic</a:t>
            </a:r>
          </a:p>
          <a:p>
            <a:pPr lvl="1" eaLnBrk="1" hangingPunct="1"/>
            <a:r>
              <a:rPr lang="en-US" altLang="zh-TW" sz="1800"/>
              <a:t>Binary logic consists of binary variables and a set of logical operations. </a:t>
            </a:r>
          </a:p>
          <a:p>
            <a:pPr lvl="1" eaLnBrk="1" hangingPunct="1"/>
            <a:r>
              <a:rPr lang="en-US" altLang="zh-TW" sz="1800"/>
              <a:t>The variables are designated by letters of the alphabet, such as </a:t>
            </a:r>
            <a:r>
              <a:rPr lang="en-US" altLang="zh-TW" sz="1800" i="1"/>
              <a:t>A</a:t>
            </a:r>
            <a:r>
              <a:rPr lang="en-US" altLang="zh-TW" sz="1800"/>
              <a:t>, </a:t>
            </a:r>
            <a:r>
              <a:rPr lang="en-US" altLang="zh-TW" sz="1800" i="1"/>
              <a:t>B</a:t>
            </a:r>
            <a:r>
              <a:rPr lang="en-US" altLang="zh-TW" sz="1800"/>
              <a:t>, </a:t>
            </a:r>
            <a:r>
              <a:rPr lang="en-US" altLang="zh-TW" sz="1800" i="1"/>
              <a:t>C</a:t>
            </a:r>
            <a:r>
              <a:rPr lang="en-US" altLang="zh-TW" sz="1800"/>
              <a:t>, </a:t>
            </a:r>
            <a:r>
              <a:rPr lang="en-US" altLang="zh-TW" sz="1800" i="1"/>
              <a:t>x</a:t>
            </a:r>
            <a:r>
              <a:rPr lang="en-US" altLang="zh-TW" sz="1800"/>
              <a:t>, </a:t>
            </a:r>
            <a:r>
              <a:rPr lang="en-US" altLang="zh-TW" sz="1800" i="1"/>
              <a:t>y</a:t>
            </a:r>
            <a:r>
              <a:rPr lang="en-US" altLang="zh-TW" sz="1800"/>
              <a:t>, </a:t>
            </a:r>
            <a:r>
              <a:rPr lang="en-US" altLang="zh-TW" sz="1800" i="1"/>
              <a:t>z</a:t>
            </a:r>
            <a:r>
              <a:rPr lang="en-US" altLang="zh-TW" sz="1800"/>
              <a:t>, etc, with each variable having two and only two distinct possible values: 1 and 0, </a:t>
            </a:r>
          </a:p>
          <a:p>
            <a:pPr lvl="1" eaLnBrk="1" hangingPunct="1"/>
            <a:r>
              <a:rPr lang="en-US" altLang="zh-TW" sz="1800"/>
              <a:t>Three basic logical operations: AND, OR, and NOT. </a:t>
            </a:r>
          </a:p>
          <a:p>
            <a:pPr eaLnBrk="1" hangingPunct="1"/>
            <a:endParaRPr lang="zh-TW" altLang="en-US"/>
          </a:p>
        </p:txBody>
      </p:sp>
      <p:pic>
        <p:nvPicPr>
          <p:cNvPr id="46084" name="Picture 8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3068638"/>
            <a:ext cx="6135687" cy="36480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28600"/>
            <a:ext cx="8575675" cy="609600"/>
          </a:xfrm>
        </p:spPr>
        <p:txBody>
          <a:bodyPr/>
          <a:lstStyle/>
          <a:p>
            <a:r>
              <a:rPr lang="en-US" altLang="en-US"/>
              <a:t>Binary Logic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089025"/>
            <a:ext cx="8461375" cy="415925"/>
          </a:xfrm>
        </p:spPr>
        <p:txBody>
          <a:bodyPr/>
          <a:lstStyle/>
          <a:p>
            <a:r>
              <a:rPr lang="en-US" altLang="en-US" sz="2000"/>
              <a:t>Truth Tables, Boolean Expressions, and Logic Gates</a:t>
            </a:r>
          </a:p>
        </p:txBody>
      </p:sp>
      <p:graphicFrame>
        <p:nvGraphicFramePr>
          <p:cNvPr id="120836" name="Group 4"/>
          <p:cNvGraphicFramePr>
            <a:graphicFrameLocks noGrp="1"/>
          </p:cNvGraphicFramePr>
          <p:nvPr/>
        </p:nvGraphicFramePr>
        <p:xfrm>
          <a:off x="971550" y="2297113"/>
          <a:ext cx="2160588" cy="2392364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1910605273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369271462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851697516"/>
                    </a:ext>
                  </a:extLst>
                </a:gridCol>
              </a:tblGrid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906433"/>
                  </a:ext>
                </a:extLst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270347"/>
                  </a:ext>
                </a:extLst>
              </a:tr>
              <a:tr h="479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114438"/>
                  </a:ext>
                </a:extLst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045237"/>
                  </a:ext>
                </a:extLst>
              </a:tr>
              <a:tr h="479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878855"/>
                  </a:ext>
                </a:extLst>
              </a:tr>
            </a:tbl>
          </a:graphicData>
        </a:graphic>
      </p:graphicFrame>
      <p:graphicFrame>
        <p:nvGraphicFramePr>
          <p:cNvPr id="120862" name="Group 30"/>
          <p:cNvGraphicFramePr>
            <a:graphicFrameLocks noGrp="1"/>
          </p:cNvGraphicFramePr>
          <p:nvPr/>
        </p:nvGraphicFramePr>
        <p:xfrm>
          <a:off x="4211638" y="2297113"/>
          <a:ext cx="2160587" cy="2392364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341282688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329937986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1761006270"/>
                    </a:ext>
                  </a:extLst>
                </a:gridCol>
              </a:tblGrid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83534"/>
                  </a:ext>
                </a:extLst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199603"/>
                  </a:ext>
                </a:extLst>
              </a:tr>
              <a:tr h="479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657007"/>
                  </a:ext>
                </a:extLst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708008"/>
                  </a:ext>
                </a:extLst>
              </a:tr>
              <a:tr h="479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48986"/>
                  </a:ext>
                </a:extLst>
              </a:tr>
            </a:tbl>
          </a:graphicData>
        </a:graphic>
      </p:graphicFrame>
      <p:graphicFrame>
        <p:nvGraphicFramePr>
          <p:cNvPr id="120888" name="Group 56"/>
          <p:cNvGraphicFramePr>
            <a:graphicFrameLocks noGrp="1"/>
          </p:cNvGraphicFramePr>
          <p:nvPr/>
        </p:nvGraphicFramePr>
        <p:xfrm>
          <a:off x="7270750" y="2297113"/>
          <a:ext cx="1441450" cy="1435101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44189139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653301782"/>
                    </a:ext>
                  </a:extLst>
                </a:gridCol>
              </a:tblGrid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79030"/>
                  </a:ext>
                </a:extLst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602154"/>
                  </a:ext>
                </a:extLst>
              </a:tr>
              <a:tr h="479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115433"/>
                  </a:ext>
                </a:extLst>
              </a:tr>
            </a:tbl>
          </a:graphicData>
        </a:graphic>
      </p:graphicFrame>
      <p:sp>
        <p:nvSpPr>
          <p:cNvPr id="120902" name="Text Box 70"/>
          <p:cNvSpPr txBox="1">
            <a:spLocks noChangeArrowheads="1"/>
          </p:cNvSpPr>
          <p:nvPr/>
        </p:nvSpPr>
        <p:spPr bwMode="auto">
          <a:xfrm>
            <a:off x="971550" y="1757363"/>
            <a:ext cx="21605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</p:txBody>
      </p:sp>
      <p:sp>
        <p:nvSpPr>
          <p:cNvPr id="120903" name="Text Box 71"/>
          <p:cNvSpPr txBox="1">
            <a:spLocks noChangeArrowheads="1"/>
          </p:cNvSpPr>
          <p:nvPr/>
        </p:nvSpPr>
        <p:spPr bwMode="auto">
          <a:xfrm>
            <a:off x="4211638" y="1757363"/>
            <a:ext cx="21605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120904" name="Text Box 72"/>
          <p:cNvSpPr txBox="1">
            <a:spLocks noChangeArrowheads="1"/>
          </p:cNvSpPr>
          <p:nvPr/>
        </p:nvSpPr>
        <p:spPr bwMode="auto">
          <a:xfrm>
            <a:off x="7451725" y="1757363"/>
            <a:ext cx="10795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</a:p>
        </p:txBody>
      </p:sp>
      <p:graphicFrame>
        <p:nvGraphicFramePr>
          <p:cNvPr id="120905" name="Object 73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1913" y="5589588"/>
          <a:ext cx="143986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3" name="Visio" r:id="rId4" imgW="668122" imgH="342351" progId="Visio.Drawing.11">
                  <p:embed/>
                </p:oleObj>
              </mc:Choice>
              <mc:Fallback>
                <p:oleObj name="Visio" r:id="rId4" imgW="668122" imgH="342351" progId="Visio.Drawing.11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89588"/>
                        <a:ext cx="1439862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06" name="Object 74"/>
          <p:cNvGraphicFramePr>
            <a:graphicFrameLocks noChangeAspect="1"/>
          </p:cNvGraphicFramePr>
          <p:nvPr/>
        </p:nvGraphicFramePr>
        <p:xfrm>
          <a:off x="4572000" y="5589588"/>
          <a:ext cx="143986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4" name="Visio" r:id="rId6" imgW="668122" imgH="342351" progId="Visio.Drawing.11">
                  <p:embed/>
                </p:oleObj>
              </mc:Choice>
              <mc:Fallback>
                <p:oleObj name="Visio" r:id="rId6" imgW="668122" imgH="342351" progId="Visio.Drawing.11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89588"/>
                        <a:ext cx="143986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07" name="Text Box 75"/>
          <p:cNvSpPr txBox="1">
            <a:spLocks noChangeArrowheads="1"/>
          </p:cNvSpPr>
          <p:nvPr/>
        </p:nvSpPr>
        <p:spPr bwMode="auto">
          <a:xfrm>
            <a:off x="971550" y="5049838"/>
            <a:ext cx="2160588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• 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x y</a:t>
            </a:r>
          </a:p>
        </p:txBody>
      </p:sp>
      <p:sp>
        <p:nvSpPr>
          <p:cNvPr id="120908" name="Text Box 76"/>
          <p:cNvSpPr txBox="1">
            <a:spLocks noChangeArrowheads="1"/>
          </p:cNvSpPr>
          <p:nvPr/>
        </p:nvSpPr>
        <p:spPr bwMode="auto">
          <a:xfrm>
            <a:off x="4211638" y="5049838"/>
            <a:ext cx="2160587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24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+ </a:t>
            </a:r>
            <a:r>
              <a:rPr lang="en-US" altLang="en-US" sz="2400" b="1" u="none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20909" name="Group 77"/>
          <p:cNvGrpSpPr>
            <a:grpSpLocks/>
          </p:cNvGrpSpPr>
          <p:nvPr/>
        </p:nvGrpSpPr>
        <p:grpSpPr bwMode="auto">
          <a:xfrm>
            <a:off x="6732588" y="5049838"/>
            <a:ext cx="2160587" cy="328612"/>
            <a:chOff x="4241" y="3181"/>
            <a:chExt cx="1361" cy="207"/>
          </a:xfrm>
        </p:grpSpPr>
        <p:sp>
          <p:nvSpPr>
            <p:cNvPr id="120910" name="Text Box 78"/>
            <p:cNvSpPr txBox="1">
              <a:spLocks noChangeArrowheads="1"/>
            </p:cNvSpPr>
            <p:nvPr/>
          </p:nvSpPr>
          <p:spPr bwMode="auto">
            <a:xfrm>
              <a:off x="4241" y="3181"/>
              <a:ext cx="136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2400" b="1" u="none">
                  <a:solidFill>
                    <a:schemeClr val="tx1"/>
                  </a:solidFill>
                  <a:cs typeface="Times New Roman" panose="02020603050405020304" pitchFamily="18" charset="0"/>
                </a:rPr>
                <a:t>z</a:t>
              </a:r>
              <a:r>
                <a:rPr lang="en-US" altLang="en-US" sz="2400" b="1" i="0" u="none">
                  <a:solidFill>
                    <a:schemeClr val="tx1"/>
                  </a:solidFill>
                  <a:cs typeface="Times New Roman" panose="02020603050405020304" pitchFamily="18" charset="0"/>
                </a:rPr>
                <a:t> = </a:t>
              </a:r>
              <a:r>
                <a:rPr lang="en-US" altLang="en-US" sz="2400" b="1" u="none">
                  <a:solidFill>
                    <a:schemeClr val="tx1"/>
                  </a:solidFill>
                  <a:cs typeface="Times New Roman" panose="02020603050405020304" pitchFamily="18" charset="0"/>
                </a:rPr>
                <a:t>x</a:t>
              </a:r>
              <a:r>
                <a:rPr lang="en-US" altLang="en-US" sz="2400" b="1" i="0" u="none">
                  <a:solidFill>
                    <a:schemeClr val="tx1"/>
                  </a:solidFill>
                  <a:cs typeface="Times New Roman" panose="02020603050405020304" pitchFamily="18" charset="0"/>
                </a:rPr>
                <a:t> = </a:t>
              </a:r>
              <a:r>
                <a:rPr lang="en-US" altLang="en-US" sz="2400" b="1" u="none">
                  <a:solidFill>
                    <a:schemeClr val="tx1"/>
                  </a:solidFill>
                  <a:cs typeface="Times New Roman" panose="02020603050405020304" pitchFamily="18" charset="0"/>
                </a:rPr>
                <a:t>x’</a:t>
              </a:r>
            </a:p>
          </p:txBody>
        </p:sp>
        <p:sp>
          <p:nvSpPr>
            <p:cNvPr id="120911" name="Line 79"/>
            <p:cNvSpPr>
              <a:spLocks noChangeShapeType="1"/>
            </p:cNvSpPr>
            <p:nvPr/>
          </p:nvSpPr>
          <p:spPr bwMode="auto">
            <a:xfrm>
              <a:off x="4823" y="3211"/>
              <a:ext cx="1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120912" name="Object 80"/>
          <p:cNvGraphicFramePr>
            <a:graphicFrameLocks noChangeAspect="1"/>
          </p:cNvGraphicFramePr>
          <p:nvPr/>
        </p:nvGraphicFramePr>
        <p:xfrm>
          <a:off x="6732588" y="5646738"/>
          <a:ext cx="18002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5" name="Visio" r:id="rId8" imgW="668122" imgH="262128" progId="Visio.Drawing.11">
                  <p:embed/>
                </p:oleObj>
              </mc:Choice>
              <mc:Fallback>
                <p:oleObj name="Visio" r:id="rId8" imgW="668122" imgH="262128" progId="Visio.Drawing.11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646738"/>
                        <a:ext cx="180022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13" name="Line 81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02" grpId="0"/>
      <p:bldP spid="120903" grpId="0"/>
      <p:bldP spid="120904" grpId="0"/>
      <p:bldP spid="120907" grpId="0"/>
      <p:bldP spid="12090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Switching Circuits</a:t>
            </a:r>
          </a:p>
        </p:txBody>
      </p:sp>
      <p:pic>
        <p:nvPicPr>
          <p:cNvPr id="119811" name="Picture 3" descr="b3gzbczu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889250"/>
            <a:ext cx="506412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12" name="Line 4"/>
          <p:cNvSpPr>
            <a:spLocks noChangeShapeType="1"/>
          </p:cNvSpPr>
          <p:nvPr/>
        </p:nvSpPr>
        <p:spPr bwMode="auto">
          <a:xfrm flipV="1">
            <a:off x="1038225" y="2530475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 flipV="1">
            <a:off x="1038225" y="2528888"/>
            <a:ext cx="8175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V="1">
            <a:off x="1038225" y="3790950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1038225" y="4149725"/>
            <a:ext cx="2617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16" name="Litebulb"/>
          <p:cNvSpPr>
            <a:spLocks noChangeAspect="1" noEditPoints="1" noChangeArrowheads="1"/>
          </p:cNvSpPr>
          <p:nvPr/>
        </p:nvSpPr>
        <p:spPr bwMode="auto">
          <a:xfrm rot="5400000">
            <a:off x="3613150" y="2857500"/>
            <a:ext cx="658813" cy="9001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 flipV="1">
            <a:off x="3656013" y="3340100"/>
            <a:ext cx="0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 flipV="1">
            <a:off x="3492500" y="2528888"/>
            <a:ext cx="0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 flipV="1">
            <a:off x="2674938" y="2528888"/>
            <a:ext cx="8191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 flipV="1">
            <a:off x="1855788" y="2349500"/>
            <a:ext cx="246062" cy="180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 flipV="1">
            <a:off x="2430463" y="2349500"/>
            <a:ext cx="244475" cy="180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 flipV="1">
            <a:off x="2101850" y="2528888"/>
            <a:ext cx="3286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792163" y="1757363"/>
            <a:ext cx="32400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5111750" y="1757363"/>
            <a:ext cx="27003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pic>
        <p:nvPicPr>
          <p:cNvPr id="119825" name="Picture 17" descr="b3gzbczu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889250"/>
            <a:ext cx="506412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26" name="Line 18"/>
          <p:cNvSpPr>
            <a:spLocks noChangeShapeType="1"/>
          </p:cNvSpPr>
          <p:nvPr/>
        </p:nvSpPr>
        <p:spPr bwMode="auto">
          <a:xfrm flipV="1">
            <a:off x="5178425" y="25288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 flipV="1">
            <a:off x="5178425" y="2528888"/>
            <a:ext cx="1144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28" name="Line 20"/>
          <p:cNvSpPr>
            <a:spLocks noChangeShapeType="1"/>
          </p:cNvSpPr>
          <p:nvPr/>
        </p:nvSpPr>
        <p:spPr bwMode="auto">
          <a:xfrm flipV="1">
            <a:off x="5178425" y="3789363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29" name="Line 21"/>
          <p:cNvSpPr>
            <a:spLocks noChangeShapeType="1"/>
          </p:cNvSpPr>
          <p:nvPr/>
        </p:nvSpPr>
        <p:spPr bwMode="auto">
          <a:xfrm>
            <a:off x="5178425" y="4148138"/>
            <a:ext cx="2619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30" name="Litebulb"/>
          <p:cNvSpPr>
            <a:spLocks noChangeAspect="1" noEditPoints="1" noChangeArrowheads="1"/>
          </p:cNvSpPr>
          <p:nvPr/>
        </p:nvSpPr>
        <p:spPr bwMode="auto">
          <a:xfrm rot="5400000">
            <a:off x="7754938" y="2857500"/>
            <a:ext cx="657225" cy="89852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9831" name="Line 23"/>
          <p:cNvSpPr>
            <a:spLocks noChangeShapeType="1"/>
          </p:cNvSpPr>
          <p:nvPr/>
        </p:nvSpPr>
        <p:spPr bwMode="auto">
          <a:xfrm flipV="1">
            <a:off x="7797800" y="3338513"/>
            <a:ext cx="0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32" name="Line 24"/>
          <p:cNvSpPr>
            <a:spLocks noChangeShapeType="1"/>
          </p:cNvSpPr>
          <p:nvPr/>
        </p:nvSpPr>
        <p:spPr bwMode="auto">
          <a:xfrm flipV="1">
            <a:off x="7634288" y="2527300"/>
            <a:ext cx="0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V="1">
            <a:off x="6570663" y="2528888"/>
            <a:ext cx="106521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 flipV="1">
            <a:off x="6323013" y="2349500"/>
            <a:ext cx="246062" cy="179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35" name="Line 27"/>
          <p:cNvSpPr>
            <a:spLocks noChangeShapeType="1"/>
          </p:cNvSpPr>
          <p:nvPr/>
        </p:nvSpPr>
        <p:spPr bwMode="auto">
          <a:xfrm flipV="1">
            <a:off x="6248400" y="2701925"/>
            <a:ext cx="246063" cy="179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36" name="Line 28"/>
          <p:cNvSpPr>
            <a:spLocks noChangeShapeType="1"/>
          </p:cNvSpPr>
          <p:nvPr/>
        </p:nvSpPr>
        <p:spPr bwMode="auto">
          <a:xfrm>
            <a:off x="6573838" y="2867025"/>
            <a:ext cx="236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 flipV="1">
            <a:off x="6253163" y="2528888"/>
            <a:ext cx="0" cy="34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 flipV="1">
            <a:off x="6797675" y="2528888"/>
            <a:ext cx="0" cy="34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39" name="Line 31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19840" name="Picture 32" descr="MCj025106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9528">
            <a:off x="906463" y="1708150"/>
            <a:ext cx="1230312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41" name="Line 33"/>
          <p:cNvSpPr>
            <a:spLocks noChangeShapeType="1"/>
          </p:cNvSpPr>
          <p:nvPr/>
        </p:nvSpPr>
        <p:spPr bwMode="auto">
          <a:xfrm flipV="1">
            <a:off x="1871663" y="2528888"/>
            <a:ext cx="296862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 flipV="1">
            <a:off x="2411413" y="2528888"/>
            <a:ext cx="296862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  <p:sp>
        <p:nvSpPr>
          <p:cNvPr id="119843" name="Line 35"/>
          <p:cNvSpPr>
            <a:spLocks noChangeShapeType="1"/>
          </p:cNvSpPr>
          <p:nvPr/>
        </p:nvSpPr>
        <p:spPr bwMode="auto">
          <a:xfrm flipV="1">
            <a:off x="6324600" y="2528888"/>
            <a:ext cx="29686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00104 -0.0467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676 L 0.07778 0.00579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78 0.00579 L -0.00104 -0.0467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676 L 0.49115 0.00579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01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115 0.00579 L 0.43212 -0.0467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Logic</a:t>
            </a:r>
            <a:endParaRPr lang="zh-TW" altLang="en-US" sz="2000"/>
          </a:p>
        </p:txBody>
      </p:sp>
      <p:sp>
        <p:nvSpPr>
          <p:cNvPr id="48131" name="內容版面配置區 2"/>
          <p:cNvSpPr>
            <a:spLocks noGrp="1"/>
          </p:cNvSpPr>
          <p:nvPr>
            <p:ph idx="1"/>
          </p:nvPr>
        </p:nvSpPr>
        <p:spPr>
          <a:xfrm>
            <a:off x="307975" y="1325563"/>
            <a:ext cx="8570913" cy="5202237"/>
          </a:xfrm>
        </p:spPr>
        <p:txBody>
          <a:bodyPr/>
          <a:lstStyle/>
          <a:p>
            <a:pPr eaLnBrk="1" hangingPunct="1"/>
            <a:r>
              <a:rPr lang="en-US" altLang="zh-TW"/>
              <a:t>Logic gates</a:t>
            </a:r>
          </a:p>
          <a:p>
            <a:pPr lvl="1" eaLnBrk="1" hangingPunct="1"/>
            <a:r>
              <a:rPr lang="en-US" altLang="zh-TW">
                <a:sym typeface="Symbol" panose="05050102010706020507" pitchFamily="18" charset="2"/>
              </a:rPr>
              <a:t>Example of binary signals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endParaRPr lang="zh-TW" altLang="en-US"/>
          </a:p>
        </p:txBody>
      </p:sp>
      <p:pic>
        <p:nvPicPr>
          <p:cNvPr id="48132" name="Picture 7"/>
          <p:cNvPicPr>
            <a:picLocks noChangeAspect="1" noChangeArrowheads="1"/>
          </p:cNvPicPr>
          <p:nvPr/>
        </p:nvPicPr>
        <p:blipFill>
          <a:blip r:embed="rId2">
            <a:lum bright="-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2270125"/>
            <a:ext cx="2509838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133" name="直線單箭頭接點 7"/>
          <p:cNvCxnSpPr>
            <a:cxnSpLocks noChangeShapeType="1"/>
          </p:cNvCxnSpPr>
          <p:nvPr/>
        </p:nvCxnSpPr>
        <p:spPr bwMode="auto">
          <a:xfrm>
            <a:off x="4633913" y="5299075"/>
            <a:ext cx="341947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4" name="直線單箭頭接點 9"/>
          <p:cNvCxnSpPr>
            <a:cxnSpLocks noChangeShapeType="1"/>
          </p:cNvCxnSpPr>
          <p:nvPr/>
        </p:nvCxnSpPr>
        <p:spPr bwMode="auto">
          <a:xfrm rot="16200000" flipV="1">
            <a:off x="3561557" y="4226718"/>
            <a:ext cx="2133600" cy="111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5" name="直線接點 11"/>
          <p:cNvCxnSpPr>
            <a:cxnSpLocks noChangeShapeType="1"/>
          </p:cNvCxnSpPr>
          <p:nvPr/>
        </p:nvCxnSpPr>
        <p:spPr bwMode="auto">
          <a:xfrm>
            <a:off x="4643438" y="5299075"/>
            <a:ext cx="766762" cy="1588"/>
          </a:xfrm>
          <a:prstGeom prst="line">
            <a:avLst/>
          </a:prstGeom>
          <a:noFill/>
          <a:ln w="25400" algn="ctr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6" name="直線接點 13"/>
          <p:cNvCxnSpPr>
            <a:cxnSpLocks noChangeShapeType="1"/>
          </p:cNvCxnSpPr>
          <p:nvPr/>
        </p:nvCxnSpPr>
        <p:spPr bwMode="auto">
          <a:xfrm>
            <a:off x="4564063" y="4827588"/>
            <a:ext cx="138112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7" name="直線接點 14"/>
          <p:cNvCxnSpPr>
            <a:cxnSpLocks noChangeShapeType="1"/>
          </p:cNvCxnSpPr>
          <p:nvPr/>
        </p:nvCxnSpPr>
        <p:spPr bwMode="auto">
          <a:xfrm>
            <a:off x="4559300" y="4232275"/>
            <a:ext cx="138113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8" name="直線接點 15"/>
          <p:cNvCxnSpPr>
            <a:cxnSpLocks noChangeShapeType="1"/>
          </p:cNvCxnSpPr>
          <p:nvPr/>
        </p:nvCxnSpPr>
        <p:spPr bwMode="auto">
          <a:xfrm>
            <a:off x="4564063" y="3676650"/>
            <a:ext cx="138112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9" name="文字方塊 16"/>
          <p:cNvSpPr txBox="1">
            <a:spLocks noChangeArrowheads="1"/>
          </p:cNvSpPr>
          <p:nvPr/>
        </p:nvSpPr>
        <p:spPr bwMode="auto">
          <a:xfrm>
            <a:off x="6145213" y="6858000"/>
            <a:ext cx="184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40" name="文字方塊 17"/>
          <p:cNvSpPr txBox="1">
            <a:spLocks noChangeArrowheads="1"/>
          </p:cNvSpPr>
          <p:nvPr/>
        </p:nvSpPr>
        <p:spPr bwMode="auto">
          <a:xfrm>
            <a:off x="4338638" y="5113338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0" u="none"/>
              <a:t>0</a:t>
            </a:r>
            <a:endParaRPr lang="zh-TW" altLang="en-US" sz="1800" i="0" u="none"/>
          </a:p>
        </p:txBody>
      </p:sp>
      <p:sp>
        <p:nvSpPr>
          <p:cNvPr id="48141" name="文字方塊 18"/>
          <p:cNvSpPr txBox="1">
            <a:spLocks noChangeArrowheads="1"/>
          </p:cNvSpPr>
          <p:nvPr/>
        </p:nvSpPr>
        <p:spPr bwMode="auto">
          <a:xfrm>
            <a:off x="4333875" y="46450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0" u="none"/>
              <a:t>1</a:t>
            </a:r>
            <a:endParaRPr lang="zh-TW" altLang="en-US" sz="1800" i="0" u="none"/>
          </a:p>
        </p:txBody>
      </p:sp>
      <p:sp>
        <p:nvSpPr>
          <p:cNvPr id="48142" name="文字方塊 20"/>
          <p:cNvSpPr txBox="1">
            <a:spLocks noChangeArrowheads="1"/>
          </p:cNvSpPr>
          <p:nvPr/>
        </p:nvSpPr>
        <p:spPr bwMode="auto">
          <a:xfrm>
            <a:off x="4333875" y="405606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0" u="none"/>
              <a:t>2</a:t>
            </a:r>
            <a:endParaRPr lang="zh-TW" altLang="en-US" sz="1800" i="0" u="none"/>
          </a:p>
        </p:txBody>
      </p:sp>
      <p:sp>
        <p:nvSpPr>
          <p:cNvPr id="48143" name="文字方塊 21"/>
          <p:cNvSpPr txBox="1">
            <a:spLocks noChangeArrowheads="1"/>
          </p:cNvSpPr>
          <p:nvPr/>
        </p:nvSpPr>
        <p:spPr bwMode="auto">
          <a:xfrm>
            <a:off x="4348163" y="350996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0" u="none"/>
              <a:t>3</a:t>
            </a:r>
            <a:endParaRPr lang="zh-TW" altLang="en-US" sz="1800" i="0" u="none"/>
          </a:p>
        </p:txBody>
      </p:sp>
      <p:cxnSp>
        <p:nvCxnSpPr>
          <p:cNvPr id="24" name="直線接點 23"/>
          <p:cNvCxnSpPr/>
          <p:nvPr/>
        </p:nvCxnSpPr>
        <p:spPr bwMode="auto">
          <a:xfrm rot="5400000" flipH="1" flipV="1">
            <a:off x="4791076" y="4306887"/>
            <a:ext cx="1592262" cy="39211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直線接點 29"/>
          <p:cNvCxnSpPr/>
          <p:nvPr/>
        </p:nvCxnSpPr>
        <p:spPr bwMode="auto">
          <a:xfrm>
            <a:off x="5783263" y="3697288"/>
            <a:ext cx="1131887" cy="15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直線接點 31"/>
          <p:cNvCxnSpPr/>
          <p:nvPr/>
        </p:nvCxnSpPr>
        <p:spPr bwMode="auto">
          <a:xfrm rot="16200000" flipH="1">
            <a:off x="6369050" y="4252913"/>
            <a:ext cx="1603375" cy="5111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147" name="直線接點 32"/>
          <p:cNvCxnSpPr>
            <a:cxnSpLocks noChangeShapeType="1"/>
          </p:cNvCxnSpPr>
          <p:nvPr/>
        </p:nvCxnSpPr>
        <p:spPr bwMode="auto">
          <a:xfrm>
            <a:off x="7419975" y="5294313"/>
            <a:ext cx="433388" cy="1587"/>
          </a:xfrm>
          <a:prstGeom prst="line">
            <a:avLst/>
          </a:prstGeom>
          <a:noFill/>
          <a:ln w="25400" algn="ctr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8" name="直線接點 35"/>
          <p:cNvCxnSpPr>
            <a:cxnSpLocks noChangeShapeType="1"/>
          </p:cNvCxnSpPr>
          <p:nvPr/>
        </p:nvCxnSpPr>
        <p:spPr bwMode="auto">
          <a:xfrm>
            <a:off x="4751388" y="4237038"/>
            <a:ext cx="2890837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9" name="直線接點 36"/>
          <p:cNvCxnSpPr>
            <a:cxnSpLocks noChangeShapeType="1"/>
          </p:cNvCxnSpPr>
          <p:nvPr/>
        </p:nvCxnSpPr>
        <p:spPr bwMode="auto">
          <a:xfrm>
            <a:off x="4746625" y="4832350"/>
            <a:ext cx="2890838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文字方塊 37"/>
          <p:cNvSpPr txBox="1"/>
          <p:nvPr/>
        </p:nvSpPr>
        <p:spPr>
          <a:xfrm>
            <a:off x="5907088" y="3779838"/>
            <a:ext cx="923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800" i="0" u="none" dirty="0">
                <a:solidFill>
                  <a:srgbClr val="FF0000"/>
                </a:solidFill>
                <a:latin typeface="+mn-lt"/>
              </a:rPr>
              <a:t>Logic 1</a:t>
            </a:r>
            <a:endParaRPr lang="zh-TW" altLang="en-US" sz="1800" i="0" u="none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921375" y="4876800"/>
            <a:ext cx="9239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800" i="0" u="none" dirty="0">
                <a:solidFill>
                  <a:srgbClr val="FF0000"/>
                </a:solidFill>
                <a:latin typeface="+mn-lt"/>
              </a:rPr>
              <a:t>Logic 0</a:t>
            </a:r>
            <a:endParaRPr lang="zh-TW" altLang="en-US" sz="1800" i="0" u="none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773738" y="4365625"/>
            <a:ext cx="12176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800" i="0" u="none" dirty="0">
                <a:solidFill>
                  <a:schemeClr val="tx1"/>
                </a:solidFill>
                <a:latin typeface="+mn-lt"/>
              </a:rPr>
              <a:t>Un-define</a:t>
            </a:r>
            <a:endParaRPr lang="zh-TW" altLang="en-US" sz="1800" i="0" u="none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153" name="文字方塊 24"/>
          <p:cNvSpPr txBox="1">
            <a:spLocks noChangeArrowheads="1"/>
          </p:cNvSpPr>
          <p:nvPr/>
        </p:nvSpPr>
        <p:spPr bwMode="auto">
          <a:xfrm>
            <a:off x="2640013" y="6435725"/>
            <a:ext cx="3852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i="0" u="none">
                <a:solidFill>
                  <a:schemeClr val="tx1"/>
                </a:solidFill>
              </a:rPr>
              <a:t>Figure 1.3 Example of binary signals</a:t>
            </a:r>
            <a:endParaRPr lang="zh-TW" altLang="en-US" sz="1800" i="0" u="non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Logic</a:t>
            </a:r>
            <a:endParaRPr lang="zh-TW" altLang="en-US" sz="2000"/>
          </a:p>
        </p:txBody>
      </p:sp>
      <p:sp>
        <p:nvSpPr>
          <p:cNvPr id="491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Logic gates</a:t>
            </a:r>
          </a:p>
          <a:p>
            <a:pPr lvl="1" eaLnBrk="1" hangingPunct="1"/>
            <a:r>
              <a:rPr lang="en-US" altLang="zh-TW">
                <a:sym typeface="Symbol" panose="05050102010706020507" pitchFamily="18" charset="2"/>
              </a:rPr>
              <a:t>Graphic Symbols and Input-Output Signals for Logic gates: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pic>
        <p:nvPicPr>
          <p:cNvPr id="49156" name="Picture 6"/>
          <p:cNvPicPr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247900"/>
            <a:ext cx="761841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矩形 4"/>
          <p:cNvSpPr>
            <a:spLocks noChangeArrowheads="1"/>
          </p:cNvSpPr>
          <p:nvPr/>
        </p:nvSpPr>
        <p:spPr bwMode="auto">
          <a:xfrm>
            <a:off x="2460625" y="3430588"/>
            <a:ext cx="3992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0" u="none">
                <a:solidFill>
                  <a:schemeClr val="tx1"/>
                </a:solidFill>
              </a:rPr>
              <a:t>Fig. 1.4 Symbols for digital logic circuits</a:t>
            </a:r>
          </a:p>
        </p:txBody>
      </p:sp>
      <p:pic>
        <p:nvPicPr>
          <p:cNvPr id="49158" name="Picture 7"/>
          <p:cNvPicPr>
            <a:picLocks noChangeAspect="1" noChangeArrowheads="1"/>
          </p:cNvPicPr>
          <p:nvPr/>
        </p:nvPicPr>
        <p:blipFill>
          <a:blip r:embed="rId3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929063"/>
            <a:ext cx="3859213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2486025" y="6462713"/>
            <a:ext cx="376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0" u="none">
                <a:solidFill>
                  <a:schemeClr val="tx1"/>
                </a:solidFill>
              </a:rPr>
              <a:t>Fig. 1.5 Input-Output signals for gates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Logic</a:t>
            </a:r>
            <a:endParaRPr lang="zh-TW" altLang="en-US" sz="2000"/>
          </a:p>
        </p:txBody>
      </p:sp>
      <p:sp>
        <p:nvSpPr>
          <p:cNvPr id="501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Logic gates</a:t>
            </a:r>
          </a:p>
          <a:p>
            <a:pPr lvl="1" eaLnBrk="1" hangingPunct="1"/>
            <a:r>
              <a:rPr lang="en-US" altLang="zh-TW">
                <a:sym typeface="Symbol" panose="05050102010706020507" pitchFamily="18" charset="2"/>
              </a:rPr>
              <a:t>Graphic Symbols and Input-Output Signals for Logic gates: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pic>
        <p:nvPicPr>
          <p:cNvPr id="50180" name="Picture 10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"/>
          <a:stretch>
            <a:fillRect/>
          </a:stretch>
        </p:blipFill>
        <p:spPr bwMode="auto">
          <a:xfrm>
            <a:off x="1081088" y="2700338"/>
            <a:ext cx="68548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矩形 4"/>
          <p:cNvSpPr>
            <a:spLocks noChangeArrowheads="1"/>
          </p:cNvSpPr>
          <p:nvPr/>
        </p:nvSpPr>
        <p:spPr bwMode="auto">
          <a:xfrm>
            <a:off x="2516188" y="4672013"/>
            <a:ext cx="3513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0" u="none">
                <a:solidFill>
                  <a:schemeClr val="tx1"/>
                </a:solidFill>
              </a:rPr>
              <a:t>Fig. 1.6   Gates with multiple inputs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Number System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5233988"/>
          </a:xfrm>
        </p:spPr>
        <p:txBody>
          <a:bodyPr/>
          <a:lstStyle/>
          <a:p>
            <a:r>
              <a:rPr lang="en-US" altLang="en-US"/>
              <a:t>Base (also called radix) = 10 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10 digits { 0, 1, 2, 3, 4, 5, 6, 7, 8, 9 }</a:t>
            </a:r>
          </a:p>
          <a:p>
            <a:r>
              <a:rPr lang="en-US" altLang="en-US">
                <a:sym typeface="Wingdings" panose="05000000000000000000" pitchFamily="2" charset="2"/>
              </a:rPr>
              <a:t>Digit Position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Integer &amp; fraction</a:t>
            </a:r>
          </a:p>
          <a:p>
            <a:r>
              <a:rPr lang="en-US" altLang="en-US">
                <a:sym typeface="Wingdings" panose="05000000000000000000" pitchFamily="2" charset="2"/>
              </a:rPr>
              <a:t>Digit Weight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Weight = (</a:t>
            </a:r>
            <a:r>
              <a:rPr lang="en-US" altLang="en-US" i="1">
                <a:sym typeface="Wingdings" panose="05000000000000000000" pitchFamily="2" charset="2"/>
              </a:rPr>
              <a:t>Base) </a:t>
            </a:r>
            <a:r>
              <a:rPr lang="en-US" altLang="en-US" i="1" baseline="50000">
                <a:sym typeface="Wingdings" panose="05000000000000000000" pitchFamily="2" charset="2"/>
              </a:rPr>
              <a:t>Position</a:t>
            </a:r>
            <a:endParaRPr lang="en-US" altLang="en-US" i="1">
              <a:sym typeface="Wingdings" panose="05000000000000000000" pitchFamily="2" charset="2"/>
            </a:endParaRPr>
          </a:p>
          <a:p>
            <a:r>
              <a:rPr lang="en-US" altLang="en-US">
                <a:sym typeface="Wingdings" panose="05000000000000000000" pitchFamily="2" charset="2"/>
              </a:rPr>
              <a:t>Magnitude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Sum of “</a:t>
            </a:r>
            <a:r>
              <a:rPr lang="en-US" altLang="en-US" i="1">
                <a:sym typeface="Wingdings" panose="05000000000000000000" pitchFamily="2" charset="2"/>
              </a:rPr>
              <a:t>Digit</a:t>
            </a:r>
            <a:r>
              <a:rPr lang="en-US" altLang="en-US">
                <a:sym typeface="Wingdings" panose="05000000000000000000" pitchFamily="2" charset="2"/>
              </a:rPr>
              <a:t> x </a:t>
            </a:r>
            <a:r>
              <a:rPr lang="en-US" altLang="en-US" i="1">
                <a:sym typeface="Wingdings" panose="05000000000000000000" pitchFamily="2" charset="2"/>
              </a:rPr>
              <a:t>Weight</a:t>
            </a:r>
            <a:r>
              <a:rPr lang="en-US" altLang="en-US">
                <a:sym typeface="Wingdings" panose="05000000000000000000" pitchFamily="2" charset="2"/>
              </a:rPr>
              <a:t>”</a:t>
            </a:r>
          </a:p>
          <a:p>
            <a:r>
              <a:rPr lang="en-US" altLang="en-US">
                <a:sym typeface="Wingdings" panose="05000000000000000000" pitchFamily="2" charset="2"/>
              </a:rPr>
              <a:t>Formal Notation</a:t>
            </a:r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8309" name="Group 5"/>
          <p:cNvGrpSpPr>
            <a:grpSpLocks/>
          </p:cNvGrpSpPr>
          <p:nvPr/>
        </p:nvGrpSpPr>
        <p:grpSpPr bwMode="auto">
          <a:xfrm>
            <a:off x="5832475" y="2352675"/>
            <a:ext cx="2879725" cy="900113"/>
            <a:chOff x="3674" y="1482"/>
            <a:chExt cx="1814" cy="567"/>
          </a:xfrm>
        </p:grpSpPr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3674" y="1706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4014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4355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8313" name="Oval 9"/>
            <p:cNvSpPr>
              <a:spLocks noChangeArrowheads="1"/>
            </p:cNvSpPr>
            <p:nvPr/>
          </p:nvSpPr>
          <p:spPr bwMode="auto">
            <a:xfrm>
              <a:off x="4695" y="1935"/>
              <a:ext cx="113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4922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8315" name="Text Box 11"/>
            <p:cNvSpPr txBox="1">
              <a:spLocks noChangeArrowheads="1"/>
            </p:cNvSpPr>
            <p:nvPr/>
          </p:nvSpPr>
          <p:spPr bwMode="auto">
            <a:xfrm>
              <a:off x="4014" y="1482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316" name="Text Box 12"/>
            <p:cNvSpPr txBox="1">
              <a:spLocks noChangeArrowheads="1"/>
            </p:cNvSpPr>
            <p:nvPr/>
          </p:nvSpPr>
          <p:spPr bwMode="auto">
            <a:xfrm>
              <a:off x="4355" y="1482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17" name="Text Box 13"/>
            <p:cNvSpPr txBox="1">
              <a:spLocks noChangeArrowheads="1"/>
            </p:cNvSpPr>
            <p:nvPr/>
          </p:nvSpPr>
          <p:spPr bwMode="auto">
            <a:xfrm>
              <a:off x="4922" y="1482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98318" name="Text Box 14"/>
            <p:cNvSpPr txBox="1">
              <a:spLocks noChangeArrowheads="1"/>
            </p:cNvSpPr>
            <p:nvPr/>
          </p:nvSpPr>
          <p:spPr bwMode="auto">
            <a:xfrm>
              <a:off x="3674" y="1482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261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8320" name="Text Box 16"/>
            <p:cNvSpPr txBox="1">
              <a:spLocks noChangeArrowheads="1"/>
            </p:cNvSpPr>
            <p:nvPr/>
          </p:nvSpPr>
          <p:spPr bwMode="auto">
            <a:xfrm>
              <a:off x="5261" y="1482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</p:grp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583247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637222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691197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7812088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8351838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98326" name="Group 22"/>
          <p:cNvGrpSpPr>
            <a:grpSpLocks/>
          </p:cNvGrpSpPr>
          <p:nvPr/>
        </p:nvGrpSpPr>
        <p:grpSpPr bwMode="auto">
          <a:xfrm>
            <a:off x="5729288" y="3613150"/>
            <a:ext cx="3062287" cy="900113"/>
            <a:chOff x="3609" y="2387"/>
            <a:chExt cx="1929" cy="567"/>
          </a:xfrm>
        </p:grpSpPr>
        <p:sp>
          <p:nvSpPr>
            <p:cNvPr id="98327" name="Rectangle 23"/>
            <p:cNvSpPr>
              <a:spLocks noChangeArrowheads="1"/>
            </p:cNvSpPr>
            <p:nvPr/>
          </p:nvSpPr>
          <p:spPr bwMode="auto">
            <a:xfrm>
              <a:off x="4014" y="2614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8328" name="Rectangle 24"/>
            <p:cNvSpPr>
              <a:spLocks noChangeArrowheads="1"/>
            </p:cNvSpPr>
            <p:nvPr/>
          </p:nvSpPr>
          <p:spPr bwMode="auto">
            <a:xfrm>
              <a:off x="4355" y="2614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8329" name="Oval 25"/>
            <p:cNvSpPr>
              <a:spLocks noChangeArrowheads="1"/>
            </p:cNvSpPr>
            <p:nvPr/>
          </p:nvSpPr>
          <p:spPr bwMode="auto">
            <a:xfrm>
              <a:off x="4695" y="2840"/>
              <a:ext cx="113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8330" name="Rectangle 26"/>
            <p:cNvSpPr>
              <a:spLocks noChangeArrowheads="1"/>
            </p:cNvSpPr>
            <p:nvPr/>
          </p:nvSpPr>
          <p:spPr bwMode="auto">
            <a:xfrm>
              <a:off x="4922" y="2614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8331" name="Text Box 27"/>
            <p:cNvSpPr txBox="1">
              <a:spLocks noChangeArrowheads="1"/>
            </p:cNvSpPr>
            <p:nvPr/>
          </p:nvSpPr>
          <p:spPr bwMode="auto">
            <a:xfrm>
              <a:off x="4014" y="238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98332" name="Text Box 28"/>
            <p:cNvSpPr txBox="1">
              <a:spLocks noChangeArrowheads="1"/>
            </p:cNvSpPr>
            <p:nvPr/>
          </p:nvSpPr>
          <p:spPr bwMode="auto">
            <a:xfrm>
              <a:off x="4355" y="238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333" name="Text Box 29"/>
            <p:cNvSpPr txBox="1">
              <a:spLocks noChangeArrowheads="1"/>
            </p:cNvSpPr>
            <p:nvPr/>
          </p:nvSpPr>
          <p:spPr bwMode="auto">
            <a:xfrm>
              <a:off x="4922" y="238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</a:p>
          </p:txBody>
        </p:sp>
        <p:sp>
          <p:nvSpPr>
            <p:cNvPr id="98334" name="Text Box 30"/>
            <p:cNvSpPr txBox="1">
              <a:spLocks noChangeArrowheads="1"/>
            </p:cNvSpPr>
            <p:nvPr/>
          </p:nvSpPr>
          <p:spPr bwMode="auto">
            <a:xfrm>
              <a:off x="3609" y="2387"/>
              <a:ext cx="3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5261" y="2614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8336" name="Text Box 32"/>
            <p:cNvSpPr txBox="1">
              <a:spLocks noChangeArrowheads="1"/>
            </p:cNvSpPr>
            <p:nvPr/>
          </p:nvSpPr>
          <p:spPr bwMode="auto">
            <a:xfrm>
              <a:off x="5197" y="2387"/>
              <a:ext cx="3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0.01</a:t>
              </a: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674" y="2614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98338" name="Group 34"/>
          <p:cNvGrpSpPr>
            <a:grpSpLocks/>
          </p:cNvGrpSpPr>
          <p:nvPr/>
        </p:nvGrpSpPr>
        <p:grpSpPr bwMode="auto">
          <a:xfrm>
            <a:off x="5651500" y="4873625"/>
            <a:ext cx="3176588" cy="247650"/>
            <a:chOff x="3560" y="3181"/>
            <a:chExt cx="2001" cy="156"/>
          </a:xfrm>
        </p:grpSpPr>
        <p:sp>
          <p:nvSpPr>
            <p:cNvPr id="98339" name="Text Box 35"/>
            <p:cNvSpPr txBox="1">
              <a:spLocks noChangeArrowheads="1"/>
            </p:cNvSpPr>
            <p:nvPr/>
          </p:nvSpPr>
          <p:spPr bwMode="auto">
            <a:xfrm>
              <a:off x="3560" y="3181"/>
              <a:ext cx="3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500</a:t>
              </a:r>
            </a:p>
          </p:txBody>
        </p:sp>
        <p:sp>
          <p:nvSpPr>
            <p:cNvPr id="98340" name="Text Box 36"/>
            <p:cNvSpPr txBox="1">
              <a:spLocks noChangeArrowheads="1"/>
            </p:cNvSpPr>
            <p:nvPr/>
          </p:nvSpPr>
          <p:spPr bwMode="auto">
            <a:xfrm>
              <a:off x="4014" y="3181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98341" name="Text Box 37"/>
            <p:cNvSpPr txBox="1">
              <a:spLocks noChangeArrowheads="1"/>
            </p:cNvSpPr>
            <p:nvPr/>
          </p:nvSpPr>
          <p:spPr bwMode="auto">
            <a:xfrm>
              <a:off x="4354" y="3181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8342" name="Text Box 38"/>
            <p:cNvSpPr txBox="1">
              <a:spLocks noChangeArrowheads="1"/>
            </p:cNvSpPr>
            <p:nvPr/>
          </p:nvSpPr>
          <p:spPr bwMode="auto">
            <a:xfrm>
              <a:off x="4921" y="3181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</a:t>
              </a:r>
            </a:p>
          </p:txBody>
        </p:sp>
        <p:sp>
          <p:nvSpPr>
            <p:cNvPr id="98343" name="Text Box 39"/>
            <p:cNvSpPr txBox="1">
              <a:spLocks noChangeArrowheads="1"/>
            </p:cNvSpPr>
            <p:nvPr/>
          </p:nvSpPr>
          <p:spPr bwMode="auto">
            <a:xfrm>
              <a:off x="5220" y="3181"/>
              <a:ext cx="3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0.04</a:t>
              </a:r>
            </a:p>
          </p:txBody>
        </p:sp>
      </p:grp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5292725" y="5413375"/>
            <a:ext cx="367188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8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18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18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8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18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18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18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8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18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18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18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8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18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18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18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8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18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18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alt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18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8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6732588" y="5949950"/>
            <a:ext cx="1439862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4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grpSp>
        <p:nvGrpSpPr>
          <p:cNvPr id="98346" name="Group 42"/>
          <p:cNvGrpSpPr>
            <a:grpSpLocks/>
          </p:cNvGrpSpPr>
          <p:nvPr/>
        </p:nvGrpSpPr>
        <p:grpSpPr bwMode="auto">
          <a:xfrm>
            <a:off x="6551613" y="1089025"/>
            <a:ext cx="1981200" cy="900113"/>
            <a:chOff x="3787" y="572"/>
            <a:chExt cx="1670" cy="858"/>
          </a:xfrm>
        </p:grpSpPr>
        <p:pic>
          <p:nvPicPr>
            <p:cNvPr id="98347" name="Picture 43" descr="NA02125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" y="572"/>
              <a:ext cx="758" cy="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8348" name="Group 44"/>
            <p:cNvGrpSpPr>
              <a:grpSpLocks/>
            </p:cNvGrpSpPr>
            <p:nvPr/>
          </p:nvGrpSpPr>
          <p:grpSpPr bwMode="auto">
            <a:xfrm flipH="1">
              <a:off x="3787" y="572"/>
              <a:ext cx="752" cy="851"/>
              <a:chOff x="3023" y="3024"/>
              <a:chExt cx="752" cy="851"/>
            </a:xfrm>
          </p:grpSpPr>
          <p:grpSp>
            <p:nvGrpSpPr>
              <p:cNvPr id="98349" name="Group 45"/>
              <p:cNvGrpSpPr>
                <a:grpSpLocks/>
              </p:cNvGrpSpPr>
              <p:nvPr/>
            </p:nvGrpSpPr>
            <p:grpSpPr bwMode="auto">
              <a:xfrm>
                <a:off x="3174" y="3095"/>
                <a:ext cx="601" cy="779"/>
                <a:chOff x="3174" y="3095"/>
                <a:chExt cx="601" cy="779"/>
              </a:xfrm>
            </p:grpSpPr>
            <p:sp>
              <p:nvSpPr>
                <p:cNvPr id="98350" name="Freeform 46"/>
                <p:cNvSpPr>
                  <a:spLocks/>
                </p:cNvSpPr>
                <p:nvPr/>
              </p:nvSpPr>
              <p:spPr bwMode="auto">
                <a:xfrm>
                  <a:off x="3175" y="3095"/>
                  <a:ext cx="599" cy="779"/>
                </a:xfrm>
                <a:custGeom>
                  <a:avLst/>
                  <a:gdLst>
                    <a:gd name="T0" fmla="*/ 347 w 1797"/>
                    <a:gd name="T1" fmla="*/ 3018 h 3116"/>
                    <a:gd name="T2" fmla="*/ 134 w 1797"/>
                    <a:gd name="T3" fmla="*/ 2681 h 3116"/>
                    <a:gd name="T4" fmla="*/ 183 w 1797"/>
                    <a:gd name="T5" fmla="*/ 2348 h 3116"/>
                    <a:gd name="T6" fmla="*/ 340 w 1797"/>
                    <a:gd name="T7" fmla="*/ 2208 h 3116"/>
                    <a:gd name="T8" fmla="*/ 365 w 1797"/>
                    <a:gd name="T9" fmla="*/ 2167 h 3116"/>
                    <a:gd name="T10" fmla="*/ 398 w 1797"/>
                    <a:gd name="T11" fmla="*/ 2017 h 3116"/>
                    <a:gd name="T12" fmla="*/ 360 w 1797"/>
                    <a:gd name="T13" fmla="*/ 1673 h 3116"/>
                    <a:gd name="T14" fmla="*/ 328 w 1797"/>
                    <a:gd name="T15" fmla="*/ 1470 h 3116"/>
                    <a:gd name="T16" fmla="*/ 230 w 1797"/>
                    <a:gd name="T17" fmla="*/ 1271 h 3116"/>
                    <a:gd name="T18" fmla="*/ 107 w 1797"/>
                    <a:gd name="T19" fmla="*/ 844 h 3116"/>
                    <a:gd name="T20" fmla="*/ 42 w 1797"/>
                    <a:gd name="T21" fmla="*/ 622 h 3116"/>
                    <a:gd name="T22" fmla="*/ 0 w 1797"/>
                    <a:gd name="T23" fmla="*/ 237 h 3116"/>
                    <a:gd name="T24" fmla="*/ 63 w 1797"/>
                    <a:gd name="T25" fmla="*/ 79 h 3116"/>
                    <a:gd name="T26" fmla="*/ 111 w 1797"/>
                    <a:gd name="T27" fmla="*/ 8 h 3116"/>
                    <a:gd name="T28" fmla="*/ 224 w 1797"/>
                    <a:gd name="T29" fmla="*/ 52 h 3116"/>
                    <a:gd name="T30" fmla="*/ 248 w 1797"/>
                    <a:gd name="T31" fmla="*/ 221 h 3116"/>
                    <a:gd name="T32" fmla="*/ 307 w 1797"/>
                    <a:gd name="T33" fmla="*/ 474 h 3116"/>
                    <a:gd name="T34" fmla="*/ 340 w 1797"/>
                    <a:gd name="T35" fmla="*/ 675 h 3116"/>
                    <a:gd name="T36" fmla="*/ 402 w 1797"/>
                    <a:gd name="T37" fmla="*/ 1007 h 3116"/>
                    <a:gd name="T38" fmla="*/ 433 w 1797"/>
                    <a:gd name="T39" fmla="*/ 1121 h 3116"/>
                    <a:gd name="T40" fmla="*/ 642 w 1797"/>
                    <a:gd name="T41" fmla="*/ 1409 h 3116"/>
                    <a:gd name="T42" fmla="*/ 868 w 1797"/>
                    <a:gd name="T43" fmla="*/ 1475 h 3116"/>
                    <a:gd name="T44" fmla="*/ 969 w 1797"/>
                    <a:gd name="T45" fmla="*/ 1478 h 3116"/>
                    <a:gd name="T46" fmla="*/ 1258 w 1797"/>
                    <a:gd name="T47" fmla="*/ 1470 h 3116"/>
                    <a:gd name="T48" fmla="*/ 1344 w 1797"/>
                    <a:gd name="T49" fmla="*/ 1425 h 3116"/>
                    <a:gd name="T50" fmla="*/ 1471 w 1797"/>
                    <a:gd name="T51" fmla="*/ 1089 h 3116"/>
                    <a:gd name="T52" fmla="*/ 1509 w 1797"/>
                    <a:gd name="T53" fmla="*/ 987 h 3116"/>
                    <a:gd name="T54" fmla="*/ 1582 w 1797"/>
                    <a:gd name="T55" fmla="*/ 855 h 3116"/>
                    <a:gd name="T56" fmla="*/ 1587 w 1797"/>
                    <a:gd name="T57" fmla="*/ 841 h 3116"/>
                    <a:gd name="T58" fmla="*/ 1594 w 1797"/>
                    <a:gd name="T59" fmla="*/ 816 h 3116"/>
                    <a:gd name="T60" fmla="*/ 1608 w 1797"/>
                    <a:gd name="T61" fmla="*/ 675 h 3116"/>
                    <a:gd name="T62" fmla="*/ 1630 w 1797"/>
                    <a:gd name="T63" fmla="*/ 639 h 3116"/>
                    <a:gd name="T64" fmla="*/ 1647 w 1797"/>
                    <a:gd name="T65" fmla="*/ 612 h 3116"/>
                    <a:gd name="T66" fmla="*/ 1735 w 1797"/>
                    <a:gd name="T67" fmla="*/ 664 h 3116"/>
                    <a:gd name="T68" fmla="*/ 1747 w 1797"/>
                    <a:gd name="T69" fmla="*/ 646 h 3116"/>
                    <a:gd name="T70" fmla="*/ 1758 w 1797"/>
                    <a:gd name="T71" fmla="*/ 882 h 3116"/>
                    <a:gd name="T72" fmla="*/ 1707 w 1797"/>
                    <a:gd name="T73" fmla="*/ 1118 h 3116"/>
                    <a:gd name="T74" fmla="*/ 1700 w 1797"/>
                    <a:gd name="T75" fmla="*/ 1187 h 3116"/>
                    <a:gd name="T76" fmla="*/ 1644 w 1797"/>
                    <a:gd name="T77" fmla="*/ 1218 h 3116"/>
                    <a:gd name="T78" fmla="*/ 1573 w 1797"/>
                    <a:gd name="T79" fmla="*/ 1441 h 3116"/>
                    <a:gd name="T80" fmla="*/ 1524 w 1797"/>
                    <a:gd name="T81" fmla="*/ 1592 h 3116"/>
                    <a:gd name="T82" fmla="*/ 1491 w 1797"/>
                    <a:gd name="T83" fmla="*/ 1660 h 3116"/>
                    <a:gd name="T84" fmla="*/ 1542 w 1797"/>
                    <a:gd name="T85" fmla="*/ 1891 h 3116"/>
                    <a:gd name="T86" fmla="*/ 1572 w 1797"/>
                    <a:gd name="T87" fmla="*/ 2029 h 3116"/>
                    <a:gd name="T88" fmla="*/ 1498 w 1797"/>
                    <a:gd name="T89" fmla="*/ 2377 h 3116"/>
                    <a:gd name="T90" fmla="*/ 1475 w 1797"/>
                    <a:gd name="T91" fmla="*/ 2589 h 3116"/>
                    <a:gd name="T92" fmla="*/ 1427 w 1797"/>
                    <a:gd name="T93" fmla="*/ 2771 h 3116"/>
                    <a:gd name="T94" fmla="*/ 1368 w 1797"/>
                    <a:gd name="T95" fmla="*/ 2903 h 3116"/>
                    <a:gd name="T96" fmla="*/ 1307 w 1797"/>
                    <a:gd name="T97" fmla="*/ 3026 h 3116"/>
                    <a:gd name="T98" fmla="*/ 1165 w 1797"/>
                    <a:gd name="T99" fmla="*/ 3091 h 3116"/>
                    <a:gd name="T100" fmla="*/ 1126 w 1797"/>
                    <a:gd name="T101" fmla="*/ 3053 h 3116"/>
                    <a:gd name="T102" fmla="*/ 978 w 1797"/>
                    <a:gd name="T103" fmla="*/ 3028 h 3116"/>
                    <a:gd name="T104" fmla="*/ 955 w 1797"/>
                    <a:gd name="T105" fmla="*/ 3028 h 3116"/>
                    <a:gd name="T106" fmla="*/ 912 w 1797"/>
                    <a:gd name="T107" fmla="*/ 3065 h 3116"/>
                    <a:gd name="T108" fmla="*/ 859 w 1797"/>
                    <a:gd name="T109" fmla="*/ 3081 h 3116"/>
                    <a:gd name="T110" fmla="*/ 643 w 1797"/>
                    <a:gd name="T111" fmla="*/ 2996 h 3116"/>
                    <a:gd name="T112" fmla="*/ 592 w 1797"/>
                    <a:gd name="T113" fmla="*/ 3035 h 3116"/>
                    <a:gd name="T114" fmla="*/ 558 w 1797"/>
                    <a:gd name="T115" fmla="*/ 3082 h 3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797" h="3116">
                      <a:moveTo>
                        <a:pt x="443" y="3090"/>
                      </a:moveTo>
                      <a:lnTo>
                        <a:pt x="436" y="3082"/>
                      </a:lnTo>
                      <a:lnTo>
                        <a:pt x="433" y="3082"/>
                      </a:lnTo>
                      <a:lnTo>
                        <a:pt x="428" y="3079"/>
                      </a:lnTo>
                      <a:lnTo>
                        <a:pt x="347" y="3018"/>
                      </a:lnTo>
                      <a:lnTo>
                        <a:pt x="149" y="2839"/>
                      </a:lnTo>
                      <a:lnTo>
                        <a:pt x="145" y="2804"/>
                      </a:lnTo>
                      <a:lnTo>
                        <a:pt x="140" y="2758"/>
                      </a:lnTo>
                      <a:lnTo>
                        <a:pt x="137" y="2721"/>
                      </a:lnTo>
                      <a:lnTo>
                        <a:pt x="134" y="2681"/>
                      </a:lnTo>
                      <a:lnTo>
                        <a:pt x="130" y="2555"/>
                      </a:lnTo>
                      <a:lnTo>
                        <a:pt x="133" y="2459"/>
                      </a:lnTo>
                      <a:lnTo>
                        <a:pt x="135" y="2443"/>
                      </a:lnTo>
                      <a:lnTo>
                        <a:pt x="137" y="2429"/>
                      </a:lnTo>
                      <a:lnTo>
                        <a:pt x="183" y="2348"/>
                      </a:lnTo>
                      <a:lnTo>
                        <a:pt x="191" y="2346"/>
                      </a:lnTo>
                      <a:lnTo>
                        <a:pt x="192" y="2345"/>
                      </a:lnTo>
                      <a:lnTo>
                        <a:pt x="242" y="2280"/>
                      </a:lnTo>
                      <a:lnTo>
                        <a:pt x="331" y="2222"/>
                      </a:lnTo>
                      <a:lnTo>
                        <a:pt x="340" y="2208"/>
                      </a:lnTo>
                      <a:lnTo>
                        <a:pt x="343" y="2206"/>
                      </a:lnTo>
                      <a:lnTo>
                        <a:pt x="344" y="2202"/>
                      </a:lnTo>
                      <a:lnTo>
                        <a:pt x="354" y="2183"/>
                      </a:lnTo>
                      <a:lnTo>
                        <a:pt x="363" y="2169"/>
                      </a:lnTo>
                      <a:lnTo>
                        <a:pt x="365" y="2167"/>
                      </a:lnTo>
                      <a:lnTo>
                        <a:pt x="365" y="2166"/>
                      </a:lnTo>
                      <a:lnTo>
                        <a:pt x="366" y="2159"/>
                      </a:lnTo>
                      <a:lnTo>
                        <a:pt x="376" y="2155"/>
                      </a:lnTo>
                      <a:lnTo>
                        <a:pt x="394" y="2018"/>
                      </a:lnTo>
                      <a:lnTo>
                        <a:pt x="398" y="2017"/>
                      </a:lnTo>
                      <a:lnTo>
                        <a:pt x="398" y="2009"/>
                      </a:lnTo>
                      <a:lnTo>
                        <a:pt x="396" y="1985"/>
                      </a:lnTo>
                      <a:lnTo>
                        <a:pt x="392" y="1952"/>
                      </a:lnTo>
                      <a:lnTo>
                        <a:pt x="388" y="1911"/>
                      </a:lnTo>
                      <a:lnTo>
                        <a:pt x="360" y="1673"/>
                      </a:lnTo>
                      <a:lnTo>
                        <a:pt x="344" y="1563"/>
                      </a:lnTo>
                      <a:lnTo>
                        <a:pt x="340" y="1538"/>
                      </a:lnTo>
                      <a:lnTo>
                        <a:pt x="336" y="1514"/>
                      </a:lnTo>
                      <a:lnTo>
                        <a:pt x="332" y="1491"/>
                      </a:lnTo>
                      <a:lnTo>
                        <a:pt x="328" y="1470"/>
                      </a:lnTo>
                      <a:lnTo>
                        <a:pt x="301" y="1377"/>
                      </a:lnTo>
                      <a:lnTo>
                        <a:pt x="297" y="1371"/>
                      </a:lnTo>
                      <a:lnTo>
                        <a:pt x="238" y="1316"/>
                      </a:lnTo>
                      <a:lnTo>
                        <a:pt x="231" y="1284"/>
                      </a:lnTo>
                      <a:lnTo>
                        <a:pt x="230" y="1271"/>
                      </a:lnTo>
                      <a:lnTo>
                        <a:pt x="227" y="1187"/>
                      </a:lnTo>
                      <a:lnTo>
                        <a:pt x="222" y="1130"/>
                      </a:lnTo>
                      <a:lnTo>
                        <a:pt x="216" y="1097"/>
                      </a:lnTo>
                      <a:lnTo>
                        <a:pt x="183" y="1000"/>
                      </a:lnTo>
                      <a:lnTo>
                        <a:pt x="107" y="844"/>
                      </a:lnTo>
                      <a:lnTo>
                        <a:pt x="92" y="813"/>
                      </a:lnTo>
                      <a:lnTo>
                        <a:pt x="66" y="751"/>
                      </a:lnTo>
                      <a:lnTo>
                        <a:pt x="44" y="659"/>
                      </a:lnTo>
                      <a:lnTo>
                        <a:pt x="43" y="644"/>
                      </a:lnTo>
                      <a:lnTo>
                        <a:pt x="42" y="622"/>
                      </a:lnTo>
                      <a:lnTo>
                        <a:pt x="40" y="602"/>
                      </a:lnTo>
                      <a:lnTo>
                        <a:pt x="37" y="574"/>
                      </a:lnTo>
                      <a:lnTo>
                        <a:pt x="29" y="522"/>
                      </a:lnTo>
                      <a:lnTo>
                        <a:pt x="24" y="481"/>
                      </a:lnTo>
                      <a:lnTo>
                        <a:pt x="0" y="237"/>
                      </a:lnTo>
                      <a:lnTo>
                        <a:pt x="3" y="165"/>
                      </a:lnTo>
                      <a:lnTo>
                        <a:pt x="33" y="108"/>
                      </a:lnTo>
                      <a:lnTo>
                        <a:pt x="58" y="81"/>
                      </a:lnTo>
                      <a:lnTo>
                        <a:pt x="62" y="81"/>
                      </a:lnTo>
                      <a:lnTo>
                        <a:pt x="63" y="79"/>
                      </a:lnTo>
                      <a:lnTo>
                        <a:pt x="64" y="76"/>
                      </a:lnTo>
                      <a:lnTo>
                        <a:pt x="65" y="72"/>
                      </a:lnTo>
                      <a:lnTo>
                        <a:pt x="65" y="67"/>
                      </a:lnTo>
                      <a:lnTo>
                        <a:pt x="76" y="67"/>
                      </a:lnTo>
                      <a:lnTo>
                        <a:pt x="111" y="8"/>
                      </a:lnTo>
                      <a:lnTo>
                        <a:pt x="119" y="0"/>
                      </a:lnTo>
                      <a:lnTo>
                        <a:pt x="145" y="2"/>
                      </a:lnTo>
                      <a:lnTo>
                        <a:pt x="155" y="6"/>
                      </a:lnTo>
                      <a:lnTo>
                        <a:pt x="221" y="48"/>
                      </a:lnTo>
                      <a:lnTo>
                        <a:pt x="224" y="52"/>
                      </a:lnTo>
                      <a:lnTo>
                        <a:pt x="226" y="52"/>
                      </a:lnTo>
                      <a:lnTo>
                        <a:pt x="226" y="54"/>
                      </a:lnTo>
                      <a:lnTo>
                        <a:pt x="235" y="153"/>
                      </a:lnTo>
                      <a:lnTo>
                        <a:pt x="241" y="186"/>
                      </a:lnTo>
                      <a:lnTo>
                        <a:pt x="248" y="221"/>
                      </a:lnTo>
                      <a:lnTo>
                        <a:pt x="257" y="255"/>
                      </a:lnTo>
                      <a:lnTo>
                        <a:pt x="274" y="327"/>
                      </a:lnTo>
                      <a:lnTo>
                        <a:pt x="292" y="400"/>
                      </a:lnTo>
                      <a:lnTo>
                        <a:pt x="300" y="437"/>
                      </a:lnTo>
                      <a:lnTo>
                        <a:pt x="307" y="474"/>
                      </a:lnTo>
                      <a:lnTo>
                        <a:pt x="313" y="513"/>
                      </a:lnTo>
                      <a:lnTo>
                        <a:pt x="321" y="593"/>
                      </a:lnTo>
                      <a:lnTo>
                        <a:pt x="326" y="635"/>
                      </a:lnTo>
                      <a:lnTo>
                        <a:pt x="328" y="639"/>
                      </a:lnTo>
                      <a:lnTo>
                        <a:pt x="340" y="675"/>
                      </a:lnTo>
                      <a:lnTo>
                        <a:pt x="346" y="703"/>
                      </a:lnTo>
                      <a:lnTo>
                        <a:pt x="360" y="773"/>
                      </a:lnTo>
                      <a:lnTo>
                        <a:pt x="373" y="855"/>
                      </a:lnTo>
                      <a:lnTo>
                        <a:pt x="394" y="974"/>
                      </a:lnTo>
                      <a:lnTo>
                        <a:pt x="402" y="1007"/>
                      </a:lnTo>
                      <a:lnTo>
                        <a:pt x="405" y="1021"/>
                      </a:lnTo>
                      <a:lnTo>
                        <a:pt x="419" y="1065"/>
                      </a:lnTo>
                      <a:lnTo>
                        <a:pt x="429" y="1076"/>
                      </a:lnTo>
                      <a:lnTo>
                        <a:pt x="430" y="1104"/>
                      </a:lnTo>
                      <a:lnTo>
                        <a:pt x="433" y="1121"/>
                      </a:lnTo>
                      <a:lnTo>
                        <a:pt x="437" y="1161"/>
                      </a:lnTo>
                      <a:lnTo>
                        <a:pt x="524" y="1340"/>
                      </a:lnTo>
                      <a:lnTo>
                        <a:pt x="526" y="1353"/>
                      </a:lnTo>
                      <a:lnTo>
                        <a:pt x="531" y="1353"/>
                      </a:lnTo>
                      <a:lnTo>
                        <a:pt x="642" y="1409"/>
                      </a:lnTo>
                      <a:lnTo>
                        <a:pt x="726" y="1450"/>
                      </a:lnTo>
                      <a:lnTo>
                        <a:pt x="740" y="1458"/>
                      </a:lnTo>
                      <a:lnTo>
                        <a:pt x="740" y="1464"/>
                      </a:lnTo>
                      <a:lnTo>
                        <a:pt x="861" y="1473"/>
                      </a:lnTo>
                      <a:lnTo>
                        <a:pt x="868" y="1475"/>
                      </a:lnTo>
                      <a:lnTo>
                        <a:pt x="923" y="1509"/>
                      </a:lnTo>
                      <a:lnTo>
                        <a:pt x="931" y="1509"/>
                      </a:lnTo>
                      <a:lnTo>
                        <a:pt x="936" y="1491"/>
                      </a:lnTo>
                      <a:lnTo>
                        <a:pt x="954" y="1479"/>
                      </a:lnTo>
                      <a:lnTo>
                        <a:pt x="969" y="1478"/>
                      </a:lnTo>
                      <a:lnTo>
                        <a:pt x="1052" y="1506"/>
                      </a:lnTo>
                      <a:lnTo>
                        <a:pt x="1066" y="1509"/>
                      </a:lnTo>
                      <a:lnTo>
                        <a:pt x="1181" y="1491"/>
                      </a:lnTo>
                      <a:lnTo>
                        <a:pt x="1208" y="1485"/>
                      </a:lnTo>
                      <a:lnTo>
                        <a:pt x="1258" y="1470"/>
                      </a:lnTo>
                      <a:lnTo>
                        <a:pt x="1290" y="1461"/>
                      </a:lnTo>
                      <a:lnTo>
                        <a:pt x="1327" y="1450"/>
                      </a:lnTo>
                      <a:lnTo>
                        <a:pt x="1329" y="1449"/>
                      </a:lnTo>
                      <a:lnTo>
                        <a:pt x="1341" y="1430"/>
                      </a:lnTo>
                      <a:lnTo>
                        <a:pt x="1344" y="1425"/>
                      </a:lnTo>
                      <a:lnTo>
                        <a:pt x="1350" y="1414"/>
                      </a:lnTo>
                      <a:lnTo>
                        <a:pt x="1373" y="1340"/>
                      </a:lnTo>
                      <a:lnTo>
                        <a:pt x="1426" y="1201"/>
                      </a:lnTo>
                      <a:lnTo>
                        <a:pt x="1468" y="1104"/>
                      </a:lnTo>
                      <a:lnTo>
                        <a:pt x="1471" y="1089"/>
                      </a:lnTo>
                      <a:lnTo>
                        <a:pt x="1474" y="1086"/>
                      </a:lnTo>
                      <a:lnTo>
                        <a:pt x="1486" y="1067"/>
                      </a:lnTo>
                      <a:lnTo>
                        <a:pt x="1504" y="992"/>
                      </a:lnTo>
                      <a:lnTo>
                        <a:pt x="1507" y="991"/>
                      </a:lnTo>
                      <a:lnTo>
                        <a:pt x="1509" y="987"/>
                      </a:lnTo>
                      <a:lnTo>
                        <a:pt x="1511" y="983"/>
                      </a:lnTo>
                      <a:lnTo>
                        <a:pt x="1533" y="924"/>
                      </a:lnTo>
                      <a:lnTo>
                        <a:pt x="1575" y="855"/>
                      </a:lnTo>
                      <a:lnTo>
                        <a:pt x="1579" y="855"/>
                      </a:lnTo>
                      <a:lnTo>
                        <a:pt x="1582" y="855"/>
                      </a:lnTo>
                      <a:lnTo>
                        <a:pt x="1584" y="854"/>
                      </a:lnTo>
                      <a:lnTo>
                        <a:pt x="1585" y="853"/>
                      </a:lnTo>
                      <a:lnTo>
                        <a:pt x="1587" y="849"/>
                      </a:lnTo>
                      <a:lnTo>
                        <a:pt x="1587" y="846"/>
                      </a:lnTo>
                      <a:lnTo>
                        <a:pt x="1587" y="841"/>
                      </a:lnTo>
                      <a:lnTo>
                        <a:pt x="1589" y="841"/>
                      </a:lnTo>
                      <a:lnTo>
                        <a:pt x="1590" y="840"/>
                      </a:lnTo>
                      <a:lnTo>
                        <a:pt x="1592" y="837"/>
                      </a:lnTo>
                      <a:lnTo>
                        <a:pt x="1592" y="834"/>
                      </a:lnTo>
                      <a:lnTo>
                        <a:pt x="1594" y="816"/>
                      </a:lnTo>
                      <a:lnTo>
                        <a:pt x="1593" y="802"/>
                      </a:lnTo>
                      <a:lnTo>
                        <a:pt x="1590" y="759"/>
                      </a:lnTo>
                      <a:lnTo>
                        <a:pt x="1598" y="679"/>
                      </a:lnTo>
                      <a:lnTo>
                        <a:pt x="1604" y="676"/>
                      </a:lnTo>
                      <a:lnTo>
                        <a:pt x="1608" y="675"/>
                      </a:lnTo>
                      <a:lnTo>
                        <a:pt x="1623" y="647"/>
                      </a:lnTo>
                      <a:lnTo>
                        <a:pt x="1627" y="647"/>
                      </a:lnTo>
                      <a:lnTo>
                        <a:pt x="1629" y="644"/>
                      </a:lnTo>
                      <a:lnTo>
                        <a:pt x="1630" y="643"/>
                      </a:lnTo>
                      <a:lnTo>
                        <a:pt x="1630" y="639"/>
                      </a:lnTo>
                      <a:lnTo>
                        <a:pt x="1629" y="628"/>
                      </a:lnTo>
                      <a:lnTo>
                        <a:pt x="1629" y="624"/>
                      </a:lnTo>
                      <a:lnTo>
                        <a:pt x="1641" y="616"/>
                      </a:lnTo>
                      <a:lnTo>
                        <a:pt x="1643" y="614"/>
                      </a:lnTo>
                      <a:lnTo>
                        <a:pt x="1647" y="612"/>
                      </a:lnTo>
                      <a:lnTo>
                        <a:pt x="1653" y="611"/>
                      </a:lnTo>
                      <a:lnTo>
                        <a:pt x="1689" y="616"/>
                      </a:lnTo>
                      <a:lnTo>
                        <a:pt x="1725" y="654"/>
                      </a:lnTo>
                      <a:lnTo>
                        <a:pt x="1726" y="664"/>
                      </a:lnTo>
                      <a:lnTo>
                        <a:pt x="1735" y="664"/>
                      </a:lnTo>
                      <a:lnTo>
                        <a:pt x="1737" y="652"/>
                      </a:lnTo>
                      <a:lnTo>
                        <a:pt x="1738" y="648"/>
                      </a:lnTo>
                      <a:lnTo>
                        <a:pt x="1740" y="646"/>
                      </a:lnTo>
                      <a:lnTo>
                        <a:pt x="1741" y="644"/>
                      </a:lnTo>
                      <a:lnTo>
                        <a:pt x="1747" y="646"/>
                      </a:lnTo>
                      <a:lnTo>
                        <a:pt x="1769" y="662"/>
                      </a:lnTo>
                      <a:lnTo>
                        <a:pt x="1769" y="675"/>
                      </a:lnTo>
                      <a:lnTo>
                        <a:pt x="1795" y="700"/>
                      </a:lnTo>
                      <a:lnTo>
                        <a:pt x="1797" y="707"/>
                      </a:lnTo>
                      <a:lnTo>
                        <a:pt x="1758" y="882"/>
                      </a:lnTo>
                      <a:lnTo>
                        <a:pt x="1754" y="883"/>
                      </a:lnTo>
                      <a:lnTo>
                        <a:pt x="1747" y="889"/>
                      </a:lnTo>
                      <a:lnTo>
                        <a:pt x="1733" y="923"/>
                      </a:lnTo>
                      <a:lnTo>
                        <a:pt x="1716" y="1016"/>
                      </a:lnTo>
                      <a:lnTo>
                        <a:pt x="1707" y="1118"/>
                      </a:lnTo>
                      <a:lnTo>
                        <a:pt x="1705" y="1175"/>
                      </a:lnTo>
                      <a:lnTo>
                        <a:pt x="1704" y="1182"/>
                      </a:lnTo>
                      <a:lnTo>
                        <a:pt x="1704" y="1187"/>
                      </a:lnTo>
                      <a:lnTo>
                        <a:pt x="1702" y="1187"/>
                      </a:lnTo>
                      <a:lnTo>
                        <a:pt x="1700" y="1187"/>
                      </a:lnTo>
                      <a:lnTo>
                        <a:pt x="1692" y="1189"/>
                      </a:lnTo>
                      <a:lnTo>
                        <a:pt x="1651" y="1211"/>
                      </a:lnTo>
                      <a:lnTo>
                        <a:pt x="1650" y="1214"/>
                      </a:lnTo>
                      <a:lnTo>
                        <a:pt x="1647" y="1215"/>
                      </a:lnTo>
                      <a:lnTo>
                        <a:pt x="1644" y="1218"/>
                      </a:lnTo>
                      <a:lnTo>
                        <a:pt x="1637" y="1225"/>
                      </a:lnTo>
                      <a:lnTo>
                        <a:pt x="1629" y="1238"/>
                      </a:lnTo>
                      <a:lnTo>
                        <a:pt x="1626" y="1246"/>
                      </a:lnTo>
                      <a:lnTo>
                        <a:pt x="1607" y="1295"/>
                      </a:lnTo>
                      <a:lnTo>
                        <a:pt x="1573" y="1441"/>
                      </a:lnTo>
                      <a:lnTo>
                        <a:pt x="1565" y="1501"/>
                      </a:lnTo>
                      <a:lnTo>
                        <a:pt x="1565" y="1505"/>
                      </a:lnTo>
                      <a:lnTo>
                        <a:pt x="1563" y="1506"/>
                      </a:lnTo>
                      <a:lnTo>
                        <a:pt x="1539" y="1547"/>
                      </a:lnTo>
                      <a:lnTo>
                        <a:pt x="1524" y="1592"/>
                      </a:lnTo>
                      <a:lnTo>
                        <a:pt x="1518" y="1603"/>
                      </a:lnTo>
                      <a:lnTo>
                        <a:pt x="1495" y="1645"/>
                      </a:lnTo>
                      <a:lnTo>
                        <a:pt x="1493" y="1649"/>
                      </a:lnTo>
                      <a:lnTo>
                        <a:pt x="1492" y="1653"/>
                      </a:lnTo>
                      <a:lnTo>
                        <a:pt x="1491" y="1660"/>
                      </a:lnTo>
                      <a:lnTo>
                        <a:pt x="1490" y="1673"/>
                      </a:lnTo>
                      <a:lnTo>
                        <a:pt x="1495" y="1722"/>
                      </a:lnTo>
                      <a:lnTo>
                        <a:pt x="1521" y="1834"/>
                      </a:lnTo>
                      <a:lnTo>
                        <a:pt x="1534" y="1875"/>
                      </a:lnTo>
                      <a:lnTo>
                        <a:pt x="1542" y="1891"/>
                      </a:lnTo>
                      <a:lnTo>
                        <a:pt x="1543" y="1892"/>
                      </a:lnTo>
                      <a:lnTo>
                        <a:pt x="1555" y="1918"/>
                      </a:lnTo>
                      <a:lnTo>
                        <a:pt x="1559" y="1935"/>
                      </a:lnTo>
                      <a:lnTo>
                        <a:pt x="1564" y="1991"/>
                      </a:lnTo>
                      <a:lnTo>
                        <a:pt x="1572" y="2029"/>
                      </a:lnTo>
                      <a:lnTo>
                        <a:pt x="1575" y="2030"/>
                      </a:lnTo>
                      <a:lnTo>
                        <a:pt x="1556" y="2159"/>
                      </a:lnTo>
                      <a:lnTo>
                        <a:pt x="1548" y="2187"/>
                      </a:lnTo>
                      <a:lnTo>
                        <a:pt x="1503" y="2352"/>
                      </a:lnTo>
                      <a:lnTo>
                        <a:pt x="1498" y="2377"/>
                      </a:lnTo>
                      <a:lnTo>
                        <a:pt x="1467" y="2538"/>
                      </a:lnTo>
                      <a:lnTo>
                        <a:pt x="1479" y="2552"/>
                      </a:lnTo>
                      <a:lnTo>
                        <a:pt x="1479" y="2564"/>
                      </a:lnTo>
                      <a:lnTo>
                        <a:pt x="1477" y="2576"/>
                      </a:lnTo>
                      <a:lnTo>
                        <a:pt x="1475" y="2589"/>
                      </a:lnTo>
                      <a:lnTo>
                        <a:pt x="1450" y="2722"/>
                      </a:lnTo>
                      <a:lnTo>
                        <a:pt x="1449" y="2723"/>
                      </a:lnTo>
                      <a:lnTo>
                        <a:pt x="1447" y="2731"/>
                      </a:lnTo>
                      <a:lnTo>
                        <a:pt x="1439" y="2746"/>
                      </a:lnTo>
                      <a:lnTo>
                        <a:pt x="1427" y="2771"/>
                      </a:lnTo>
                      <a:lnTo>
                        <a:pt x="1393" y="2860"/>
                      </a:lnTo>
                      <a:lnTo>
                        <a:pt x="1383" y="2864"/>
                      </a:lnTo>
                      <a:lnTo>
                        <a:pt x="1383" y="2874"/>
                      </a:lnTo>
                      <a:lnTo>
                        <a:pt x="1380" y="2887"/>
                      </a:lnTo>
                      <a:lnTo>
                        <a:pt x="1368" y="2903"/>
                      </a:lnTo>
                      <a:lnTo>
                        <a:pt x="1341" y="2947"/>
                      </a:lnTo>
                      <a:lnTo>
                        <a:pt x="1340" y="2952"/>
                      </a:lnTo>
                      <a:lnTo>
                        <a:pt x="1332" y="2962"/>
                      </a:lnTo>
                      <a:lnTo>
                        <a:pt x="1330" y="2966"/>
                      </a:lnTo>
                      <a:lnTo>
                        <a:pt x="1307" y="3026"/>
                      </a:lnTo>
                      <a:lnTo>
                        <a:pt x="1305" y="3028"/>
                      </a:lnTo>
                      <a:lnTo>
                        <a:pt x="1297" y="3041"/>
                      </a:lnTo>
                      <a:lnTo>
                        <a:pt x="1276" y="3095"/>
                      </a:lnTo>
                      <a:lnTo>
                        <a:pt x="1265" y="3097"/>
                      </a:lnTo>
                      <a:lnTo>
                        <a:pt x="1165" y="3091"/>
                      </a:lnTo>
                      <a:lnTo>
                        <a:pt x="1149" y="3073"/>
                      </a:lnTo>
                      <a:lnTo>
                        <a:pt x="1148" y="3066"/>
                      </a:lnTo>
                      <a:lnTo>
                        <a:pt x="1147" y="3061"/>
                      </a:lnTo>
                      <a:lnTo>
                        <a:pt x="1147" y="3054"/>
                      </a:lnTo>
                      <a:lnTo>
                        <a:pt x="1126" y="3053"/>
                      </a:lnTo>
                      <a:lnTo>
                        <a:pt x="1112" y="3051"/>
                      </a:lnTo>
                      <a:lnTo>
                        <a:pt x="1098" y="3049"/>
                      </a:lnTo>
                      <a:lnTo>
                        <a:pt x="1024" y="3037"/>
                      </a:lnTo>
                      <a:lnTo>
                        <a:pt x="987" y="3029"/>
                      </a:lnTo>
                      <a:lnTo>
                        <a:pt x="978" y="3028"/>
                      </a:lnTo>
                      <a:lnTo>
                        <a:pt x="970" y="3026"/>
                      </a:lnTo>
                      <a:lnTo>
                        <a:pt x="966" y="3026"/>
                      </a:lnTo>
                      <a:lnTo>
                        <a:pt x="965" y="3026"/>
                      </a:lnTo>
                      <a:lnTo>
                        <a:pt x="965" y="3026"/>
                      </a:lnTo>
                      <a:lnTo>
                        <a:pt x="955" y="3028"/>
                      </a:lnTo>
                      <a:lnTo>
                        <a:pt x="955" y="3029"/>
                      </a:lnTo>
                      <a:lnTo>
                        <a:pt x="954" y="3039"/>
                      </a:lnTo>
                      <a:lnTo>
                        <a:pt x="923" y="3051"/>
                      </a:lnTo>
                      <a:lnTo>
                        <a:pt x="913" y="3062"/>
                      </a:lnTo>
                      <a:lnTo>
                        <a:pt x="912" y="3065"/>
                      </a:lnTo>
                      <a:lnTo>
                        <a:pt x="912" y="3067"/>
                      </a:lnTo>
                      <a:lnTo>
                        <a:pt x="909" y="3067"/>
                      </a:lnTo>
                      <a:lnTo>
                        <a:pt x="886" y="3073"/>
                      </a:lnTo>
                      <a:lnTo>
                        <a:pt x="874" y="3077"/>
                      </a:lnTo>
                      <a:lnTo>
                        <a:pt x="859" y="3081"/>
                      </a:lnTo>
                      <a:lnTo>
                        <a:pt x="798" y="3098"/>
                      </a:lnTo>
                      <a:lnTo>
                        <a:pt x="722" y="3093"/>
                      </a:lnTo>
                      <a:lnTo>
                        <a:pt x="718" y="3089"/>
                      </a:lnTo>
                      <a:lnTo>
                        <a:pt x="711" y="3075"/>
                      </a:lnTo>
                      <a:lnTo>
                        <a:pt x="643" y="2996"/>
                      </a:lnTo>
                      <a:lnTo>
                        <a:pt x="636" y="2992"/>
                      </a:lnTo>
                      <a:lnTo>
                        <a:pt x="629" y="2990"/>
                      </a:lnTo>
                      <a:lnTo>
                        <a:pt x="611" y="3026"/>
                      </a:lnTo>
                      <a:lnTo>
                        <a:pt x="607" y="3026"/>
                      </a:lnTo>
                      <a:lnTo>
                        <a:pt x="592" y="3035"/>
                      </a:lnTo>
                      <a:lnTo>
                        <a:pt x="571" y="3054"/>
                      </a:lnTo>
                      <a:lnTo>
                        <a:pt x="570" y="3055"/>
                      </a:lnTo>
                      <a:lnTo>
                        <a:pt x="558" y="3073"/>
                      </a:lnTo>
                      <a:lnTo>
                        <a:pt x="558" y="3077"/>
                      </a:lnTo>
                      <a:lnTo>
                        <a:pt x="558" y="3082"/>
                      </a:lnTo>
                      <a:lnTo>
                        <a:pt x="490" y="3116"/>
                      </a:lnTo>
                      <a:lnTo>
                        <a:pt x="482" y="3116"/>
                      </a:lnTo>
                      <a:lnTo>
                        <a:pt x="473" y="3114"/>
                      </a:lnTo>
                      <a:lnTo>
                        <a:pt x="443" y="30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51" name="Freeform 47"/>
                <p:cNvSpPr>
                  <a:spLocks/>
                </p:cNvSpPr>
                <p:nvPr/>
              </p:nvSpPr>
              <p:spPr bwMode="auto">
                <a:xfrm>
                  <a:off x="3319" y="3865"/>
                  <a:ext cx="1" cy="1"/>
                </a:xfrm>
                <a:custGeom>
                  <a:avLst/>
                  <a:gdLst>
                    <a:gd name="T0" fmla="*/ 4 w 4"/>
                    <a:gd name="T1" fmla="*/ 0 h 6"/>
                    <a:gd name="T2" fmla="*/ 3 w 4"/>
                    <a:gd name="T3" fmla="*/ 6 h 6"/>
                    <a:gd name="T4" fmla="*/ 1 w 4"/>
                    <a:gd name="T5" fmla="*/ 6 h 6"/>
                    <a:gd name="T6" fmla="*/ 0 w 4"/>
                    <a:gd name="T7" fmla="*/ 6 h 6"/>
                    <a:gd name="T8" fmla="*/ 2 w 4"/>
                    <a:gd name="T9" fmla="*/ 0 h 6"/>
                    <a:gd name="T10" fmla="*/ 4 w 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4" y="0"/>
                      </a:moveTo>
                      <a:lnTo>
                        <a:pt x="3" y="6"/>
                      </a:lnTo>
                      <a:lnTo>
                        <a:pt x="1" y="6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52" name="Freeform 48"/>
                <p:cNvSpPr>
                  <a:spLocks/>
                </p:cNvSpPr>
                <p:nvPr/>
              </p:nvSpPr>
              <p:spPr bwMode="auto">
                <a:xfrm>
                  <a:off x="3317" y="3865"/>
                  <a:ext cx="3" cy="1"/>
                </a:xfrm>
                <a:custGeom>
                  <a:avLst/>
                  <a:gdLst>
                    <a:gd name="T0" fmla="*/ 7 w 7"/>
                    <a:gd name="T1" fmla="*/ 1 h 7"/>
                    <a:gd name="T2" fmla="*/ 5 w 7"/>
                    <a:gd name="T3" fmla="*/ 7 h 7"/>
                    <a:gd name="T4" fmla="*/ 0 w 7"/>
                    <a:gd name="T5" fmla="*/ 4 h 7"/>
                    <a:gd name="T6" fmla="*/ 0 w 7"/>
                    <a:gd name="T7" fmla="*/ 4 h 7"/>
                    <a:gd name="T8" fmla="*/ 2 w 7"/>
                    <a:gd name="T9" fmla="*/ 0 h 7"/>
                    <a:gd name="T10" fmla="*/ 7 w 7"/>
                    <a:gd name="T1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7" y="1"/>
                      </a:moveTo>
                      <a:lnTo>
                        <a:pt x="5" y="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7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53" name="Freeform 49"/>
                <p:cNvSpPr>
                  <a:spLocks/>
                </p:cNvSpPr>
                <p:nvPr/>
              </p:nvSpPr>
              <p:spPr bwMode="auto">
                <a:xfrm>
                  <a:off x="3290" y="3849"/>
                  <a:ext cx="28" cy="17"/>
                </a:xfrm>
                <a:custGeom>
                  <a:avLst/>
                  <a:gdLst>
                    <a:gd name="T0" fmla="*/ 83 w 83"/>
                    <a:gd name="T1" fmla="*/ 61 h 65"/>
                    <a:gd name="T2" fmla="*/ 81 w 83"/>
                    <a:gd name="T3" fmla="*/ 65 h 65"/>
                    <a:gd name="T4" fmla="*/ 0 w 83"/>
                    <a:gd name="T5" fmla="*/ 4 h 65"/>
                    <a:gd name="T6" fmla="*/ 0 w 83"/>
                    <a:gd name="T7" fmla="*/ 4 h 65"/>
                    <a:gd name="T8" fmla="*/ 2 w 83"/>
                    <a:gd name="T9" fmla="*/ 0 h 65"/>
                    <a:gd name="T10" fmla="*/ 83 w 83"/>
                    <a:gd name="T11" fmla="*/ 6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3" h="65">
                      <a:moveTo>
                        <a:pt x="83" y="61"/>
                      </a:moveTo>
                      <a:lnTo>
                        <a:pt x="81" y="65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83" y="6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54" name="Freeform 50"/>
                <p:cNvSpPr>
                  <a:spLocks/>
                </p:cNvSpPr>
                <p:nvPr/>
              </p:nvSpPr>
              <p:spPr bwMode="auto">
                <a:xfrm>
                  <a:off x="3224" y="3805"/>
                  <a:ext cx="67" cy="45"/>
                </a:xfrm>
                <a:custGeom>
                  <a:avLst/>
                  <a:gdLst>
                    <a:gd name="T0" fmla="*/ 201 w 201"/>
                    <a:gd name="T1" fmla="*/ 179 h 183"/>
                    <a:gd name="T2" fmla="*/ 199 w 201"/>
                    <a:gd name="T3" fmla="*/ 183 h 183"/>
                    <a:gd name="T4" fmla="*/ 1 w 201"/>
                    <a:gd name="T5" fmla="*/ 4 h 183"/>
                    <a:gd name="T6" fmla="*/ 0 w 201"/>
                    <a:gd name="T7" fmla="*/ 1 h 183"/>
                    <a:gd name="T8" fmla="*/ 4 w 201"/>
                    <a:gd name="T9" fmla="*/ 0 h 183"/>
                    <a:gd name="T10" fmla="*/ 201 w 201"/>
                    <a:gd name="T11" fmla="*/ 179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183">
                      <a:moveTo>
                        <a:pt x="201" y="179"/>
                      </a:moveTo>
                      <a:lnTo>
                        <a:pt x="199" y="183"/>
                      </a:lnTo>
                      <a:lnTo>
                        <a:pt x="1" y="4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201" y="17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55" name="Freeform 51"/>
                <p:cNvSpPr>
                  <a:spLocks/>
                </p:cNvSpPr>
                <p:nvPr/>
              </p:nvSpPr>
              <p:spPr bwMode="auto">
                <a:xfrm>
                  <a:off x="3222" y="3796"/>
                  <a:ext cx="3" cy="9"/>
                </a:xfrm>
                <a:custGeom>
                  <a:avLst/>
                  <a:gdLst>
                    <a:gd name="T0" fmla="*/ 9 w 9"/>
                    <a:gd name="T1" fmla="*/ 34 h 35"/>
                    <a:gd name="T2" fmla="*/ 5 w 9"/>
                    <a:gd name="T3" fmla="*/ 35 h 35"/>
                    <a:gd name="T4" fmla="*/ 0 w 9"/>
                    <a:gd name="T5" fmla="*/ 0 h 35"/>
                    <a:gd name="T6" fmla="*/ 0 w 9"/>
                    <a:gd name="T7" fmla="*/ 0 h 35"/>
                    <a:gd name="T8" fmla="*/ 5 w 9"/>
                    <a:gd name="T9" fmla="*/ 0 h 35"/>
                    <a:gd name="T10" fmla="*/ 9 w 9"/>
                    <a:gd name="T11" fmla="*/ 3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35">
                      <a:moveTo>
                        <a:pt x="9" y="34"/>
                      </a:moveTo>
                      <a:lnTo>
                        <a:pt x="5" y="3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9" y="3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56" name="Freeform 52"/>
                <p:cNvSpPr>
                  <a:spLocks/>
                </p:cNvSpPr>
                <p:nvPr/>
              </p:nvSpPr>
              <p:spPr bwMode="auto">
                <a:xfrm>
                  <a:off x="3221" y="3785"/>
                  <a:ext cx="3" cy="11"/>
                </a:xfrm>
                <a:custGeom>
                  <a:avLst/>
                  <a:gdLst>
                    <a:gd name="T0" fmla="*/ 9 w 9"/>
                    <a:gd name="T1" fmla="*/ 46 h 46"/>
                    <a:gd name="T2" fmla="*/ 4 w 9"/>
                    <a:gd name="T3" fmla="*/ 46 h 46"/>
                    <a:gd name="T4" fmla="*/ 0 w 9"/>
                    <a:gd name="T5" fmla="*/ 0 h 46"/>
                    <a:gd name="T6" fmla="*/ 0 w 9"/>
                    <a:gd name="T7" fmla="*/ 0 h 46"/>
                    <a:gd name="T8" fmla="*/ 4 w 9"/>
                    <a:gd name="T9" fmla="*/ 0 h 46"/>
                    <a:gd name="T10" fmla="*/ 9 w 9"/>
                    <a:gd name="T11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46">
                      <a:moveTo>
                        <a:pt x="9" y="46"/>
                      </a:moveTo>
                      <a:lnTo>
                        <a:pt x="4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9" y="4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57" name="Freeform 53"/>
                <p:cNvSpPr>
                  <a:spLocks/>
                </p:cNvSpPr>
                <p:nvPr/>
              </p:nvSpPr>
              <p:spPr bwMode="auto">
                <a:xfrm>
                  <a:off x="3220" y="3775"/>
                  <a:ext cx="2" cy="10"/>
                </a:xfrm>
                <a:custGeom>
                  <a:avLst/>
                  <a:gdLst>
                    <a:gd name="T0" fmla="*/ 7 w 7"/>
                    <a:gd name="T1" fmla="*/ 37 h 37"/>
                    <a:gd name="T2" fmla="*/ 3 w 7"/>
                    <a:gd name="T3" fmla="*/ 37 h 37"/>
                    <a:gd name="T4" fmla="*/ 0 w 7"/>
                    <a:gd name="T5" fmla="*/ 0 h 37"/>
                    <a:gd name="T6" fmla="*/ 0 w 7"/>
                    <a:gd name="T7" fmla="*/ 0 h 37"/>
                    <a:gd name="T8" fmla="*/ 4 w 7"/>
                    <a:gd name="T9" fmla="*/ 0 h 37"/>
                    <a:gd name="T10" fmla="*/ 7 w 7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37">
                      <a:moveTo>
                        <a:pt x="7" y="37"/>
                      </a:moveTo>
                      <a:lnTo>
                        <a:pt x="3" y="3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3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58" name="Freeform 54"/>
                <p:cNvSpPr>
                  <a:spLocks/>
                </p:cNvSpPr>
                <p:nvPr/>
              </p:nvSpPr>
              <p:spPr bwMode="auto">
                <a:xfrm>
                  <a:off x="3219" y="3765"/>
                  <a:ext cx="2" cy="10"/>
                </a:xfrm>
                <a:custGeom>
                  <a:avLst/>
                  <a:gdLst>
                    <a:gd name="T0" fmla="*/ 7 w 7"/>
                    <a:gd name="T1" fmla="*/ 40 h 40"/>
                    <a:gd name="T2" fmla="*/ 3 w 7"/>
                    <a:gd name="T3" fmla="*/ 40 h 40"/>
                    <a:gd name="T4" fmla="*/ 0 w 7"/>
                    <a:gd name="T5" fmla="*/ 0 h 40"/>
                    <a:gd name="T6" fmla="*/ 0 w 7"/>
                    <a:gd name="T7" fmla="*/ 0 h 40"/>
                    <a:gd name="T8" fmla="*/ 4 w 7"/>
                    <a:gd name="T9" fmla="*/ 0 h 40"/>
                    <a:gd name="T10" fmla="*/ 7 w 7"/>
                    <a:gd name="T11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0">
                      <a:moveTo>
                        <a:pt x="7" y="40"/>
                      </a:moveTo>
                      <a:lnTo>
                        <a:pt x="3" y="4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4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59" name="Freeform 55"/>
                <p:cNvSpPr>
                  <a:spLocks/>
                </p:cNvSpPr>
                <p:nvPr/>
              </p:nvSpPr>
              <p:spPr bwMode="auto">
                <a:xfrm>
                  <a:off x="3218" y="3734"/>
                  <a:ext cx="2" cy="31"/>
                </a:xfrm>
                <a:custGeom>
                  <a:avLst/>
                  <a:gdLst>
                    <a:gd name="T0" fmla="*/ 8 w 8"/>
                    <a:gd name="T1" fmla="*/ 126 h 126"/>
                    <a:gd name="T2" fmla="*/ 4 w 8"/>
                    <a:gd name="T3" fmla="*/ 126 h 126"/>
                    <a:gd name="T4" fmla="*/ 0 w 8"/>
                    <a:gd name="T5" fmla="*/ 0 h 126"/>
                    <a:gd name="T6" fmla="*/ 0 w 8"/>
                    <a:gd name="T7" fmla="*/ 0 h 126"/>
                    <a:gd name="T8" fmla="*/ 4 w 8"/>
                    <a:gd name="T9" fmla="*/ 0 h 126"/>
                    <a:gd name="T10" fmla="*/ 8 w 8"/>
                    <a:gd name="T11" fmla="*/ 126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26">
                      <a:moveTo>
                        <a:pt x="8" y="126"/>
                      </a:moveTo>
                      <a:lnTo>
                        <a:pt x="4" y="12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12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60" name="Freeform 56"/>
                <p:cNvSpPr>
                  <a:spLocks/>
                </p:cNvSpPr>
                <p:nvPr/>
              </p:nvSpPr>
              <p:spPr bwMode="auto">
                <a:xfrm>
                  <a:off x="3218" y="3710"/>
                  <a:ext cx="2" cy="24"/>
                </a:xfrm>
                <a:custGeom>
                  <a:avLst/>
                  <a:gdLst>
                    <a:gd name="T0" fmla="*/ 4 w 7"/>
                    <a:gd name="T1" fmla="*/ 96 h 96"/>
                    <a:gd name="T2" fmla="*/ 0 w 7"/>
                    <a:gd name="T3" fmla="*/ 96 h 96"/>
                    <a:gd name="T4" fmla="*/ 3 w 7"/>
                    <a:gd name="T5" fmla="*/ 0 h 96"/>
                    <a:gd name="T6" fmla="*/ 3 w 7"/>
                    <a:gd name="T7" fmla="*/ 0 h 96"/>
                    <a:gd name="T8" fmla="*/ 7 w 7"/>
                    <a:gd name="T9" fmla="*/ 0 h 96"/>
                    <a:gd name="T10" fmla="*/ 4 w 7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96">
                      <a:moveTo>
                        <a:pt x="4" y="96"/>
                      </a:moveTo>
                      <a:lnTo>
                        <a:pt x="0" y="96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7" y="0"/>
                      </a:lnTo>
                      <a:lnTo>
                        <a:pt x="4" y="9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61" name="Freeform 57"/>
                <p:cNvSpPr>
                  <a:spLocks/>
                </p:cNvSpPr>
                <p:nvPr/>
              </p:nvSpPr>
              <p:spPr bwMode="auto">
                <a:xfrm>
                  <a:off x="3219" y="3706"/>
                  <a:ext cx="2" cy="4"/>
                </a:xfrm>
                <a:custGeom>
                  <a:avLst/>
                  <a:gdLst>
                    <a:gd name="T0" fmla="*/ 4 w 6"/>
                    <a:gd name="T1" fmla="*/ 16 h 16"/>
                    <a:gd name="T2" fmla="*/ 0 w 6"/>
                    <a:gd name="T3" fmla="*/ 16 h 16"/>
                    <a:gd name="T4" fmla="*/ 2 w 6"/>
                    <a:gd name="T5" fmla="*/ 0 h 16"/>
                    <a:gd name="T6" fmla="*/ 2 w 6"/>
                    <a:gd name="T7" fmla="*/ 0 h 16"/>
                    <a:gd name="T8" fmla="*/ 6 w 6"/>
                    <a:gd name="T9" fmla="*/ 0 h 16"/>
                    <a:gd name="T10" fmla="*/ 4 w 6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6">
                      <a:moveTo>
                        <a:pt x="4" y="16"/>
                      </a:moveTo>
                      <a:lnTo>
                        <a:pt x="0" y="16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62" name="Freeform 58"/>
                <p:cNvSpPr>
                  <a:spLocks/>
                </p:cNvSpPr>
                <p:nvPr/>
              </p:nvSpPr>
              <p:spPr bwMode="auto">
                <a:xfrm>
                  <a:off x="3219" y="3702"/>
                  <a:ext cx="2" cy="4"/>
                </a:xfrm>
                <a:custGeom>
                  <a:avLst/>
                  <a:gdLst>
                    <a:gd name="T0" fmla="*/ 4 w 6"/>
                    <a:gd name="T1" fmla="*/ 16 h 16"/>
                    <a:gd name="T2" fmla="*/ 0 w 6"/>
                    <a:gd name="T3" fmla="*/ 16 h 16"/>
                    <a:gd name="T4" fmla="*/ 2 w 6"/>
                    <a:gd name="T5" fmla="*/ 2 h 16"/>
                    <a:gd name="T6" fmla="*/ 3 w 6"/>
                    <a:gd name="T7" fmla="*/ 0 h 16"/>
                    <a:gd name="T8" fmla="*/ 6 w 6"/>
                    <a:gd name="T9" fmla="*/ 3 h 16"/>
                    <a:gd name="T10" fmla="*/ 4 w 6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6">
                      <a:moveTo>
                        <a:pt x="4" y="16"/>
                      </a:moveTo>
                      <a:lnTo>
                        <a:pt x="0" y="16"/>
                      </a:lnTo>
                      <a:lnTo>
                        <a:pt x="2" y="2"/>
                      </a:lnTo>
                      <a:lnTo>
                        <a:pt x="3" y="0"/>
                      </a:lnTo>
                      <a:lnTo>
                        <a:pt x="6" y="3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63" name="Freeform 59"/>
                <p:cNvSpPr>
                  <a:spLocks/>
                </p:cNvSpPr>
                <p:nvPr/>
              </p:nvSpPr>
              <p:spPr bwMode="auto">
                <a:xfrm>
                  <a:off x="3220" y="3682"/>
                  <a:ext cx="16" cy="21"/>
                </a:xfrm>
                <a:custGeom>
                  <a:avLst/>
                  <a:gdLst>
                    <a:gd name="T0" fmla="*/ 3 w 48"/>
                    <a:gd name="T1" fmla="*/ 85 h 85"/>
                    <a:gd name="T2" fmla="*/ 0 w 48"/>
                    <a:gd name="T3" fmla="*/ 82 h 85"/>
                    <a:gd name="T4" fmla="*/ 46 w 48"/>
                    <a:gd name="T5" fmla="*/ 1 h 85"/>
                    <a:gd name="T6" fmla="*/ 47 w 48"/>
                    <a:gd name="T7" fmla="*/ 0 h 85"/>
                    <a:gd name="T8" fmla="*/ 48 w 48"/>
                    <a:gd name="T9" fmla="*/ 5 h 85"/>
                    <a:gd name="T10" fmla="*/ 3 w 48"/>
                    <a:gd name="T11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" h="85">
                      <a:moveTo>
                        <a:pt x="3" y="85"/>
                      </a:moveTo>
                      <a:lnTo>
                        <a:pt x="0" y="82"/>
                      </a:lnTo>
                      <a:lnTo>
                        <a:pt x="46" y="1"/>
                      </a:lnTo>
                      <a:lnTo>
                        <a:pt x="47" y="0"/>
                      </a:lnTo>
                      <a:lnTo>
                        <a:pt x="48" y="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64" name="Freeform 60"/>
                <p:cNvSpPr>
                  <a:spLocks/>
                </p:cNvSpPr>
                <p:nvPr/>
              </p:nvSpPr>
              <p:spPr bwMode="auto">
                <a:xfrm>
                  <a:off x="3236" y="3681"/>
                  <a:ext cx="3" cy="2"/>
                </a:xfrm>
                <a:custGeom>
                  <a:avLst/>
                  <a:gdLst>
                    <a:gd name="T0" fmla="*/ 1 w 9"/>
                    <a:gd name="T1" fmla="*/ 6 h 6"/>
                    <a:gd name="T2" fmla="*/ 0 w 9"/>
                    <a:gd name="T3" fmla="*/ 1 h 6"/>
                    <a:gd name="T4" fmla="*/ 7 w 9"/>
                    <a:gd name="T5" fmla="*/ 0 h 6"/>
                    <a:gd name="T6" fmla="*/ 9 w 9"/>
                    <a:gd name="T7" fmla="*/ 4 h 6"/>
                    <a:gd name="T8" fmla="*/ 8 w 9"/>
                    <a:gd name="T9" fmla="*/ 5 h 6"/>
                    <a:gd name="T10" fmla="*/ 1 w 9"/>
                    <a:gd name="T1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lnTo>
                        <a:pt x="0" y="1"/>
                      </a:lnTo>
                      <a:lnTo>
                        <a:pt x="7" y="0"/>
                      </a:lnTo>
                      <a:lnTo>
                        <a:pt x="9" y="4"/>
                      </a:lnTo>
                      <a:lnTo>
                        <a:pt x="8" y="5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65" name="Freeform 61"/>
                <p:cNvSpPr>
                  <a:spLocks/>
                </p:cNvSpPr>
                <p:nvPr/>
              </p:nvSpPr>
              <p:spPr bwMode="auto">
                <a:xfrm>
                  <a:off x="3238" y="3681"/>
                  <a:ext cx="1" cy="1"/>
                </a:xfrm>
                <a:custGeom>
                  <a:avLst/>
                  <a:gdLst>
                    <a:gd name="T0" fmla="*/ 2 w 3"/>
                    <a:gd name="T1" fmla="*/ 4 h 4"/>
                    <a:gd name="T2" fmla="*/ 0 w 3"/>
                    <a:gd name="T3" fmla="*/ 0 h 4"/>
                    <a:gd name="T4" fmla="*/ 1 w 3"/>
                    <a:gd name="T5" fmla="*/ 0 h 4"/>
                    <a:gd name="T6" fmla="*/ 1 w 3"/>
                    <a:gd name="T7" fmla="*/ 0 h 4"/>
                    <a:gd name="T8" fmla="*/ 3 w 3"/>
                    <a:gd name="T9" fmla="*/ 2 h 4"/>
                    <a:gd name="T10" fmla="*/ 2 w 3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2" y="4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3" y="2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66" name="Freeform 62"/>
                <p:cNvSpPr>
                  <a:spLocks/>
                </p:cNvSpPr>
                <p:nvPr/>
              </p:nvSpPr>
              <p:spPr bwMode="auto">
                <a:xfrm>
                  <a:off x="3239" y="3665"/>
                  <a:ext cx="17" cy="17"/>
                </a:xfrm>
                <a:custGeom>
                  <a:avLst/>
                  <a:gdLst>
                    <a:gd name="T0" fmla="*/ 2 w 52"/>
                    <a:gd name="T1" fmla="*/ 67 h 67"/>
                    <a:gd name="T2" fmla="*/ 0 w 52"/>
                    <a:gd name="T3" fmla="*/ 65 h 67"/>
                    <a:gd name="T4" fmla="*/ 50 w 52"/>
                    <a:gd name="T5" fmla="*/ 0 h 67"/>
                    <a:gd name="T6" fmla="*/ 50 w 52"/>
                    <a:gd name="T7" fmla="*/ 0 h 67"/>
                    <a:gd name="T8" fmla="*/ 52 w 52"/>
                    <a:gd name="T9" fmla="*/ 4 h 67"/>
                    <a:gd name="T10" fmla="*/ 2 w 52"/>
                    <a:gd name="T11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67">
                      <a:moveTo>
                        <a:pt x="2" y="67"/>
                      </a:moveTo>
                      <a:lnTo>
                        <a:pt x="0" y="65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2" y="6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67" name="Freeform 63"/>
                <p:cNvSpPr>
                  <a:spLocks/>
                </p:cNvSpPr>
                <p:nvPr/>
              </p:nvSpPr>
              <p:spPr bwMode="auto">
                <a:xfrm>
                  <a:off x="3255" y="3650"/>
                  <a:ext cx="31" cy="16"/>
                </a:xfrm>
                <a:custGeom>
                  <a:avLst/>
                  <a:gdLst>
                    <a:gd name="T0" fmla="*/ 2 w 91"/>
                    <a:gd name="T1" fmla="*/ 63 h 63"/>
                    <a:gd name="T2" fmla="*/ 0 w 91"/>
                    <a:gd name="T3" fmla="*/ 59 h 63"/>
                    <a:gd name="T4" fmla="*/ 89 w 91"/>
                    <a:gd name="T5" fmla="*/ 0 h 63"/>
                    <a:gd name="T6" fmla="*/ 91 w 91"/>
                    <a:gd name="T7" fmla="*/ 3 h 63"/>
                    <a:gd name="T8" fmla="*/ 91 w 91"/>
                    <a:gd name="T9" fmla="*/ 4 h 63"/>
                    <a:gd name="T10" fmla="*/ 2 w 91"/>
                    <a:gd name="T11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1" h="63">
                      <a:moveTo>
                        <a:pt x="2" y="63"/>
                      </a:moveTo>
                      <a:lnTo>
                        <a:pt x="0" y="59"/>
                      </a:lnTo>
                      <a:lnTo>
                        <a:pt x="89" y="0"/>
                      </a:lnTo>
                      <a:lnTo>
                        <a:pt x="91" y="3"/>
                      </a:lnTo>
                      <a:lnTo>
                        <a:pt x="91" y="4"/>
                      </a:lnTo>
                      <a:lnTo>
                        <a:pt x="2" y="6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68" name="Freeform 64"/>
                <p:cNvSpPr>
                  <a:spLocks/>
                </p:cNvSpPr>
                <p:nvPr/>
              </p:nvSpPr>
              <p:spPr bwMode="auto">
                <a:xfrm>
                  <a:off x="3285" y="3647"/>
                  <a:ext cx="4" cy="4"/>
                </a:xfrm>
                <a:custGeom>
                  <a:avLst/>
                  <a:gdLst>
                    <a:gd name="T0" fmla="*/ 2 w 11"/>
                    <a:gd name="T1" fmla="*/ 16 h 16"/>
                    <a:gd name="T2" fmla="*/ 0 w 11"/>
                    <a:gd name="T3" fmla="*/ 13 h 16"/>
                    <a:gd name="T4" fmla="*/ 9 w 11"/>
                    <a:gd name="T5" fmla="*/ 0 h 16"/>
                    <a:gd name="T6" fmla="*/ 9 w 11"/>
                    <a:gd name="T7" fmla="*/ 0 h 16"/>
                    <a:gd name="T8" fmla="*/ 11 w 11"/>
                    <a:gd name="T9" fmla="*/ 3 h 16"/>
                    <a:gd name="T10" fmla="*/ 2 w 11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6">
                      <a:moveTo>
                        <a:pt x="2" y="16"/>
                      </a:moveTo>
                      <a:lnTo>
                        <a:pt x="0" y="13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11" y="3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69" name="Freeform 65"/>
                <p:cNvSpPr>
                  <a:spLocks/>
                </p:cNvSpPr>
                <p:nvPr/>
              </p:nvSpPr>
              <p:spPr bwMode="auto">
                <a:xfrm>
                  <a:off x="3288" y="3646"/>
                  <a:ext cx="2" cy="2"/>
                </a:xfrm>
                <a:custGeom>
                  <a:avLst/>
                  <a:gdLst>
                    <a:gd name="T0" fmla="*/ 2 w 6"/>
                    <a:gd name="T1" fmla="*/ 6 h 6"/>
                    <a:gd name="T2" fmla="*/ 0 w 6"/>
                    <a:gd name="T3" fmla="*/ 3 h 6"/>
                    <a:gd name="T4" fmla="*/ 3 w 6"/>
                    <a:gd name="T5" fmla="*/ 0 h 6"/>
                    <a:gd name="T6" fmla="*/ 6 w 6"/>
                    <a:gd name="T7" fmla="*/ 3 h 6"/>
                    <a:gd name="T8" fmla="*/ 5 w 6"/>
                    <a:gd name="T9" fmla="*/ 4 h 6"/>
                    <a:gd name="T10" fmla="*/ 2 w 6"/>
                    <a:gd name="T1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6"/>
                      </a:move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6" y="3"/>
                      </a:lnTo>
                      <a:lnTo>
                        <a:pt x="5" y="4"/>
                      </a:lnTo>
                      <a:lnTo>
                        <a:pt x="2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70" name="Freeform 66"/>
                <p:cNvSpPr>
                  <a:spLocks/>
                </p:cNvSpPr>
                <p:nvPr/>
              </p:nvSpPr>
              <p:spPr bwMode="auto">
                <a:xfrm>
                  <a:off x="3289" y="3645"/>
                  <a:ext cx="1" cy="2"/>
                </a:xfrm>
                <a:custGeom>
                  <a:avLst/>
                  <a:gdLst>
                    <a:gd name="T0" fmla="*/ 3 w 4"/>
                    <a:gd name="T1" fmla="*/ 7 h 7"/>
                    <a:gd name="T2" fmla="*/ 0 w 4"/>
                    <a:gd name="T3" fmla="*/ 4 h 7"/>
                    <a:gd name="T4" fmla="*/ 0 w 4"/>
                    <a:gd name="T5" fmla="*/ 2 h 7"/>
                    <a:gd name="T6" fmla="*/ 1 w 4"/>
                    <a:gd name="T7" fmla="*/ 0 h 7"/>
                    <a:gd name="T8" fmla="*/ 4 w 4"/>
                    <a:gd name="T9" fmla="*/ 3 h 7"/>
                    <a:gd name="T10" fmla="*/ 3 w 4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7">
                      <a:moveTo>
                        <a:pt x="3" y="7"/>
                      </a:move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3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71" name="Freeform 67"/>
                <p:cNvSpPr>
                  <a:spLocks/>
                </p:cNvSpPr>
                <p:nvPr/>
              </p:nvSpPr>
              <p:spPr bwMode="auto">
                <a:xfrm>
                  <a:off x="3289" y="3641"/>
                  <a:ext cx="5" cy="5"/>
                </a:xfrm>
                <a:custGeom>
                  <a:avLst/>
                  <a:gdLst>
                    <a:gd name="T0" fmla="*/ 3 w 13"/>
                    <a:gd name="T1" fmla="*/ 21 h 21"/>
                    <a:gd name="T2" fmla="*/ 0 w 13"/>
                    <a:gd name="T3" fmla="*/ 18 h 21"/>
                    <a:gd name="T4" fmla="*/ 10 w 13"/>
                    <a:gd name="T5" fmla="*/ 0 h 21"/>
                    <a:gd name="T6" fmla="*/ 10 w 13"/>
                    <a:gd name="T7" fmla="*/ 0 h 21"/>
                    <a:gd name="T8" fmla="*/ 13 w 13"/>
                    <a:gd name="T9" fmla="*/ 2 h 21"/>
                    <a:gd name="T10" fmla="*/ 3 w 13"/>
                    <a:gd name="T11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1">
                      <a:moveTo>
                        <a:pt x="3" y="21"/>
                      </a:moveTo>
                      <a:lnTo>
                        <a:pt x="0" y="18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3" y="2"/>
                      </a:lnTo>
                      <a:lnTo>
                        <a:pt x="3" y="2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72" name="Freeform 68"/>
                <p:cNvSpPr>
                  <a:spLocks/>
                </p:cNvSpPr>
                <p:nvPr/>
              </p:nvSpPr>
              <p:spPr bwMode="auto">
                <a:xfrm>
                  <a:off x="3293" y="3637"/>
                  <a:ext cx="3" cy="4"/>
                </a:xfrm>
                <a:custGeom>
                  <a:avLst/>
                  <a:gdLst>
                    <a:gd name="T0" fmla="*/ 3 w 11"/>
                    <a:gd name="T1" fmla="*/ 17 h 17"/>
                    <a:gd name="T2" fmla="*/ 0 w 11"/>
                    <a:gd name="T3" fmla="*/ 15 h 17"/>
                    <a:gd name="T4" fmla="*/ 9 w 11"/>
                    <a:gd name="T5" fmla="*/ 0 h 17"/>
                    <a:gd name="T6" fmla="*/ 9 w 11"/>
                    <a:gd name="T7" fmla="*/ 0 h 17"/>
                    <a:gd name="T8" fmla="*/ 11 w 11"/>
                    <a:gd name="T9" fmla="*/ 4 h 17"/>
                    <a:gd name="T10" fmla="*/ 3 w 11"/>
                    <a:gd name="T11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7">
                      <a:moveTo>
                        <a:pt x="3" y="17"/>
                      </a:moveTo>
                      <a:lnTo>
                        <a:pt x="0" y="15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11" y="4"/>
                      </a:lnTo>
                      <a:lnTo>
                        <a:pt x="3" y="1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73" name="Freeform 69"/>
                <p:cNvSpPr>
                  <a:spLocks/>
                </p:cNvSpPr>
                <p:nvPr/>
              </p:nvSpPr>
              <p:spPr bwMode="auto">
                <a:xfrm>
                  <a:off x="3296" y="3637"/>
                  <a:ext cx="1" cy="1"/>
                </a:xfrm>
                <a:custGeom>
                  <a:avLst/>
                  <a:gdLst>
                    <a:gd name="T0" fmla="*/ 2 w 5"/>
                    <a:gd name="T1" fmla="*/ 5 h 5"/>
                    <a:gd name="T2" fmla="*/ 0 w 5"/>
                    <a:gd name="T3" fmla="*/ 1 h 5"/>
                    <a:gd name="T4" fmla="*/ 2 w 5"/>
                    <a:gd name="T5" fmla="*/ 0 h 5"/>
                    <a:gd name="T6" fmla="*/ 3 w 5"/>
                    <a:gd name="T7" fmla="*/ 1 h 5"/>
                    <a:gd name="T8" fmla="*/ 5 w 5"/>
                    <a:gd name="T9" fmla="*/ 1 h 5"/>
                    <a:gd name="T10" fmla="*/ 4 w 5"/>
                    <a:gd name="T11" fmla="*/ 4 h 5"/>
                    <a:gd name="T12" fmla="*/ 2 w 5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5">
                      <a:moveTo>
                        <a:pt x="2" y="5"/>
                      </a:move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5" y="1"/>
                      </a:lnTo>
                      <a:lnTo>
                        <a:pt x="4" y="4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74" name="Freeform 70"/>
                <p:cNvSpPr>
                  <a:spLocks/>
                </p:cNvSpPr>
                <p:nvPr/>
              </p:nvSpPr>
              <p:spPr bwMode="auto">
                <a:xfrm>
                  <a:off x="3296" y="3637"/>
                  <a:ext cx="1" cy="1"/>
                </a:xfrm>
                <a:custGeom>
                  <a:avLst/>
                  <a:gdLst>
                    <a:gd name="T0" fmla="*/ 4 w 4"/>
                    <a:gd name="T1" fmla="*/ 1 h 1"/>
                    <a:gd name="T2" fmla="*/ 2 w 4"/>
                    <a:gd name="T3" fmla="*/ 1 h 1"/>
                    <a:gd name="T4" fmla="*/ 0 w 4"/>
                    <a:gd name="T5" fmla="*/ 1 h 1"/>
                    <a:gd name="T6" fmla="*/ 0 w 4"/>
                    <a:gd name="T7" fmla="*/ 0 h 1"/>
                    <a:gd name="T8" fmla="*/ 0 w 4"/>
                    <a:gd name="T9" fmla="*/ 0 h 1"/>
                    <a:gd name="T10" fmla="*/ 4 w 4"/>
                    <a:gd name="T11" fmla="*/ 0 h 1"/>
                    <a:gd name="T12" fmla="*/ 4 w 4"/>
                    <a:gd name="T1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75" name="Freeform 71"/>
                <p:cNvSpPr>
                  <a:spLocks/>
                </p:cNvSpPr>
                <p:nvPr/>
              </p:nvSpPr>
              <p:spPr bwMode="auto">
                <a:xfrm>
                  <a:off x="3296" y="3634"/>
                  <a:ext cx="2" cy="3"/>
                </a:xfrm>
                <a:custGeom>
                  <a:avLst/>
                  <a:gdLst>
                    <a:gd name="T0" fmla="*/ 4 w 5"/>
                    <a:gd name="T1" fmla="*/ 9 h 9"/>
                    <a:gd name="T2" fmla="*/ 0 w 5"/>
                    <a:gd name="T3" fmla="*/ 9 h 9"/>
                    <a:gd name="T4" fmla="*/ 1 w 5"/>
                    <a:gd name="T5" fmla="*/ 2 h 9"/>
                    <a:gd name="T6" fmla="*/ 3 w 5"/>
                    <a:gd name="T7" fmla="*/ 0 h 9"/>
                    <a:gd name="T8" fmla="*/ 5 w 5"/>
                    <a:gd name="T9" fmla="*/ 5 h 9"/>
                    <a:gd name="T10" fmla="*/ 4 w 5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9">
                      <a:moveTo>
                        <a:pt x="4" y="9"/>
                      </a:moveTo>
                      <a:lnTo>
                        <a:pt x="0" y="9"/>
                      </a:lnTo>
                      <a:lnTo>
                        <a:pt x="1" y="2"/>
                      </a:lnTo>
                      <a:lnTo>
                        <a:pt x="3" y="0"/>
                      </a:lnTo>
                      <a:lnTo>
                        <a:pt x="5" y="5"/>
                      </a:lnTo>
                      <a:lnTo>
                        <a:pt x="4" y="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76" name="Freeform 72"/>
                <p:cNvSpPr>
                  <a:spLocks/>
                </p:cNvSpPr>
                <p:nvPr/>
              </p:nvSpPr>
              <p:spPr bwMode="auto">
                <a:xfrm>
                  <a:off x="3297" y="3634"/>
                  <a:ext cx="4" cy="2"/>
                </a:xfrm>
                <a:custGeom>
                  <a:avLst/>
                  <a:gdLst>
                    <a:gd name="T0" fmla="*/ 2 w 12"/>
                    <a:gd name="T1" fmla="*/ 8 h 8"/>
                    <a:gd name="T2" fmla="*/ 0 w 12"/>
                    <a:gd name="T3" fmla="*/ 3 h 8"/>
                    <a:gd name="T4" fmla="*/ 9 w 12"/>
                    <a:gd name="T5" fmla="*/ 0 h 8"/>
                    <a:gd name="T6" fmla="*/ 12 w 12"/>
                    <a:gd name="T7" fmla="*/ 1 h 8"/>
                    <a:gd name="T8" fmla="*/ 11 w 12"/>
                    <a:gd name="T9" fmla="*/ 4 h 8"/>
                    <a:gd name="T10" fmla="*/ 2 w 12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8">
                      <a:moveTo>
                        <a:pt x="2" y="8"/>
                      </a:moveTo>
                      <a:lnTo>
                        <a:pt x="0" y="3"/>
                      </a:lnTo>
                      <a:lnTo>
                        <a:pt x="9" y="0"/>
                      </a:lnTo>
                      <a:lnTo>
                        <a:pt x="12" y="1"/>
                      </a:lnTo>
                      <a:lnTo>
                        <a:pt x="11" y="4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77" name="Freeform 73"/>
                <p:cNvSpPr>
                  <a:spLocks/>
                </p:cNvSpPr>
                <p:nvPr/>
              </p:nvSpPr>
              <p:spPr bwMode="auto">
                <a:xfrm>
                  <a:off x="3300" y="3599"/>
                  <a:ext cx="7" cy="35"/>
                </a:xfrm>
                <a:custGeom>
                  <a:avLst/>
                  <a:gdLst>
                    <a:gd name="T0" fmla="*/ 3 w 22"/>
                    <a:gd name="T1" fmla="*/ 139 h 139"/>
                    <a:gd name="T2" fmla="*/ 0 w 22"/>
                    <a:gd name="T3" fmla="*/ 138 h 139"/>
                    <a:gd name="T4" fmla="*/ 17 w 22"/>
                    <a:gd name="T5" fmla="*/ 2 h 139"/>
                    <a:gd name="T6" fmla="*/ 19 w 22"/>
                    <a:gd name="T7" fmla="*/ 0 h 139"/>
                    <a:gd name="T8" fmla="*/ 22 w 22"/>
                    <a:gd name="T9" fmla="*/ 4 h 139"/>
                    <a:gd name="T10" fmla="*/ 3 w 22"/>
                    <a:gd name="T11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39">
                      <a:moveTo>
                        <a:pt x="3" y="139"/>
                      </a:moveTo>
                      <a:lnTo>
                        <a:pt x="0" y="138"/>
                      </a:lnTo>
                      <a:lnTo>
                        <a:pt x="17" y="2"/>
                      </a:lnTo>
                      <a:lnTo>
                        <a:pt x="19" y="0"/>
                      </a:lnTo>
                      <a:lnTo>
                        <a:pt x="22" y="4"/>
                      </a:lnTo>
                      <a:lnTo>
                        <a:pt x="3" y="13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78" name="Freeform 74"/>
                <p:cNvSpPr>
                  <a:spLocks/>
                </p:cNvSpPr>
                <p:nvPr/>
              </p:nvSpPr>
              <p:spPr bwMode="auto">
                <a:xfrm>
                  <a:off x="3306" y="3599"/>
                  <a:ext cx="2" cy="1"/>
                </a:xfrm>
                <a:custGeom>
                  <a:avLst/>
                  <a:gdLst>
                    <a:gd name="T0" fmla="*/ 3 w 6"/>
                    <a:gd name="T1" fmla="*/ 4 h 4"/>
                    <a:gd name="T2" fmla="*/ 0 w 6"/>
                    <a:gd name="T3" fmla="*/ 0 h 4"/>
                    <a:gd name="T4" fmla="*/ 2 w 6"/>
                    <a:gd name="T5" fmla="*/ 0 h 4"/>
                    <a:gd name="T6" fmla="*/ 6 w 6"/>
                    <a:gd name="T7" fmla="*/ 1 h 4"/>
                    <a:gd name="T8" fmla="*/ 5 w 6"/>
                    <a:gd name="T9" fmla="*/ 4 h 4"/>
                    <a:gd name="T10" fmla="*/ 3 w 6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4">
                      <a:moveTo>
                        <a:pt x="3" y="4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1"/>
                      </a:lnTo>
                      <a:lnTo>
                        <a:pt x="5" y="4"/>
                      </a:lnTo>
                      <a:lnTo>
                        <a:pt x="3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79" name="Freeform 75"/>
                <p:cNvSpPr>
                  <a:spLocks/>
                </p:cNvSpPr>
                <p:nvPr/>
              </p:nvSpPr>
              <p:spPr bwMode="auto">
                <a:xfrm>
                  <a:off x="3307" y="3598"/>
                  <a:ext cx="1" cy="2"/>
                </a:xfrm>
                <a:custGeom>
                  <a:avLst/>
                  <a:gdLst>
                    <a:gd name="T0" fmla="*/ 4 w 4"/>
                    <a:gd name="T1" fmla="*/ 8 h 8"/>
                    <a:gd name="T2" fmla="*/ 0 w 4"/>
                    <a:gd name="T3" fmla="*/ 7 h 8"/>
                    <a:gd name="T4" fmla="*/ 0 w 4"/>
                    <a:gd name="T5" fmla="*/ 0 h 8"/>
                    <a:gd name="T6" fmla="*/ 4 w 4"/>
                    <a:gd name="T7" fmla="*/ 0 h 8"/>
                    <a:gd name="T8" fmla="*/ 4 w 4"/>
                    <a:gd name="T9" fmla="*/ 0 h 8"/>
                    <a:gd name="T10" fmla="*/ 4 w 4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4" y="8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80" name="Freeform 76"/>
                <p:cNvSpPr>
                  <a:spLocks/>
                </p:cNvSpPr>
                <p:nvPr/>
              </p:nvSpPr>
              <p:spPr bwMode="auto">
                <a:xfrm>
                  <a:off x="3306" y="3592"/>
                  <a:ext cx="2" cy="6"/>
                </a:xfrm>
                <a:custGeom>
                  <a:avLst/>
                  <a:gdLst>
                    <a:gd name="T0" fmla="*/ 7 w 7"/>
                    <a:gd name="T1" fmla="*/ 24 h 24"/>
                    <a:gd name="T2" fmla="*/ 3 w 7"/>
                    <a:gd name="T3" fmla="*/ 24 h 24"/>
                    <a:gd name="T4" fmla="*/ 0 w 7"/>
                    <a:gd name="T5" fmla="*/ 0 h 24"/>
                    <a:gd name="T6" fmla="*/ 5 w 7"/>
                    <a:gd name="T7" fmla="*/ 0 h 24"/>
                    <a:gd name="T8" fmla="*/ 5 w 7"/>
                    <a:gd name="T9" fmla="*/ 0 h 24"/>
                    <a:gd name="T10" fmla="*/ 7 w 7"/>
                    <a:gd name="T11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4">
                      <a:moveTo>
                        <a:pt x="7" y="24"/>
                      </a:moveTo>
                      <a:lnTo>
                        <a:pt x="3" y="2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7" y="2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81" name="Freeform 77"/>
                <p:cNvSpPr>
                  <a:spLocks/>
                </p:cNvSpPr>
                <p:nvPr/>
              </p:nvSpPr>
              <p:spPr bwMode="auto">
                <a:xfrm>
                  <a:off x="3305" y="3583"/>
                  <a:ext cx="3" cy="9"/>
                </a:xfrm>
                <a:custGeom>
                  <a:avLst/>
                  <a:gdLst>
                    <a:gd name="T0" fmla="*/ 8 w 8"/>
                    <a:gd name="T1" fmla="*/ 33 h 33"/>
                    <a:gd name="T2" fmla="*/ 3 w 8"/>
                    <a:gd name="T3" fmla="*/ 33 h 33"/>
                    <a:gd name="T4" fmla="*/ 0 w 8"/>
                    <a:gd name="T5" fmla="*/ 0 h 33"/>
                    <a:gd name="T6" fmla="*/ 4 w 8"/>
                    <a:gd name="T7" fmla="*/ 0 h 33"/>
                    <a:gd name="T8" fmla="*/ 4 w 8"/>
                    <a:gd name="T9" fmla="*/ 0 h 33"/>
                    <a:gd name="T10" fmla="*/ 8 w 8"/>
                    <a:gd name="T11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33">
                      <a:moveTo>
                        <a:pt x="8" y="33"/>
                      </a:moveTo>
                      <a:lnTo>
                        <a:pt x="3" y="33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8" y="3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82" name="Freeform 78"/>
                <p:cNvSpPr>
                  <a:spLocks/>
                </p:cNvSpPr>
                <p:nvPr/>
              </p:nvSpPr>
              <p:spPr bwMode="auto">
                <a:xfrm>
                  <a:off x="3304" y="3573"/>
                  <a:ext cx="2" cy="10"/>
                </a:xfrm>
                <a:custGeom>
                  <a:avLst/>
                  <a:gdLst>
                    <a:gd name="T0" fmla="*/ 8 w 8"/>
                    <a:gd name="T1" fmla="*/ 41 h 41"/>
                    <a:gd name="T2" fmla="*/ 4 w 8"/>
                    <a:gd name="T3" fmla="*/ 41 h 41"/>
                    <a:gd name="T4" fmla="*/ 0 w 8"/>
                    <a:gd name="T5" fmla="*/ 0 h 41"/>
                    <a:gd name="T6" fmla="*/ 4 w 8"/>
                    <a:gd name="T7" fmla="*/ 0 h 41"/>
                    <a:gd name="T8" fmla="*/ 4 w 8"/>
                    <a:gd name="T9" fmla="*/ 0 h 41"/>
                    <a:gd name="T10" fmla="*/ 8 w 8"/>
                    <a:gd name="T11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41">
                      <a:moveTo>
                        <a:pt x="8" y="41"/>
                      </a:moveTo>
                      <a:lnTo>
                        <a:pt x="4" y="4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8" y="4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83" name="Freeform 79"/>
                <p:cNvSpPr>
                  <a:spLocks/>
                </p:cNvSpPr>
                <p:nvPr/>
              </p:nvSpPr>
              <p:spPr bwMode="auto">
                <a:xfrm>
                  <a:off x="3294" y="3514"/>
                  <a:ext cx="11" cy="59"/>
                </a:xfrm>
                <a:custGeom>
                  <a:avLst/>
                  <a:gdLst>
                    <a:gd name="T0" fmla="*/ 33 w 33"/>
                    <a:gd name="T1" fmla="*/ 238 h 238"/>
                    <a:gd name="T2" fmla="*/ 29 w 33"/>
                    <a:gd name="T3" fmla="*/ 238 h 238"/>
                    <a:gd name="T4" fmla="*/ 0 w 33"/>
                    <a:gd name="T5" fmla="*/ 0 h 238"/>
                    <a:gd name="T6" fmla="*/ 5 w 33"/>
                    <a:gd name="T7" fmla="*/ 0 h 238"/>
                    <a:gd name="T8" fmla="*/ 5 w 33"/>
                    <a:gd name="T9" fmla="*/ 0 h 238"/>
                    <a:gd name="T10" fmla="*/ 33 w 33"/>
                    <a:gd name="T11" fmla="*/ 238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238">
                      <a:moveTo>
                        <a:pt x="33" y="238"/>
                      </a:moveTo>
                      <a:lnTo>
                        <a:pt x="29" y="238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33" y="23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84" name="Freeform 80"/>
                <p:cNvSpPr>
                  <a:spLocks/>
                </p:cNvSpPr>
                <p:nvPr/>
              </p:nvSpPr>
              <p:spPr bwMode="auto">
                <a:xfrm>
                  <a:off x="3289" y="3486"/>
                  <a:ext cx="7" cy="28"/>
                </a:xfrm>
                <a:custGeom>
                  <a:avLst/>
                  <a:gdLst>
                    <a:gd name="T0" fmla="*/ 20 w 20"/>
                    <a:gd name="T1" fmla="*/ 110 h 110"/>
                    <a:gd name="T2" fmla="*/ 15 w 20"/>
                    <a:gd name="T3" fmla="*/ 110 h 110"/>
                    <a:gd name="T4" fmla="*/ 0 w 20"/>
                    <a:gd name="T5" fmla="*/ 0 h 110"/>
                    <a:gd name="T6" fmla="*/ 4 w 20"/>
                    <a:gd name="T7" fmla="*/ 0 h 110"/>
                    <a:gd name="T8" fmla="*/ 4 w 20"/>
                    <a:gd name="T9" fmla="*/ 0 h 110"/>
                    <a:gd name="T10" fmla="*/ 20 w 20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10">
                      <a:moveTo>
                        <a:pt x="20" y="110"/>
                      </a:moveTo>
                      <a:lnTo>
                        <a:pt x="15" y="11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20" y="11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85" name="Freeform 81"/>
                <p:cNvSpPr>
                  <a:spLocks/>
                </p:cNvSpPr>
                <p:nvPr/>
              </p:nvSpPr>
              <p:spPr bwMode="auto">
                <a:xfrm>
                  <a:off x="3288" y="3480"/>
                  <a:ext cx="2" cy="6"/>
                </a:xfrm>
                <a:custGeom>
                  <a:avLst/>
                  <a:gdLst>
                    <a:gd name="T0" fmla="*/ 8 w 8"/>
                    <a:gd name="T1" fmla="*/ 25 h 25"/>
                    <a:gd name="T2" fmla="*/ 4 w 8"/>
                    <a:gd name="T3" fmla="*/ 25 h 25"/>
                    <a:gd name="T4" fmla="*/ 0 w 8"/>
                    <a:gd name="T5" fmla="*/ 1 h 25"/>
                    <a:gd name="T6" fmla="*/ 4 w 8"/>
                    <a:gd name="T7" fmla="*/ 0 h 25"/>
                    <a:gd name="T8" fmla="*/ 4 w 8"/>
                    <a:gd name="T9" fmla="*/ 0 h 25"/>
                    <a:gd name="T10" fmla="*/ 8 w 8"/>
                    <a:gd name="T11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25">
                      <a:moveTo>
                        <a:pt x="8" y="25"/>
                      </a:moveTo>
                      <a:lnTo>
                        <a:pt x="4" y="25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8" y="2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86" name="Freeform 82"/>
                <p:cNvSpPr>
                  <a:spLocks/>
                </p:cNvSpPr>
                <p:nvPr/>
              </p:nvSpPr>
              <p:spPr bwMode="auto">
                <a:xfrm>
                  <a:off x="3286" y="3474"/>
                  <a:ext cx="3" cy="6"/>
                </a:xfrm>
                <a:custGeom>
                  <a:avLst/>
                  <a:gdLst>
                    <a:gd name="T0" fmla="*/ 8 w 8"/>
                    <a:gd name="T1" fmla="*/ 24 h 25"/>
                    <a:gd name="T2" fmla="*/ 4 w 8"/>
                    <a:gd name="T3" fmla="*/ 25 h 25"/>
                    <a:gd name="T4" fmla="*/ 0 w 8"/>
                    <a:gd name="T5" fmla="*/ 1 h 25"/>
                    <a:gd name="T6" fmla="*/ 4 w 8"/>
                    <a:gd name="T7" fmla="*/ 0 h 25"/>
                    <a:gd name="T8" fmla="*/ 4 w 8"/>
                    <a:gd name="T9" fmla="*/ 0 h 25"/>
                    <a:gd name="T10" fmla="*/ 8 w 8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25">
                      <a:moveTo>
                        <a:pt x="8" y="24"/>
                      </a:moveTo>
                      <a:lnTo>
                        <a:pt x="4" y="25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8" y="2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87" name="Freeform 83"/>
                <p:cNvSpPr>
                  <a:spLocks/>
                </p:cNvSpPr>
                <p:nvPr/>
              </p:nvSpPr>
              <p:spPr bwMode="auto">
                <a:xfrm>
                  <a:off x="3285" y="3468"/>
                  <a:ext cx="3" cy="6"/>
                </a:xfrm>
                <a:custGeom>
                  <a:avLst/>
                  <a:gdLst>
                    <a:gd name="T0" fmla="*/ 8 w 8"/>
                    <a:gd name="T1" fmla="*/ 23 h 24"/>
                    <a:gd name="T2" fmla="*/ 4 w 8"/>
                    <a:gd name="T3" fmla="*/ 24 h 24"/>
                    <a:gd name="T4" fmla="*/ 0 w 8"/>
                    <a:gd name="T5" fmla="*/ 2 h 24"/>
                    <a:gd name="T6" fmla="*/ 4 w 8"/>
                    <a:gd name="T7" fmla="*/ 0 h 24"/>
                    <a:gd name="T8" fmla="*/ 4 w 8"/>
                    <a:gd name="T9" fmla="*/ 0 h 24"/>
                    <a:gd name="T10" fmla="*/ 8 w 8"/>
                    <a:gd name="T11" fmla="*/ 2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24">
                      <a:moveTo>
                        <a:pt x="8" y="23"/>
                      </a:moveTo>
                      <a:lnTo>
                        <a:pt x="4" y="2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8" y="2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88" name="Freeform 84"/>
                <p:cNvSpPr>
                  <a:spLocks/>
                </p:cNvSpPr>
                <p:nvPr/>
              </p:nvSpPr>
              <p:spPr bwMode="auto">
                <a:xfrm>
                  <a:off x="3284" y="3463"/>
                  <a:ext cx="2" cy="5"/>
                </a:xfrm>
                <a:custGeom>
                  <a:avLst/>
                  <a:gdLst>
                    <a:gd name="T0" fmla="*/ 8 w 8"/>
                    <a:gd name="T1" fmla="*/ 21 h 23"/>
                    <a:gd name="T2" fmla="*/ 4 w 8"/>
                    <a:gd name="T3" fmla="*/ 23 h 23"/>
                    <a:gd name="T4" fmla="*/ 0 w 8"/>
                    <a:gd name="T5" fmla="*/ 1 h 23"/>
                    <a:gd name="T6" fmla="*/ 4 w 8"/>
                    <a:gd name="T7" fmla="*/ 0 h 23"/>
                    <a:gd name="T8" fmla="*/ 4 w 8"/>
                    <a:gd name="T9" fmla="*/ 0 h 23"/>
                    <a:gd name="T10" fmla="*/ 8 w 8"/>
                    <a:gd name="T11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23">
                      <a:moveTo>
                        <a:pt x="8" y="21"/>
                      </a:moveTo>
                      <a:lnTo>
                        <a:pt x="4" y="23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8" y="2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89" name="Freeform 85"/>
                <p:cNvSpPr>
                  <a:spLocks/>
                </p:cNvSpPr>
                <p:nvPr/>
              </p:nvSpPr>
              <p:spPr bwMode="auto">
                <a:xfrm>
                  <a:off x="3275" y="3439"/>
                  <a:ext cx="10" cy="24"/>
                </a:xfrm>
                <a:custGeom>
                  <a:avLst/>
                  <a:gdLst>
                    <a:gd name="T0" fmla="*/ 30 w 30"/>
                    <a:gd name="T1" fmla="*/ 94 h 95"/>
                    <a:gd name="T2" fmla="*/ 26 w 30"/>
                    <a:gd name="T3" fmla="*/ 95 h 95"/>
                    <a:gd name="T4" fmla="*/ 0 w 30"/>
                    <a:gd name="T5" fmla="*/ 3 h 95"/>
                    <a:gd name="T6" fmla="*/ 2 w 30"/>
                    <a:gd name="T7" fmla="*/ 0 h 95"/>
                    <a:gd name="T8" fmla="*/ 3 w 30"/>
                    <a:gd name="T9" fmla="*/ 1 h 95"/>
                    <a:gd name="T10" fmla="*/ 30 w 30"/>
                    <a:gd name="T11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95">
                      <a:moveTo>
                        <a:pt x="30" y="94"/>
                      </a:moveTo>
                      <a:lnTo>
                        <a:pt x="26" y="95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30" y="9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90" name="Freeform 86"/>
                <p:cNvSpPr>
                  <a:spLocks/>
                </p:cNvSpPr>
                <p:nvPr/>
              </p:nvSpPr>
              <p:spPr bwMode="auto">
                <a:xfrm>
                  <a:off x="3274" y="3438"/>
                  <a:ext cx="2" cy="2"/>
                </a:xfrm>
                <a:custGeom>
                  <a:avLst/>
                  <a:gdLst>
                    <a:gd name="T0" fmla="*/ 6 w 6"/>
                    <a:gd name="T1" fmla="*/ 7 h 10"/>
                    <a:gd name="T2" fmla="*/ 4 w 6"/>
                    <a:gd name="T3" fmla="*/ 10 h 10"/>
                    <a:gd name="T4" fmla="*/ 0 w 6"/>
                    <a:gd name="T5" fmla="*/ 3 h 10"/>
                    <a:gd name="T6" fmla="*/ 2 w 6"/>
                    <a:gd name="T7" fmla="*/ 0 h 10"/>
                    <a:gd name="T8" fmla="*/ 2 w 6"/>
                    <a:gd name="T9" fmla="*/ 0 h 10"/>
                    <a:gd name="T10" fmla="*/ 6 w 6"/>
                    <a:gd name="T11" fmla="*/ 7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0">
                      <a:moveTo>
                        <a:pt x="6" y="7"/>
                      </a:moveTo>
                      <a:lnTo>
                        <a:pt x="4" y="10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91" name="Freeform 87"/>
                <p:cNvSpPr>
                  <a:spLocks/>
                </p:cNvSpPr>
                <p:nvPr/>
              </p:nvSpPr>
              <p:spPr bwMode="auto">
                <a:xfrm>
                  <a:off x="3254" y="3424"/>
                  <a:ext cx="20" cy="14"/>
                </a:xfrm>
                <a:custGeom>
                  <a:avLst/>
                  <a:gdLst>
                    <a:gd name="T0" fmla="*/ 62 w 62"/>
                    <a:gd name="T1" fmla="*/ 54 h 57"/>
                    <a:gd name="T2" fmla="*/ 60 w 62"/>
                    <a:gd name="T3" fmla="*/ 57 h 57"/>
                    <a:gd name="T4" fmla="*/ 1 w 62"/>
                    <a:gd name="T5" fmla="*/ 4 h 57"/>
                    <a:gd name="T6" fmla="*/ 0 w 62"/>
                    <a:gd name="T7" fmla="*/ 2 h 57"/>
                    <a:gd name="T8" fmla="*/ 4 w 62"/>
                    <a:gd name="T9" fmla="*/ 0 h 57"/>
                    <a:gd name="T10" fmla="*/ 62 w 62"/>
                    <a:gd name="T11" fmla="*/ 54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2" h="57">
                      <a:moveTo>
                        <a:pt x="62" y="54"/>
                      </a:moveTo>
                      <a:lnTo>
                        <a:pt x="60" y="57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62" y="5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92" name="Freeform 88"/>
                <p:cNvSpPr>
                  <a:spLocks/>
                </p:cNvSpPr>
                <p:nvPr/>
              </p:nvSpPr>
              <p:spPr bwMode="auto">
                <a:xfrm>
                  <a:off x="3251" y="3416"/>
                  <a:ext cx="4" cy="9"/>
                </a:xfrm>
                <a:custGeom>
                  <a:avLst/>
                  <a:gdLst>
                    <a:gd name="T0" fmla="*/ 11 w 11"/>
                    <a:gd name="T1" fmla="*/ 31 h 33"/>
                    <a:gd name="T2" fmla="*/ 7 w 11"/>
                    <a:gd name="T3" fmla="*/ 33 h 33"/>
                    <a:gd name="T4" fmla="*/ 0 w 11"/>
                    <a:gd name="T5" fmla="*/ 2 h 33"/>
                    <a:gd name="T6" fmla="*/ 0 w 11"/>
                    <a:gd name="T7" fmla="*/ 0 h 33"/>
                    <a:gd name="T8" fmla="*/ 4 w 11"/>
                    <a:gd name="T9" fmla="*/ 0 h 33"/>
                    <a:gd name="T10" fmla="*/ 11 w 11"/>
                    <a:gd name="T11" fmla="*/ 3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33">
                      <a:moveTo>
                        <a:pt x="11" y="31"/>
                      </a:moveTo>
                      <a:lnTo>
                        <a:pt x="7" y="33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1" y="3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93" name="Freeform 89"/>
                <p:cNvSpPr>
                  <a:spLocks/>
                </p:cNvSpPr>
                <p:nvPr/>
              </p:nvSpPr>
              <p:spPr bwMode="auto">
                <a:xfrm>
                  <a:off x="3251" y="3413"/>
                  <a:ext cx="2" cy="3"/>
                </a:xfrm>
                <a:custGeom>
                  <a:avLst/>
                  <a:gdLst>
                    <a:gd name="T0" fmla="*/ 5 w 5"/>
                    <a:gd name="T1" fmla="*/ 13 h 13"/>
                    <a:gd name="T2" fmla="*/ 1 w 5"/>
                    <a:gd name="T3" fmla="*/ 13 h 13"/>
                    <a:gd name="T4" fmla="*/ 0 w 5"/>
                    <a:gd name="T5" fmla="*/ 0 h 13"/>
                    <a:gd name="T6" fmla="*/ 0 w 5"/>
                    <a:gd name="T7" fmla="*/ 0 h 13"/>
                    <a:gd name="T8" fmla="*/ 4 w 5"/>
                    <a:gd name="T9" fmla="*/ 0 h 13"/>
                    <a:gd name="T10" fmla="*/ 5 w 5"/>
                    <a:gd name="T11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3">
                      <a:moveTo>
                        <a:pt x="5" y="13"/>
                      </a:moveTo>
                      <a:lnTo>
                        <a:pt x="1" y="1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94" name="Freeform 90"/>
                <p:cNvSpPr>
                  <a:spLocks/>
                </p:cNvSpPr>
                <p:nvPr/>
              </p:nvSpPr>
              <p:spPr bwMode="auto">
                <a:xfrm>
                  <a:off x="3250" y="3392"/>
                  <a:ext cx="2" cy="21"/>
                </a:xfrm>
                <a:custGeom>
                  <a:avLst/>
                  <a:gdLst>
                    <a:gd name="T0" fmla="*/ 7 w 7"/>
                    <a:gd name="T1" fmla="*/ 84 h 84"/>
                    <a:gd name="T2" fmla="*/ 3 w 7"/>
                    <a:gd name="T3" fmla="*/ 84 h 84"/>
                    <a:gd name="T4" fmla="*/ 0 w 7"/>
                    <a:gd name="T5" fmla="*/ 0 h 84"/>
                    <a:gd name="T6" fmla="*/ 4 w 7"/>
                    <a:gd name="T7" fmla="*/ 0 h 84"/>
                    <a:gd name="T8" fmla="*/ 4 w 7"/>
                    <a:gd name="T9" fmla="*/ 0 h 84"/>
                    <a:gd name="T10" fmla="*/ 7 w 7"/>
                    <a:gd name="T11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84">
                      <a:moveTo>
                        <a:pt x="7" y="84"/>
                      </a:moveTo>
                      <a:lnTo>
                        <a:pt x="3" y="8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7" y="8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95" name="Freeform 91"/>
                <p:cNvSpPr>
                  <a:spLocks/>
                </p:cNvSpPr>
                <p:nvPr/>
              </p:nvSpPr>
              <p:spPr bwMode="auto">
                <a:xfrm>
                  <a:off x="3248" y="3378"/>
                  <a:ext cx="3" cy="14"/>
                </a:xfrm>
                <a:custGeom>
                  <a:avLst/>
                  <a:gdLst>
                    <a:gd name="T0" fmla="*/ 9 w 9"/>
                    <a:gd name="T1" fmla="*/ 57 h 57"/>
                    <a:gd name="T2" fmla="*/ 5 w 9"/>
                    <a:gd name="T3" fmla="*/ 57 h 57"/>
                    <a:gd name="T4" fmla="*/ 0 w 9"/>
                    <a:gd name="T5" fmla="*/ 0 h 57"/>
                    <a:gd name="T6" fmla="*/ 4 w 9"/>
                    <a:gd name="T7" fmla="*/ 0 h 57"/>
                    <a:gd name="T8" fmla="*/ 4 w 9"/>
                    <a:gd name="T9" fmla="*/ 0 h 57"/>
                    <a:gd name="T10" fmla="*/ 9 w 9"/>
                    <a:gd name="T11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57">
                      <a:moveTo>
                        <a:pt x="9" y="57"/>
                      </a:moveTo>
                      <a:lnTo>
                        <a:pt x="5" y="5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9" y="5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96" name="Freeform 92"/>
                <p:cNvSpPr>
                  <a:spLocks/>
                </p:cNvSpPr>
                <p:nvPr/>
              </p:nvSpPr>
              <p:spPr bwMode="auto">
                <a:xfrm>
                  <a:off x="3246" y="3369"/>
                  <a:ext cx="4" cy="9"/>
                </a:xfrm>
                <a:custGeom>
                  <a:avLst/>
                  <a:gdLst>
                    <a:gd name="T0" fmla="*/ 11 w 11"/>
                    <a:gd name="T1" fmla="*/ 34 h 34"/>
                    <a:gd name="T2" fmla="*/ 7 w 11"/>
                    <a:gd name="T3" fmla="*/ 34 h 34"/>
                    <a:gd name="T4" fmla="*/ 0 w 11"/>
                    <a:gd name="T5" fmla="*/ 2 h 34"/>
                    <a:gd name="T6" fmla="*/ 5 w 11"/>
                    <a:gd name="T7" fmla="*/ 0 h 34"/>
                    <a:gd name="T8" fmla="*/ 5 w 11"/>
                    <a:gd name="T9" fmla="*/ 1 h 34"/>
                    <a:gd name="T10" fmla="*/ 11 w 11"/>
                    <a:gd name="T11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34">
                      <a:moveTo>
                        <a:pt x="11" y="34"/>
                      </a:moveTo>
                      <a:lnTo>
                        <a:pt x="7" y="34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11" y="3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97" name="Freeform 93"/>
                <p:cNvSpPr>
                  <a:spLocks/>
                </p:cNvSpPr>
                <p:nvPr/>
              </p:nvSpPr>
              <p:spPr bwMode="auto">
                <a:xfrm>
                  <a:off x="3236" y="3345"/>
                  <a:ext cx="12" cy="25"/>
                </a:xfrm>
                <a:custGeom>
                  <a:avLst/>
                  <a:gdLst>
                    <a:gd name="T0" fmla="*/ 36 w 36"/>
                    <a:gd name="T1" fmla="*/ 97 h 99"/>
                    <a:gd name="T2" fmla="*/ 31 w 36"/>
                    <a:gd name="T3" fmla="*/ 99 h 99"/>
                    <a:gd name="T4" fmla="*/ 0 w 36"/>
                    <a:gd name="T5" fmla="*/ 3 h 99"/>
                    <a:gd name="T6" fmla="*/ 3 w 36"/>
                    <a:gd name="T7" fmla="*/ 0 h 99"/>
                    <a:gd name="T8" fmla="*/ 3 w 36"/>
                    <a:gd name="T9" fmla="*/ 0 h 99"/>
                    <a:gd name="T10" fmla="*/ 36 w 36"/>
                    <a:gd name="T11" fmla="*/ 97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99">
                      <a:moveTo>
                        <a:pt x="36" y="97"/>
                      </a:moveTo>
                      <a:lnTo>
                        <a:pt x="31" y="99"/>
                      </a:ln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6" y="9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98" name="Freeform 94"/>
                <p:cNvSpPr>
                  <a:spLocks/>
                </p:cNvSpPr>
                <p:nvPr/>
              </p:nvSpPr>
              <p:spPr bwMode="auto">
                <a:xfrm>
                  <a:off x="3210" y="3306"/>
                  <a:ext cx="27" cy="40"/>
                </a:xfrm>
                <a:custGeom>
                  <a:avLst/>
                  <a:gdLst>
                    <a:gd name="T0" fmla="*/ 80 w 80"/>
                    <a:gd name="T1" fmla="*/ 157 h 160"/>
                    <a:gd name="T2" fmla="*/ 77 w 80"/>
                    <a:gd name="T3" fmla="*/ 160 h 160"/>
                    <a:gd name="T4" fmla="*/ 0 w 80"/>
                    <a:gd name="T5" fmla="*/ 3 h 160"/>
                    <a:gd name="T6" fmla="*/ 0 w 80"/>
                    <a:gd name="T7" fmla="*/ 3 h 160"/>
                    <a:gd name="T8" fmla="*/ 4 w 80"/>
                    <a:gd name="T9" fmla="*/ 0 h 160"/>
                    <a:gd name="T10" fmla="*/ 80 w 80"/>
                    <a:gd name="T11" fmla="*/ 157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" h="160">
                      <a:moveTo>
                        <a:pt x="80" y="157"/>
                      </a:moveTo>
                      <a:lnTo>
                        <a:pt x="77" y="16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4" y="0"/>
                      </a:lnTo>
                      <a:lnTo>
                        <a:pt x="80" y="15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399" name="Freeform 95"/>
                <p:cNvSpPr>
                  <a:spLocks/>
                </p:cNvSpPr>
                <p:nvPr/>
              </p:nvSpPr>
              <p:spPr bwMode="auto">
                <a:xfrm>
                  <a:off x="3205" y="3298"/>
                  <a:ext cx="6" cy="8"/>
                </a:xfrm>
                <a:custGeom>
                  <a:avLst/>
                  <a:gdLst>
                    <a:gd name="T0" fmla="*/ 18 w 18"/>
                    <a:gd name="T1" fmla="*/ 30 h 33"/>
                    <a:gd name="T2" fmla="*/ 14 w 18"/>
                    <a:gd name="T3" fmla="*/ 33 h 33"/>
                    <a:gd name="T4" fmla="*/ 0 w 18"/>
                    <a:gd name="T5" fmla="*/ 2 h 33"/>
                    <a:gd name="T6" fmla="*/ 0 w 18"/>
                    <a:gd name="T7" fmla="*/ 2 h 33"/>
                    <a:gd name="T8" fmla="*/ 3 w 18"/>
                    <a:gd name="T9" fmla="*/ 0 h 33"/>
                    <a:gd name="T10" fmla="*/ 18 w 18"/>
                    <a:gd name="T11" fmla="*/ 3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3">
                      <a:moveTo>
                        <a:pt x="18" y="30"/>
                      </a:moveTo>
                      <a:lnTo>
                        <a:pt x="14" y="33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0"/>
                      </a:lnTo>
                      <a:lnTo>
                        <a:pt x="18" y="3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00" name="Freeform 96"/>
                <p:cNvSpPr>
                  <a:spLocks/>
                </p:cNvSpPr>
                <p:nvPr/>
              </p:nvSpPr>
              <p:spPr bwMode="auto">
                <a:xfrm>
                  <a:off x="3196" y="3283"/>
                  <a:ext cx="10" cy="16"/>
                </a:xfrm>
                <a:custGeom>
                  <a:avLst/>
                  <a:gdLst>
                    <a:gd name="T0" fmla="*/ 30 w 30"/>
                    <a:gd name="T1" fmla="*/ 63 h 65"/>
                    <a:gd name="T2" fmla="*/ 27 w 30"/>
                    <a:gd name="T3" fmla="*/ 65 h 65"/>
                    <a:gd name="T4" fmla="*/ 1 w 30"/>
                    <a:gd name="T5" fmla="*/ 3 h 65"/>
                    <a:gd name="T6" fmla="*/ 0 w 30"/>
                    <a:gd name="T7" fmla="*/ 3 h 65"/>
                    <a:gd name="T8" fmla="*/ 4 w 30"/>
                    <a:gd name="T9" fmla="*/ 0 h 65"/>
                    <a:gd name="T10" fmla="*/ 30 w 30"/>
                    <a:gd name="T11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65">
                      <a:moveTo>
                        <a:pt x="30" y="63"/>
                      </a:moveTo>
                      <a:lnTo>
                        <a:pt x="27" y="65"/>
                      </a:lnTo>
                      <a:lnTo>
                        <a:pt x="1" y="3"/>
                      </a:lnTo>
                      <a:lnTo>
                        <a:pt x="0" y="3"/>
                      </a:lnTo>
                      <a:lnTo>
                        <a:pt x="4" y="0"/>
                      </a:lnTo>
                      <a:lnTo>
                        <a:pt x="30" y="6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01" name="Freeform 97"/>
                <p:cNvSpPr>
                  <a:spLocks/>
                </p:cNvSpPr>
                <p:nvPr/>
              </p:nvSpPr>
              <p:spPr bwMode="auto">
                <a:xfrm>
                  <a:off x="3189" y="3260"/>
                  <a:ext cx="9" cy="23"/>
                </a:xfrm>
                <a:custGeom>
                  <a:avLst/>
                  <a:gdLst>
                    <a:gd name="T0" fmla="*/ 26 w 26"/>
                    <a:gd name="T1" fmla="*/ 90 h 93"/>
                    <a:gd name="T2" fmla="*/ 22 w 26"/>
                    <a:gd name="T3" fmla="*/ 93 h 93"/>
                    <a:gd name="T4" fmla="*/ 0 w 26"/>
                    <a:gd name="T5" fmla="*/ 1 h 93"/>
                    <a:gd name="T6" fmla="*/ 0 w 26"/>
                    <a:gd name="T7" fmla="*/ 0 h 93"/>
                    <a:gd name="T8" fmla="*/ 4 w 26"/>
                    <a:gd name="T9" fmla="*/ 0 h 93"/>
                    <a:gd name="T10" fmla="*/ 26 w 26"/>
                    <a:gd name="T11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93">
                      <a:moveTo>
                        <a:pt x="26" y="90"/>
                      </a:moveTo>
                      <a:lnTo>
                        <a:pt x="22" y="93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26" y="9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02" name="Freeform 98"/>
                <p:cNvSpPr>
                  <a:spLocks/>
                </p:cNvSpPr>
                <p:nvPr/>
              </p:nvSpPr>
              <p:spPr bwMode="auto">
                <a:xfrm>
                  <a:off x="3189" y="3256"/>
                  <a:ext cx="1" cy="4"/>
                </a:xfrm>
                <a:custGeom>
                  <a:avLst/>
                  <a:gdLst>
                    <a:gd name="T0" fmla="*/ 5 w 5"/>
                    <a:gd name="T1" fmla="*/ 15 h 15"/>
                    <a:gd name="T2" fmla="*/ 1 w 5"/>
                    <a:gd name="T3" fmla="*/ 15 h 15"/>
                    <a:gd name="T4" fmla="*/ 0 w 5"/>
                    <a:gd name="T5" fmla="*/ 0 h 15"/>
                    <a:gd name="T6" fmla="*/ 0 w 5"/>
                    <a:gd name="T7" fmla="*/ 0 h 15"/>
                    <a:gd name="T8" fmla="*/ 4 w 5"/>
                    <a:gd name="T9" fmla="*/ 0 h 15"/>
                    <a:gd name="T10" fmla="*/ 5 w 5"/>
                    <a:gd name="T1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5">
                      <a:moveTo>
                        <a:pt x="5" y="15"/>
                      </a:moveTo>
                      <a:lnTo>
                        <a:pt x="1" y="1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03" name="Freeform 99"/>
                <p:cNvSpPr>
                  <a:spLocks/>
                </p:cNvSpPr>
                <p:nvPr/>
              </p:nvSpPr>
              <p:spPr bwMode="auto">
                <a:xfrm>
                  <a:off x="3188" y="3251"/>
                  <a:ext cx="2" cy="5"/>
                </a:xfrm>
                <a:custGeom>
                  <a:avLst/>
                  <a:gdLst>
                    <a:gd name="T0" fmla="*/ 5 w 5"/>
                    <a:gd name="T1" fmla="*/ 22 h 22"/>
                    <a:gd name="T2" fmla="*/ 1 w 5"/>
                    <a:gd name="T3" fmla="*/ 22 h 22"/>
                    <a:gd name="T4" fmla="*/ 0 w 5"/>
                    <a:gd name="T5" fmla="*/ 0 h 22"/>
                    <a:gd name="T6" fmla="*/ 4 w 5"/>
                    <a:gd name="T7" fmla="*/ 0 h 22"/>
                    <a:gd name="T8" fmla="*/ 4 w 5"/>
                    <a:gd name="T9" fmla="*/ 0 h 22"/>
                    <a:gd name="T10" fmla="*/ 5 w 5"/>
                    <a:gd name="T11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22">
                      <a:moveTo>
                        <a:pt x="5" y="22"/>
                      </a:moveTo>
                      <a:lnTo>
                        <a:pt x="1" y="2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5" y="2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04" name="Freeform 100"/>
                <p:cNvSpPr>
                  <a:spLocks/>
                </p:cNvSpPr>
                <p:nvPr/>
              </p:nvSpPr>
              <p:spPr bwMode="auto">
                <a:xfrm>
                  <a:off x="3188" y="3246"/>
                  <a:ext cx="2" cy="5"/>
                </a:xfrm>
                <a:custGeom>
                  <a:avLst/>
                  <a:gdLst>
                    <a:gd name="T0" fmla="*/ 6 w 6"/>
                    <a:gd name="T1" fmla="*/ 20 h 20"/>
                    <a:gd name="T2" fmla="*/ 2 w 6"/>
                    <a:gd name="T3" fmla="*/ 20 h 20"/>
                    <a:gd name="T4" fmla="*/ 0 w 6"/>
                    <a:gd name="T5" fmla="*/ 0 h 20"/>
                    <a:gd name="T6" fmla="*/ 4 w 6"/>
                    <a:gd name="T7" fmla="*/ 0 h 20"/>
                    <a:gd name="T8" fmla="*/ 4 w 6"/>
                    <a:gd name="T9" fmla="*/ 0 h 20"/>
                    <a:gd name="T10" fmla="*/ 6 w 6"/>
                    <a:gd name="T11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0">
                      <a:moveTo>
                        <a:pt x="6" y="20"/>
                      </a:moveTo>
                      <a:lnTo>
                        <a:pt x="2" y="2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6" y="2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05" name="Freeform 101"/>
                <p:cNvSpPr>
                  <a:spLocks/>
                </p:cNvSpPr>
                <p:nvPr/>
              </p:nvSpPr>
              <p:spPr bwMode="auto">
                <a:xfrm>
                  <a:off x="3187" y="3239"/>
                  <a:ext cx="2" cy="7"/>
                </a:xfrm>
                <a:custGeom>
                  <a:avLst/>
                  <a:gdLst>
                    <a:gd name="T0" fmla="*/ 7 w 7"/>
                    <a:gd name="T1" fmla="*/ 28 h 28"/>
                    <a:gd name="T2" fmla="*/ 3 w 7"/>
                    <a:gd name="T3" fmla="*/ 28 h 28"/>
                    <a:gd name="T4" fmla="*/ 0 w 7"/>
                    <a:gd name="T5" fmla="*/ 0 h 28"/>
                    <a:gd name="T6" fmla="*/ 4 w 7"/>
                    <a:gd name="T7" fmla="*/ 0 h 28"/>
                    <a:gd name="T8" fmla="*/ 4 w 7"/>
                    <a:gd name="T9" fmla="*/ 0 h 28"/>
                    <a:gd name="T10" fmla="*/ 7 w 7"/>
                    <a:gd name="T11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8">
                      <a:moveTo>
                        <a:pt x="7" y="28"/>
                      </a:moveTo>
                      <a:lnTo>
                        <a:pt x="3" y="28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7" y="2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06" name="Freeform 102"/>
                <p:cNvSpPr>
                  <a:spLocks/>
                </p:cNvSpPr>
                <p:nvPr/>
              </p:nvSpPr>
              <p:spPr bwMode="auto">
                <a:xfrm>
                  <a:off x="3184" y="3226"/>
                  <a:ext cx="4" cy="13"/>
                </a:xfrm>
                <a:custGeom>
                  <a:avLst/>
                  <a:gdLst>
                    <a:gd name="T0" fmla="*/ 12 w 12"/>
                    <a:gd name="T1" fmla="*/ 52 h 52"/>
                    <a:gd name="T2" fmla="*/ 8 w 12"/>
                    <a:gd name="T3" fmla="*/ 52 h 52"/>
                    <a:gd name="T4" fmla="*/ 0 w 12"/>
                    <a:gd name="T5" fmla="*/ 0 h 52"/>
                    <a:gd name="T6" fmla="*/ 0 w 12"/>
                    <a:gd name="T7" fmla="*/ 0 h 52"/>
                    <a:gd name="T8" fmla="*/ 4 w 12"/>
                    <a:gd name="T9" fmla="*/ 0 h 52"/>
                    <a:gd name="T10" fmla="*/ 12 w 12"/>
                    <a:gd name="T11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2">
                      <a:moveTo>
                        <a:pt x="12" y="52"/>
                      </a:moveTo>
                      <a:lnTo>
                        <a:pt x="8" y="5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" y="5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07" name="Freeform 103"/>
                <p:cNvSpPr>
                  <a:spLocks/>
                </p:cNvSpPr>
                <p:nvPr/>
              </p:nvSpPr>
              <p:spPr bwMode="auto">
                <a:xfrm>
                  <a:off x="3182" y="3216"/>
                  <a:ext cx="3" cy="10"/>
                </a:xfrm>
                <a:custGeom>
                  <a:avLst/>
                  <a:gdLst>
                    <a:gd name="T0" fmla="*/ 9 w 9"/>
                    <a:gd name="T1" fmla="*/ 41 h 41"/>
                    <a:gd name="T2" fmla="*/ 5 w 9"/>
                    <a:gd name="T3" fmla="*/ 41 h 41"/>
                    <a:gd name="T4" fmla="*/ 0 w 9"/>
                    <a:gd name="T5" fmla="*/ 0 h 41"/>
                    <a:gd name="T6" fmla="*/ 0 w 9"/>
                    <a:gd name="T7" fmla="*/ 0 h 41"/>
                    <a:gd name="T8" fmla="*/ 4 w 9"/>
                    <a:gd name="T9" fmla="*/ 0 h 41"/>
                    <a:gd name="T10" fmla="*/ 9 w 9"/>
                    <a:gd name="T11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41">
                      <a:moveTo>
                        <a:pt x="9" y="41"/>
                      </a:moveTo>
                      <a:lnTo>
                        <a:pt x="5" y="4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9" y="4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08" name="Freeform 104"/>
                <p:cNvSpPr>
                  <a:spLocks/>
                </p:cNvSpPr>
                <p:nvPr/>
              </p:nvSpPr>
              <p:spPr bwMode="auto">
                <a:xfrm>
                  <a:off x="3174" y="3154"/>
                  <a:ext cx="10" cy="62"/>
                </a:xfrm>
                <a:custGeom>
                  <a:avLst/>
                  <a:gdLst>
                    <a:gd name="T0" fmla="*/ 29 w 29"/>
                    <a:gd name="T1" fmla="*/ 244 h 244"/>
                    <a:gd name="T2" fmla="*/ 25 w 29"/>
                    <a:gd name="T3" fmla="*/ 244 h 244"/>
                    <a:gd name="T4" fmla="*/ 0 w 29"/>
                    <a:gd name="T5" fmla="*/ 0 h 244"/>
                    <a:gd name="T6" fmla="*/ 0 w 29"/>
                    <a:gd name="T7" fmla="*/ 0 h 244"/>
                    <a:gd name="T8" fmla="*/ 5 w 29"/>
                    <a:gd name="T9" fmla="*/ 0 h 244"/>
                    <a:gd name="T10" fmla="*/ 29 w 29"/>
                    <a:gd name="T11" fmla="*/ 244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44">
                      <a:moveTo>
                        <a:pt x="29" y="244"/>
                      </a:moveTo>
                      <a:lnTo>
                        <a:pt x="25" y="24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29" y="24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09" name="Freeform 105"/>
                <p:cNvSpPr>
                  <a:spLocks/>
                </p:cNvSpPr>
                <p:nvPr/>
              </p:nvSpPr>
              <p:spPr bwMode="auto">
                <a:xfrm>
                  <a:off x="3174" y="3136"/>
                  <a:ext cx="3" cy="18"/>
                </a:xfrm>
                <a:custGeom>
                  <a:avLst/>
                  <a:gdLst>
                    <a:gd name="T0" fmla="*/ 5 w 8"/>
                    <a:gd name="T1" fmla="*/ 73 h 73"/>
                    <a:gd name="T2" fmla="*/ 0 w 8"/>
                    <a:gd name="T3" fmla="*/ 73 h 73"/>
                    <a:gd name="T4" fmla="*/ 4 w 8"/>
                    <a:gd name="T5" fmla="*/ 1 h 73"/>
                    <a:gd name="T6" fmla="*/ 5 w 8"/>
                    <a:gd name="T7" fmla="*/ 0 h 73"/>
                    <a:gd name="T8" fmla="*/ 8 w 8"/>
                    <a:gd name="T9" fmla="*/ 2 h 73"/>
                    <a:gd name="T10" fmla="*/ 5 w 8"/>
                    <a:gd name="T11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3">
                      <a:moveTo>
                        <a:pt x="5" y="73"/>
                      </a:moveTo>
                      <a:lnTo>
                        <a:pt x="0" y="73"/>
                      </a:lnTo>
                      <a:lnTo>
                        <a:pt x="4" y="1"/>
                      </a:lnTo>
                      <a:lnTo>
                        <a:pt x="5" y="0"/>
                      </a:lnTo>
                      <a:lnTo>
                        <a:pt x="8" y="2"/>
                      </a:lnTo>
                      <a:lnTo>
                        <a:pt x="5" y="7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10" name="Freeform 106"/>
                <p:cNvSpPr>
                  <a:spLocks/>
                </p:cNvSpPr>
                <p:nvPr/>
              </p:nvSpPr>
              <p:spPr bwMode="auto">
                <a:xfrm>
                  <a:off x="3176" y="3122"/>
                  <a:ext cx="11" cy="15"/>
                </a:xfrm>
                <a:custGeom>
                  <a:avLst/>
                  <a:gdLst>
                    <a:gd name="T0" fmla="*/ 3 w 33"/>
                    <a:gd name="T1" fmla="*/ 59 h 59"/>
                    <a:gd name="T2" fmla="*/ 0 w 33"/>
                    <a:gd name="T3" fmla="*/ 57 h 59"/>
                    <a:gd name="T4" fmla="*/ 30 w 33"/>
                    <a:gd name="T5" fmla="*/ 0 h 59"/>
                    <a:gd name="T6" fmla="*/ 30 w 33"/>
                    <a:gd name="T7" fmla="*/ 0 h 59"/>
                    <a:gd name="T8" fmla="*/ 33 w 33"/>
                    <a:gd name="T9" fmla="*/ 2 h 59"/>
                    <a:gd name="T10" fmla="*/ 3 w 33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59">
                      <a:moveTo>
                        <a:pt x="3" y="59"/>
                      </a:moveTo>
                      <a:lnTo>
                        <a:pt x="0" y="57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3" y="2"/>
                      </a:lnTo>
                      <a:lnTo>
                        <a:pt x="3" y="5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11" name="Freeform 107"/>
                <p:cNvSpPr>
                  <a:spLocks/>
                </p:cNvSpPr>
                <p:nvPr/>
              </p:nvSpPr>
              <p:spPr bwMode="auto">
                <a:xfrm>
                  <a:off x="3186" y="3115"/>
                  <a:ext cx="9" cy="8"/>
                </a:xfrm>
                <a:custGeom>
                  <a:avLst/>
                  <a:gdLst>
                    <a:gd name="T0" fmla="*/ 3 w 27"/>
                    <a:gd name="T1" fmla="*/ 30 h 30"/>
                    <a:gd name="T2" fmla="*/ 0 w 27"/>
                    <a:gd name="T3" fmla="*/ 28 h 30"/>
                    <a:gd name="T4" fmla="*/ 25 w 27"/>
                    <a:gd name="T5" fmla="*/ 1 h 30"/>
                    <a:gd name="T6" fmla="*/ 26 w 27"/>
                    <a:gd name="T7" fmla="*/ 0 h 30"/>
                    <a:gd name="T8" fmla="*/ 27 w 27"/>
                    <a:gd name="T9" fmla="*/ 5 h 30"/>
                    <a:gd name="T10" fmla="*/ 3 w 27"/>
                    <a:gd name="T11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30">
                      <a:moveTo>
                        <a:pt x="3" y="30"/>
                      </a:moveTo>
                      <a:lnTo>
                        <a:pt x="0" y="28"/>
                      </a:lnTo>
                      <a:lnTo>
                        <a:pt x="25" y="1"/>
                      </a:lnTo>
                      <a:lnTo>
                        <a:pt x="26" y="0"/>
                      </a:lnTo>
                      <a:lnTo>
                        <a:pt x="27" y="5"/>
                      </a:lnTo>
                      <a:lnTo>
                        <a:pt x="3" y="3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12" name="Freeform 108"/>
                <p:cNvSpPr>
                  <a:spLocks/>
                </p:cNvSpPr>
                <p:nvPr/>
              </p:nvSpPr>
              <p:spPr bwMode="auto">
                <a:xfrm>
                  <a:off x="3194" y="3115"/>
                  <a:ext cx="2" cy="1"/>
                </a:xfrm>
                <a:custGeom>
                  <a:avLst/>
                  <a:gdLst>
                    <a:gd name="T0" fmla="*/ 1 w 6"/>
                    <a:gd name="T1" fmla="*/ 5 h 5"/>
                    <a:gd name="T2" fmla="*/ 0 w 6"/>
                    <a:gd name="T3" fmla="*/ 0 h 5"/>
                    <a:gd name="T4" fmla="*/ 3 w 6"/>
                    <a:gd name="T5" fmla="*/ 0 h 5"/>
                    <a:gd name="T6" fmla="*/ 6 w 6"/>
                    <a:gd name="T7" fmla="*/ 4 h 5"/>
                    <a:gd name="T8" fmla="*/ 4 w 6"/>
                    <a:gd name="T9" fmla="*/ 5 h 5"/>
                    <a:gd name="T10" fmla="*/ 1 w 6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6" y="4"/>
                      </a:lnTo>
                      <a:lnTo>
                        <a:pt x="4" y="5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13" name="Freeform 109"/>
                <p:cNvSpPr>
                  <a:spLocks/>
                </p:cNvSpPr>
                <p:nvPr/>
              </p:nvSpPr>
              <p:spPr bwMode="auto">
                <a:xfrm>
                  <a:off x="3195" y="3115"/>
                  <a:ext cx="2" cy="1"/>
                </a:xfrm>
                <a:custGeom>
                  <a:avLst/>
                  <a:gdLst>
                    <a:gd name="T0" fmla="*/ 3 w 4"/>
                    <a:gd name="T1" fmla="*/ 6 h 6"/>
                    <a:gd name="T2" fmla="*/ 0 w 4"/>
                    <a:gd name="T3" fmla="*/ 2 h 6"/>
                    <a:gd name="T4" fmla="*/ 1 w 4"/>
                    <a:gd name="T5" fmla="*/ 0 h 6"/>
                    <a:gd name="T6" fmla="*/ 1 w 4"/>
                    <a:gd name="T7" fmla="*/ 0 h 6"/>
                    <a:gd name="T8" fmla="*/ 4 w 4"/>
                    <a:gd name="T9" fmla="*/ 3 h 6"/>
                    <a:gd name="T10" fmla="*/ 3 w 4"/>
                    <a:gd name="T1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3" y="6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14" name="Freeform 110"/>
                <p:cNvSpPr>
                  <a:spLocks/>
                </p:cNvSpPr>
                <p:nvPr/>
              </p:nvSpPr>
              <p:spPr bwMode="auto">
                <a:xfrm>
                  <a:off x="3196" y="3114"/>
                  <a:ext cx="1" cy="1"/>
                </a:xfrm>
                <a:custGeom>
                  <a:avLst/>
                  <a:gdLst>
                    <a:gd name="T0" fmla="*/ 3 w 4"/>
                    <a:gd name="T1" fmla="*/ 5 h 5"/>
                    <a:gd name="T2" fmla="*/ 0 w 4"/>
                    <a:gd name="T3" fmla="*/ 2 h 5"/>
                    <a:gd name="T4" fmla="*/ 1 w 4"/>
                    <a:gd name="T5" fmla="*/ 0 h 5"/>
                    <a:gd name="T6" fmla="*/ 4 w 4"/>
                    <a:gd name="T7" fmla="*/ 2 h 5"/>
                    <a:gd name="T8" fmla="*/ 4 w 4"/>
                    <a:gd name="T9" fmla="*/ 2 h 5"/>
                    <a:gd name="T10" fmla="*/ 3 w 4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3" y="5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3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15" name="Freeform 111"/>
                <p:cNvSpPr>
                  <a:spLocks/>
                </p:cNvSpPr>
                <p:nvPr/>
              </p:nvSpPr>
              <p:spPr bwMode="auto">
                <a:xfrm>
                  <a:off x="3196" y="3113"/>
                  <a:ext cx="1" cy="2"/>
                </a:xfrm>
                <a:custGeom>
                  <a:avLst/>
                  <a:gdLst>
                    <a:gd name="T0" fmla="*/ 3 w 4"/>
                    <a:gd name="T1" fmla="*/ 5 h 5"/>
                    <a:gd name="T2" fmla="*/ 0 w 4"/>
                    <a:gd name="T3" fmla="*/ 3 h 5"/>
                    <a:gd name="T4" fmla="*/ 0 w 4"/>
                    <a:gd name="T5" fmla="*/ 0 h 5"/>
                    <a:gd name="T6" fmla="*/ 4 w 4"/>
                    <a:gd name="T7" fmla="*/ 0 h 5"/>
                    <a:gd name="T8" fmla="*/ 4 w 4"/>
                    <a:gd name="T9" fmla="*/ 1 h 5"/>
                    <a:gd name="T10" fmla="*/ 3 w 4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3" y="5"/>
                      </a:move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3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16" name="Freeform 112"/>
                <p:cNvSpPr>
                  <a:spLocks/>
                </p:cNvSpPr>
                <p:nvPr/>
              </p:nvSpPr>
              <p:spPr bwMode="auto">
                <a:xfrm>
                  <a:off x="3196" y="3111"/>
                  <a:ext cx="1" cy="2"/>
                </a:xfrm>
                <a:custGeom>
                  <a:avLst/>
                  <a:gdLst>
                    <a:gd name="T0" fmla="*/ 4 w 4"/>
                    <a:gd name="T1" fmla="*/ 8 h 8"/>
                    <a:gd name="T2" fmla="*/ 0 w 4"/>
                    <a:gd name="T3" fmla="*/ 8 h 8"/>
                    <a:gd name="T4" fmla="*/ 0 w 4"/>
                    <a:gd name="T5" fmla="*/ 3 h 8"/>
                    <a:gd name="T6" fmla="*/ 2 w 4"/>
                    <a:gd name="T7" fmla="*/ 0 h 8"/>
                    <a:gd name="T8" fmla="*/ 4 w 4"/>
                    <a:gd name="T9" fmla="*/ 5 h 8"/>
                    <a:gd name="T10" fmla="*/ 4 w 4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4" y="8"/>
                      </a:moveTo>
                      <a:lnTo>
                        <a:pt x="0" y="8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4" y="5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17" name="Freeform 113"/>
                <p:cNvSpPr>
                  <a:spLocks/>
                </p:cNvSpPr>
                <p:nvPr/>
              </p:nvSpPr>
              <p:spPr bwMode="auto">
                <a:xfrm>
                  <a:off x="3197" y="3111"/>
                  <a:ext cx="4" cy="2"/>
                </a:xfrm>
                <a:custGeom>
                  <a:avLst/>
                  <a:gdLst>
                    <a:gd name="T0" fmla="*/ 2 w 13"/>
                    <a:gd name="T1" fmla="*/ 5 h 5"/>
                    <a:gd name="T2" fmla="*/ 0 w 13"/>
                    <a:gd name="T3" fmla="*/ 0 h 5"/>
                    <a:gd name="T4" fmla="*/ 10 w 13"/>
                    <a:gd name="T5" fmla="*/ 0 h 5"/>
                    <a:gd name="T6" fmla="*/ 13 w 13"/>
                    <a:gd name="T7" fmla="*/ 4 h 5"/>
                    <a:gd name="T8" fmla="*/ 11 w 13"/>
                    <a:gd name="T9" fmla="*/ 5 h 5"/>
                    <a:gd name="T10" fmla="*/ 2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2" y="5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13" y="4"/>
                      </a:lnTo>
                      <a:lnTo>
                        <a:pt x="11" y="5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18" name="Freeform 114"/>
                <p:cNvSpPr>
                  <a:spLocks/>
                </p:cNvSpPr>
                <p:nvPr/>
              </p:nvSpPr>
              <p:spPr bwMode="auto">
                <a:xfrm>
                  <a:off x="3200" y="3097"/>
                  <a:ext cx="12" cy="15"/>
                </a:xfrm>
                <a:custGeom>
                  <a:avLst/>
                  <a:gdLst>
                    <a:gd name="T0" fmla="*/ 3 w 37"/>
                    <a:gd name="T1" fmla="*/ 61 h 61"/>
                    <a:gd name="T2" fmla="*/ 0 w 37"/>
                    <a:gd name="T3" fmla="*/ 57 h 61"/>
                    <a:gd name="T4" fmla="*/ 35 w 37"/>
                    <a:gd name="T5" fmla="*/ 0 h 61"/>
                    <a:gd name="T6" fmla="*/ 35 w 37"/>
                    <a:gd name="T7" fmla="*/ 0 h 61"/>
                    <a:gd name="T8" fmla="*/ 37 w 37"/>
                    <a:gd name="T9" fmla="*/ 3 h 61"/>
                    <a:gd name="T10" fmla="*/ 3 w 37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61">
                      <a:moveTo>
                        <a:pt x="3" y="61"/>
                      </a:moveTo>
                      <a:lnTo>
                        <a:pt x="0" y="57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7" y="3"/>
                      </a:lnTo>
                      <a:lnTo>
                        <a:pt x="3" y="6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19" name="Freeform 115"/>
                <p:cNvSpPr>
                  <a:spLocks/>
                </p:cNvSpPr>
                <p:nvPr/>
              </p:nvSpPr>
              <p:spPr bwMode="auto">
                <a:xfrm>
                  <a:off x="3212" y="3095"/>
                  <a:ext cx="3" cy="3"/>
                </a:xfrm>
                <a:custGeom>
                  <a:avLst/>
                  <a:gdLst>
                    <a:gd name="T0" fmla="*/ 2 w 10"/>
                    <a:gd name="T1" fmla="*/ 12 h 12"/>
                    <a:gd name="T2" fmla="*/ 0 w 10"/>
                    <a:gd name="T3" fmla="*/ 9 h 12"/>
                    <a:gd name="T4" fmla="*/ 8 w 10"/>
                    <a:gd name="T5" fmla="*/ 1 h 12"/>
                    <a:gd name="T6" fmla="*/ 9 w 10"/>
                    <a:gd name="T7" fmla="*/ 0 h 12"/>
                    <a:gd name="T8" fmla="*/ 10 w 10"/>
                    <a:gd name="T9" fmla="*/ 5 h 12"/>
                    <a:gd name="T10" fmla="*/ 2 w 10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2">
                      <a:moveTo>
                        <a:pt x="2" y="12"/>
                      </a:moveTo>
                      <a:lnTo>
                        <a:pt x="0" y="9"/>
                      </a:lnTo>
                      <a:lnTo>
                        <a:pt x="8" y="1"/>
                      </a:lnTo>
                      <a:lnTo>
                        <a:pt x="9" y="0"/>
                      </a:lnTo>
                      <a:lnTo>
                        <a:pt x="10" y="5"/>
                      </a:lnTo>
                      <a:lnTo>
                        <a:pt x="2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20" name="Freeform 116"/>
                <p:cNvSpPr>
                  <a:spLocks/>
                </p:cNvSpPr>
                <p:nvPr/>
              </p:nvSpPr>
              <p:spPr bwMode="auto">
                <a:xfrm>
                  <a:off x="3215" y="3095"/>
                  <a:ext cx="9" cy="1"/>
                </a:xfrm>
                <a:custGeom>
                  <a:avLst/>
                  <a:gdLst>
                    <a:gd name="T0" fmla="*/ 1 w 27"/>
                    <a:gd name="T1" fmla="*/ 5 h 6"/>
                    <a:gd name="T2" fmla="*/ 0 w 27"/>
                    <a:gd name="T3" fmla="*/ 0 h 6"/>
                    <a:gd name="T4" fmla="*/ 26 w 27"/>
                    <a:gd name="T5" fmla="*/ 1 h 6"/>
                    <a:gd name="T6" fmla="*/ 27 w 27"/>
                    <a:gd name="T7" fmla="*/ 1 h 6"/>
                    <a:gd name="T8" fmla="*/ 26 w 27"/>
                    <a:gd name="T9" fmla="*/ 6 h 6"/>
                    <a:gd name="T10" fmla="*/ 1 w 27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6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26" y="1"/>
                      </a:lnTo>
                      <a:lnTo>
                        <a:pt x="27" y="1"/>
                      </a:lnTo>
                      <a:lnTo>
                        <a:pt x="26" y="6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21" name="Freeform 117"/>
                <p:cNvSpPr>
                  <a:spLocks/>
                </p:cNvSpPr>
                <p:nvPr/>
              </p:nvSpPr>
              <p:spPr bwMode="auto">
                <a:xfrm>
                  <a:off x="3223" y="3095"/>
                  <a:ext cx="4" cy="2"/>
                </a:xfrm>
                <a:custGeom>
                  <a:avLst/>
                  <a:gdLst>
                    <a:gd name="T0" fmla="*/ 0 w 11"/>
                    <a:gd name="T1" fmla="*/ 5 h 9"/>
                    <a:gd name="T2" fmla="*/ 1 w 11"/>
                    <a:gd name="T3" fmla="*/ 0 h 9"/>
                    <a:gd name="T4" fmla="*/ 11 w 11"/>
                    <a:gd name="T5" fmla="*/ 4 h 9"/>
                    <a:gd name="T6" fmla="*/ 11 w 11"/>
                    <a:gd name="T7" fmla="*/ 5 h 9"/>
                    <a:gd name="T8" fmla="*/ 9 w 11"/>
                    <a:gd name="T9" fmla="*/ 9 h 9"/>
                    <a:gd name="T10" fmla="*/ 0 w 11"/>
                    <a:gd name="T11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9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11" y="4"/>
                      </a:lnTo>
                      <a:lnTo>
                        <a:pt x="11" y="5"/>
                      </a:lnTo>
                      <a:lnTo>
                        <a:pt x="9" y="9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22" name="Freeform 118"/>
                <p:cNvSpPr>
                  <a:spLocks/>
                </p:cNvSpPr>
                <p:nvPr/>
              </p:nvSpPr>
              <p:spPr bwMode="auto">
                <a:xfrm>
                  <a:off x="3226" y="3096"/>
                  <a:ext cx="23" cy="12"/>
                </a:xfrm>
                <a:custGeom>
                  <a:avLst/>
                  <a:gdLst>
                    <a:gd name="T0" fmla="*/ 0 w 68"/>
                    <a:gd name="T1" fmla="*/ 4 h 47"/>
                    <a:gd name="T2" fmla="*/ 2 w 68"/>
                    <a:gd name="T3" fmla="*/ 0 h 47"/>
                    <a:gd name="T4" fmla="*/ 68 w 68"/>
                    <a:gd name="T5" fmla="*/ 43 h 47"/>
                    <a:gd name="T6" fmla="*/ 68 w 68"/>
                    <a:gd name="T7" fmla="*/ 43 h 47"/>
                    <a:gd name="T8" fmla="*/ 66 w 68"/>
                    <a:gd name="T9" fmla="*/ 47 h 47"/>
                    <a:gd name="T10" fmla="*/ 0 w 68"/>
                    <a:gd name="T11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" h="47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68" y="43"/>
                      </a:lnTo>
                      <a:lnTo>
                        <a:pt x="68" y="43"/>
                      </a:lnTo>
                      <a:lnTo>
                        <a:pt x="66" y="4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23" name="Freeform 119"/>
                <p:cNvSpPr>
                  <a:spLocks/>
                </p:cNvSpPr>
                <p:nvPr/>
              </p:nvSpPr>
              <p:spPr bwMode="auto">
                <a:xfrm>
                  <a:off x="3248" y="3107"/>
                  <a:ext cx="2" cy="2"/>
                </a:xfrm>
                <a:custGeom>
                  <a:avLst/>
                  <a:gdLst>
                    <a:gd name="T0" fmla="*/ 0 w 5"/>
                    <a:gd name="T1" fmla="*/ 4 h 8"/>
                    <a:gd name="T2" fmla="*/ 2 w 5"/>
                    <a:gd name="T3" fmla="*/ 0 h 8"/>
                    <a:gd name="T4" fmla="*/ 5 w 5"/>
                    <a:gd name="T5" fmla="*/ 3 h 8"/>
                    <a:gd name="T6" fmla="*/ 4 w 5"/>
                    <a:gd name="T7" fmla="*/ 8 h 8"/>
                    <a:gd name="T8" fmla="*/ 3 w 5"/>
                    <a:gd name="T9" fmla="*/ 7 h 8"/>
                    <a:gd name="T10" fmla="*/ 0 w 5"/>
                    <a:gd name="T11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5" y="3"/>
                      </a:lnTo>
                      <a:lnTo>
                        <a:pt x="4" y="8"/>
                      </a:lnTo>
                      <a:lnTo>
                        <a:pt x="3" y="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24" name="Freeform 120"/>
                <p:cNvSpPr>
                  <a:spLocks/>
                </p:cNvSpPr>
                <p:nvPr/>
              </p:nvSpPr>
              <p:spPr bwMode="auto">
                <a:xfrm>
                  <a:off x="3250" y="3108"/>
                  <a:ext cx="1" cy="1"/>
                </a:xfrm>
                <a:custGeom>
                  <a:avLst/>
                  <a:gdLst>
                    <a:gd name="T0" fmla="*/ 0 w 4"/>
                    <a:gd name="T1" fmla="*/ 5 h 5"/>
                    <a:gd name="T2" fmla="*/ 1 w 4"/>
                    <a:gd name="T3" fmla="*/ 0 h 5"/>
                    <a:gd name="T4" fmla="*/ 2 w 4"/>
                    <a:gd name="T5" fmla="*/ 0 h 5"/>
                    <a:gd name="T6" fmla="*/ 4 w 4"/>
                    <a:gd name="T7" fmla="*/ 2 h 5"/>
                    <a:gd name="T8" fmla="*/ 2 w 4"/>
                    <a:gd name="T9" fmla="*/ 2 h 5"/>
                    <a:gd name="T10" fmla="*/ 2 w 4"/>
                    <a:gd name="T11" fmla="*/ 5 h 5"/>
                    <a:gd name="T12" fmla="*/ 0 w 4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5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25" name="Freeform 121"/>
                <p:cNvSpPr>
                  <a:spLocks/>
                </p:cNvSpPr>
                <p:nvPr/>
              </p:nvSpPr>
              <p:spPr bwMode="auto">
                <a:xfrm>
                  <a:off x="3250" y="3108"/>
                  <a:ext cx="1" cy="1"/>
                </a:xfrm>
                <a:custGeom>
                  <a:avLst/>
                  <a:gdLst>
                    <a:gd name="T0" fmla="*/ 0 w 4"/>
                    <a:gd name="T1" fmla="*/ 0 h 2"/>
                    <a:gd name="T2" fmla="*/ 2 w 4"/>
                    <a:gd name="T3" fmla="*/ 0 h 2"/>
                    <a:gd name="T4" fmla="*/ 4 w 4"/>
                    <a:gd name="T5" fmla="*/ 0 h 2"/>
                    <a:gd name="T6" fmla="*/ 4 w 4"/>
                    <a:gd name="T7" fmla="*/ 2 h 2"/>
                    <a:gd name="T8" fmla="*/ 0 w 4"/>
                    <a:gd name="T9" fmla="*/ 2 h 2"/>
                    <a:gd name="T10" fmla="*/ 0 w 4"/>
                    <a:gd name="T11" fmla="*/ 2 h 2"/>
                    <a:gd name="T12" fmla="*/ 0 w 4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26" name="Freeform 122"/>
                <p:cNvSpPr>
                  <a:spLocks/>
                </p:cNvSpPr>
                <p:nvPr/>
              </p:nvSpPr>
              <p:spPr bwMode="auto">
                <a:xfrm>
                  <a:off x="3250" y="3109"/>
                  <a:ext cx="4" cy="25"/>
                </a:xfrm>
                <a:custGeom>
                  <a:avLst/>
                  <a:gdLst>
                    <a:gd name="T0" fmla="*/ 0 w 13"/>
                    <a:gd name="T1" fmla="*/ 0 h 100"/>
                    <a:gd name="T2" fmla="*/ 4 w 13"/>
                    <a:gd name="T3" fmla="*/ 0 h 100"/>
                    <a:gd name="T4" fmla="*/ 13 w 13"/>
                    <a:gd name="T5" fmla="*/ 99 h 100"/>
                    <a:gd name="T6" fmla="*/ 9 w 13"/>
                    <a:gd name="T7" fmla="*/ 100 h 100"/>
                    <a:gd name="T8" fmla="*/ 9 w 13"/>
                    <a:gd name="T9" fmla="*/ 99 h 100"/>
                    <a:gd name="T10" fmla="*/ 0 w 13"/>
                    <a:gd name="T11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0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13" y="99"/>
                      </a:lnTo>
                      <a:lnTo>
                        <a:pt x="9" y="100"/>
                      </a:lnTo>
                      <a:lnTo>
                        <a:pt x="9" y="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27" name="Freeform 123"/>
                <p:cNvSpPr>
                  <a:spLocks/>
                </p:cNvSpPr>
                <p:nvPr/>
              </p:nvSpPr>
              <p:spPr bwMode="auto">
                <a:xfrm>
                  <a:off x="3253" y="3134"/>
                  <a:ext cx="3" cy="8"/>
                </a:xfrm>
                <a:custGeom>
                  <a:avLst/>
                  <a:gdLst>
                    <a:gd name="T0" fmla="*/ 0 w 10"/>
                    <a:gd name="T1" fmla="*/ 1 h 35"/>
                    <a:gd name="T2" fmla="*/ 4 w 10"/>
                    <a:gd name="T3" fmla="*/ 0 h 35"/>
                    <a:gd name="T4" fmla="*/ 10 w 10"/>
                    <a:gd name="T5" fmla="*/ 33 h 35"/>
                    <a:gd name="T6" fmla="*/ 6 w 10"/>
                    <a:gd name="T7" fmla="*/ 35 h 35"/>
                    <a:gd name="T8" fmla="*/ 6 w 10"/>
                    <a:gd name="T9" fmla="*/ 35 h 35"/>
                    <a:gd name="T10" fmla="*/ 0 w 10"/>
                    <a:gd name="T11" fmla="*/ 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35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0" y="33"/>
                      </a:lnTo>
                      <a:lnTo>
                        <a:pt x="6" y="35"/>
                      </a:lnTo>
                      <a:lnTo>
                        <a:pt x="6" y="3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28" name="Freeform 124"/>
                <p:cNvSpPr>
                  <a:spLocks/>
                </p:cNvSpPr>
                <p:nvPr/>
              </p:nvSpPr>
              <p:spPr bwMode="auto">
                <a:xfrm>
                  <a:off x="3255" y="3142"/>
                  <a:ext cx="3" cy="9"/>
                </a:xfrm>
                <a:custGeom>
                  <a:avLst/>
                  <a:gdLst>
                    <a:gd name="T0" fmla="*/ 0 w 11"/>
                    <a:gd name="T1" fmla="*/ 2 h 36"/>
                    <a:gd name="T2" fmla="*/ 4 w 11"/>
                    <a:gd name="T3" fmla="*/ 0 h 36"/>
                    <a:gd name="T4" fmla="*/ 11 w 11"/>
                    <a:gd name="T5" fmla="*/ 35 h 36"/>
                    <a:gd name="T6" fmla="*/ 7 w 11"/>
                    <a:gd name="T7" fmla="*/ 36 h 36"/>
                    <a:gd name="T8" fmla="*/ 7 w 11"/>
                    <a:gd name="T9" fmla="*/ 36 h 36"/>
                    <a:gd name="T10" fmla="*/ 0 w 11"/>
                    <a:gd name="T11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36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1" y="35"/>
                      </a:lnTo>
                      <a:lnTo>
                        <a:pt x="7" y="36"/>
                      </a:lnTo>
                      <a:lnTo>
                        <a:pt x="7" y="3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29" name="Freeform 125"/>
                <p:cNvSpPr>
                  <a:spLocks/>
                </p:cNvSpPr>
                <p:nvPr/>
              </p:nvSpPr>
              <p:spPr bwMode="auto">
                <a:xfrm>
                  <a:off x="3257" y="3150"/>
                  <a:ext cx="4" cy="9"/>
                </a:xfrm>
                <a:custGeom>
                  <a:avLst/>
                  <a:gdLst>
                    <a:gd name="T0" fmla="*/ 0 w 13"/>
                    <a:gd name="T1" fmla="*/ 1 h 36"/>
                    <a:gd name="T2" fmla="*/ 4 w 13"/>
                    <a:gd name="T3" fmla="*/ 0 h 36"/>
                    <a:gd name="T4" fmla="*/ 13 w 13"/>
                    <a:gd name="T5" fmla="*/ 34 h 36"/>
                    <a:gd name="T6" fmla="*/ 9 w 13"/>
                    <a:gd name="T7" fmla="*/ 36 h 36"/>
                    <a:gd name="T8" fmla="*/ 9 w 13"/>
                    <a:gd name="T9" fmla="*/ 36 h 36"/>
                    <a:gd name="T10" fmla="*/ 0 w 13"/>
                    <a:gd name="T11" fmla="*/ 1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36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3" y="34"/>
                      </a:lnTo>
                      <a:lnTo>
                        <a:pt x="9" y="36"/>
                      </a:lnTo>
                      <a:lnTo>
                        <a:pt x="9" y="3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30" name="Freeform 126"/>
                <p:cNvSpPr>
                  <a:spLocks/>
                </p:cNvSpPr>
                <p:nvPr/>
              </p:nvSpPr>
              <p:spPr bwMode="auto">
                <a:xfrm>
                  <a:off x="3260" y="3159"/>
                  <a:ext cx="7" cy="18"/>
                </a:xfrm>
                <a:custGeom>
                  <a:avLst/>
                  <a:gdLst>
                    <a:gd name="T0" fmla="*/ 0 w 21"/>
                    <a:gd name="T1" fmla="*/ 2 h 73"/>
                    <a:gd name="T2" fmla="*/ 4 w 21"/>
                    <a:gd name="T3" fmla="*/ 0 h 73"/>
                    <a:gd name="T4" fmla="*/ 21 w 21"/>
                    <a:gd name="T5" fmla="*/ 72 h 73"/>
                    <a:gd name="T6" fmla="*/ 21 w 21"/>
                    <a:gd name="T7" fmla="*/ 72 h 73"/>
                    <a:gd name="T8" fmla="*/ 17 w 21"/>
                    <a:gd name="T9" fmla="*/ 73 h 73"/>
                    <a:gd name="T10" fmla="*/ 0 w 21"/>
                    <a:gd name="T11" fmla="*/ 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73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21" y="72"/>
                      </a:lnTo>
                      <a:lnTo>
                        <a:pt x="21" y="72"/>
                      </a:lnTo>
                      <a:lnTo>
                        <a:pt x="17" y="73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31" name="Freeform 127"/>
                <p:cNvSpPr>
                  <a:spLocks/>
                </p:cNvSpPr>
                <p:nvPr/>
              </p:nvSpPr>
              <p:spPr bwMode="auto">
                <a:xfrm>
                  <a:off x="3266" y="3177"/>
                  <a:ext cx="7" cy="19"/>
                </a:xfrm>
                <a:custGeom>
                  <a:avLst/>
                  <a:gdLst>
                    <a:gd name="T0" fmla="*/ 0 w 22"/>
                    <a:gd name="T1" fmla="*/ 1 h 74"/>
                    <a:gd name="T2" fmla="*/ 4 w 22"/>
                    <a:gd name="T3" fmla="*/ 0 h 74"/>
                    <a:gd name="T4" fmla="*/ 22 w 22"/>
                    <a:gd name="T5" fmla="*/ 73 h 74"/>
                    <a:gd name="T6" fmla="*/ 22 w 22"/>
                    <a:gd name="T7" fmla="*/ 73 h 74"/>
                    <a:gd name="T8" fmla="*/ 18 w 22"/>
                    <a:gd name="T9" fmla="*/ 74 h 74"/>
                    <a:gd name="T10" fmla="*/ 0 w 22"/>
                    <a:gd name="T11" fmla="*/ 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74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22" y="73"/>
                      </a:lnTo>
                      <a:lnTo>
                        <a:pt x="22" y="73"/>
                      </a:lnTo>
                      <a:lnTo>
                        <a:pt x="18" y="7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32" name="Freeform 128"/>
                <p:cNvSpPr>
                  <a:spLocks/>
                </p:cNvSpPr>
                <p:nvPr/>
              </p:nvSpPr>
              <p:spPr bwMode="auto">
                <a:xfrm>
                  <a:off x="3272" y="3195"/>
                  <a:ext cx="4" cy="10"/>
                </a:xfrm>
                <a:custGeom>
                  <a:avLst/>
                  <a:gdLst>
                    <a:gd name="T0" fmla="*/ 0 w 12"/>
                    <a:gd name="T1" fmla="*/ 1 h 39"/>
                    <a:gd name="T2" fmla="*/ 4 w 12"/>
                    <a:gd name="T3" fmla="*/ 0 h 39"/>
                    <a:gd name="T4" fmla="*/ 12 w 12"/>
                    <a:gd name="T5" fmla="*/ 37 h 39"/>
                    <a:gd name="T6" fmla="*/ 12 w 12"/>
                    <a:gd name="T7" fmla="*/ 37 h 39"/>
                    <a:gd name="T8" fmla="*/ 8 w 12"/>
                    <a:gd name="T9" fmla="*/ 39 h 39"/>
                    <a:gd name="T10" fmla="*/ 0 w 12"/>
                    <a:gd name="T11" fmla="*/ 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39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2" y="37"/>
                      </a:lnTo>
                      <a:lnTo>
                        <a:pt x="12" y="37"/>
                      </a:lnTo>
                      <a:lnTo>
                        <a:pt x="8" y="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33" name="Freeform 129"/>
                <p:cNvSpPr>
                  <a:spLocks/>
                </p:cNvSpPr>
                <p:nvPr/>
              </p:nvSpPr>
              <p:spPr bwMode="auto">
                <a:xfrm>
                  <a:off x="3274" y="3205"/>
                  <a:ext cx="4" cy="9"/>
                </a:xfrm>
                <a:custGeom>
                  <a:avLst/>
                  <a:gdLst>
                    <a:gd name="T0" fmla="*/ 0 w 11"/>
                    <a:gd name="T1" fmla="*/ 2 h 39"/>
                    <a:gd name="T2" fmla="*/ 4 w 11"/>
                    <a:gd name="T3" fmla="*/ 0 h 39"/>
                    <a:gd name="T4" fmla="*/ 11 w 11"/>
                    <a:gd name="T5" fmla="*/ 37 h 39"/>
                    <a:gd name="T6" fmla="*/ 11 w 11"/>
                    <a:gd name="T7" fmla="*/ 37 h 39"/>
                    <a:gd name="T8" fmla="*/ 7 w 11"/>
                    <a:gd name="T9" fmla="*/ 39 h 39"/>
                    <a:gd name="T10" fmla="*/ 0 w 11"/>
                    <a:gd name="T11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39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1" y="37"/>
                      </a:lnTo>
                      <a:lnTo>
                        <a:pt x="11" y="37"/>
                      </a:lnTo>
                      <a:lnTo>
                        <a:pt x="7" y="39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34" name="Freeform 130"/>
                <p:cNvSpPr>
                  <a:spLocks/>
                </p:cNvSpPr>
                <p:nvPr/>
              </p:nvSpPr>
              <p:spPr bwMode="auto">
                <a:xfrm>
                  <a:off x="3277" y="3214"/>
                  <a:ext cx="3" cy="9"/>
                </a:xfrm>
                <a:custGeom>
                  <a:avLst/>
                  <a:gdLst>
                    <a:gd name="T0" fmla="*/ 0 w 10"/>
                    <a:gd name="T1" fmla="*/ 2 h 39"/>
                    <a:gd name="T2" fmla="*/ 4 w 10"/>
                    <a:gd name="T3" fmla="*/ 0 h 39"/>
                    <a:gd name="T4" fmla="*/ 10 w 10"/>
                    <a:gd name="T5" fmla="*/ 39 h 39"/>
                    <a:gd name="T6" fmla="*/ 10 w 10"/>
                    <a:gd name="T7" fmla="*/ 39 h 39"/>
                    <a:gd name="T8" fmla="*/ 6 w 10"/>
                    <a:gd name="T9" fmla="*/ 39 h 39"/>
                    <a:gd name="T10" fmla="*/ 0 w 10"/>
                    <a:gd name="T11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39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0" y="39"/>
                      </a:lnTo>
                      <a:lnTo>
                        <a:pt x="10" y="39"/>
                      </a:lnTo>
                      <a:lnTo>
                        <a:pt x="6" y="39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35" name="Freeform 131"/>
                <p:cNvSpPr>
                  <a:spLocks/>
                </p:cNvSpPr>
                <p:nvPr/>
              </p:nvSpPr>
              <p:spPr bwMode="auto">
                <a:xfrm>
                  <a:off x="3279" y="3223"/>
                  <a:ext cx="4" cy="20"/>
                </a:xfrm>
                <a:custGeom>
                  <a:avLst/>
                  <a:gdLst>
                    <a:gd name="T0" fmla="*/ 0 w 13"/>
                    <a:gd name="T1" fmla="*/ 0 h 80"/>
                    <a:gd name="T2" fmla="*/ 4 w 13"/>
                    <a:gd name="T3" fmla="*/ 0 h 80"/>
                    <a:gd name="T4" fmla="*/ 13 w 13"/>
                    <a:gd name="T5" fmla="*/ 80 h 80"/>
                    <a:gd name="T6" fmla="*/ 13 w 13"/>
                    <a:gd name="T7" fmla="*/ 80 h 80"/>
                    <a:gd name="T8" fmla="*/ 8 w 13"/>
                    <a:gd name="T9" fmla="*/ 80 h 80"/>
                    <a:gd name="T10" fmla="*/ 0 w 13"/>
                    <a:gd name="T1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8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13" y="80"/>
                      </a:lnTo>
                      <a:lnTo>
                        <a:pt x="13" y="80"/>
                      </a:lnTo>
                      <a:lnTo>
                        <a:pt x="8" y="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36" name="Freeform 132"/>
                <p:cNvSpPr>
                  <a:spLocks/>
                </p:cNvSpPr>
                <p:nvPr/>
              </p:nvSpPr>
              <p:spPr bwMode="auto">
                <a:xfrm>
                  <a:off x="3281" y="3243"/>
                  <a:ext cx="3" cy="11"/>
                </a:xfrm>
                <a:custGeom>
                  <a:avLst/>
                  <a:gdLst>
                    <a:gd name="T0" fmla="*/ 0 w 9"/>
                    <a:gd name="T1" fmla="*/ 0 h 43"/>
                    <a:gd name="T2" fmla="*/ 5 w 9"/>
                    <a:gd name="T3" fmla="*/ 0 h 43"/>
                    <a:gd name="T4" fmla="*/ 9 w 9"/>
                    <a:gd name="T5" fmla="*/ 42 h 43"/>
                    <a:gd name="T6" fmla="*/ 6 w 9"/>
                    <a:gd name="T7" fmla="*/ 43 h 43"/>
                    <a:gd name="T8" fmla="*/ 5 w 9"/>
                    <a:gd name="T9" fmla="*/ 42 h 43"/>
                    <a:gd name="T10" fmla="*/ 0 w 9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43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9" y="42"/>
                      </a:lnTo>
                      <a:lnTo>
                        <a:pt x="6" y="43"/>
                      </a:lnTo>
                      <a:lnTo>
                        <a:pt x="5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37" name="Freeform 133"/>
                <p:cNvSpPr>
                  <a:spLocks/>
                </p:cNvSpPr>
                <p:nvPr/>
              </p:nvSpPr>
              <p:spPr bwMode="auto">
                <a:xfrm>
                  <a:off x="3283" y="3254"/>
                  <a:ext cx="2" cy="1"/>
                </a:xfrm>
                <a:custGeom>
                  <a:avLst/>
                  <a:gdLst>
                    <a:gd name="T0" fmla="*/ 0 w 5"/>
                    <a:gd name="T1" fmla="*/ 1 h 5"/>
                    <a:gd name="T2" fmla="*/ 3 w 5"/>
                    <a:gd name="T3" fmla="*/ 0 h 5"/>
                    <a:gd name="T4" fmla="*/ 5 w 5"/>
                    <a:gd name="T5" fmla="*/ 3 h 5"/>
                    <a:gd name="T6" fmla="*/ 5 w 5"/>
                    <a:gd name="T7" fmla="*/ 3 h 5"/>
                    <a:gd name="T8" fmla="*/ 2 w 5"/>
                    <a:gd name="T9" fmla="*/ 5 h 5"/>
                    <a:gd name="T10" fmla="*/ 0 w 5"/>
                    <a:gd name="T11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5" y="3"/>
                      </a:lnTo>
                      <a:lnTo>
                        <a:pt x="5" y="3"/>
                      </a:lnTo>
                      <a:lnTo>
                        <a:pt x="2" y="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38" name="Freeform 134"/>
                <p:cNvSpPr>
                  <a:spLocks/>
                </p:cNvSpPr>
                <p:nvPr/>
              </p:nvSpPr>
              <p:spPr bwMode="auto">
                <a:xfrm>
                  <a:off x="3284" y="3255"/>
                  <a:ext cx="5" cy="9"/>
                </a:xfrm>
                <a:custGeom>
                  <a:avLst/>
                  <a:gdLst>
                    <a:gd name="T0" fmla="*/ 0 w 15"/>
                    <a:gd name="T1" fmla="*/ 2 h 38"/>
                    <a:gd name="T2" fmla="*/ 3 w 15"/>
                    <a:gd name="T3" fmla="*/ 0 h 38"/>
                    <a:gd name="T4" fmla="*/ 15 w 15"/>
                    <a:gd name="T5" fmla="*/ 36 h 38"/>
                    <a:gd name="T6" fmla="*/ 15 w 15"/>
                    <a:gd name="T7" fmla="*/ 37 h 38"/>
                    <a:gd name="T8" fmla="*/ 11 w 15"/>
                    <a:gd name="T9" fmla="*/ 38 h 38"/>
                    <a:gd name="T10" fmla="*/ 0 w 15"/>
                    <a:gd name="T11" fmla="*/ 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38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5" y="36"/>
                      </a:lnTo>
                      <a:lnTo>
                        <a:pt x="15" y="37"/>
                      </a:lnTo>
                      <a:lnTo>
                        <a:pt x="11" y="3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39" name="Freeform 135"/>
                <p:cNvSpPr>
                  <a:spLocks/>
                </p:cNvSpPr>
                <p:nvPr/>
              </p:nvSpPr>
              <p:spPr bwMode="auto">
                <a:xfrm>
                  <a:off x="3288" y="3264"/>
                  <a:ext cx="3" cy="7"/>
                </a:xfrm>
                <a:custGeom>
                  <a:avLst/>
                  <a:gdLst>
                    <a:gd name="T0" fmla="*/ 0 w 10"/>
                    <a:gd name="T1" fmla="*/ 1 h 29"/>
                    <a:gd name="T2" fmla="*/ 4 w 10"/>
                    <a:gd name="T3" fmla="*/ 0 h 29"/>
                    <a:gd name="T4" fmla="*/ 10 w 10"/>
                    <a:gd name="T5" fmla="*/ 28 h 29"/>
                    <a:gd name="T6" fmla="*/ 10 w 10"/>
                    <a:gd name="T7" fmla="*/ 28 h 29"/>
                    <a:gd name="T8" fmla="*/ 6 w 10"/>
                    <a:gd name="T9" fmla="*/ 29 h 29"/>
                    <a:gd name="T10" fmla="*/ 0 w 10"/>
                    <a:gd name="T11" fmla="*/ 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29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0" y="28"/>
                      </a:lnTo>
                      <a:lnTo>
                        <a:pt x="10" y="28"/>
                      </a:lnTo>
                      <a:lnTo>
                        <a:pt x="6" y="2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40" name="Freeform 136"/>
                <p:cNvSpPr>
                  <a:spLocks/>
                </p:cNvSpPr>
                <p:nvPr/>
              </p:nvSpPr>
              <p:spPr bwMode="auto">
                <a:xfrm>
                  <a:off x="3290" y="3271"/>
                  <a:ext cx="6" cy="18"/>
                </a:xfrm>
                <a:custGeom>
                  <a:avLst/>
                  <a:gdLst>
                    <a:gd name="T0" fmla="*/ 0 w 18"/>
                    <a:gd name="T1" fmla="*/ 1 h 71"/>
                    <a:gd name="T2" fmla="*/ 4 w 18"/>
                    <a:gd name="T3" fmla="*/ 0 h 71"/>
                    <a:gd name="T4" fmla="*/ 18 w 18"/>
                    <a:gd name="T5" fmla="*/ 70 h 71"/>
                    <a:gd name="T6" fmla="*/ 18 w 18"/>
                    <a:gd name="T7" fmla="*/ 70 h 71"/>
                    <a:gd name="T8" fmla="*/ 13 w 18"/>
                    <a:gd name="T9" fmla="*/ 71 h 71"/>
                    <a:gd name="T10" fmla="*/ 0 w 18"/>
                    <a:gd name="T11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71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8" y="70"/>
                      </a:lnTo>
                      <a:lnTo>
                        <a:pt x="18" y="70"/>
                      </a:lnTo>
                      <a:lnTo>
                        <a:pt x="13" y="7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41" name="Freeform 137"/>
                <p:cNvSpPr>
                  <a:spLocks/>
                </p:cNvSpPr>
                <p:nvPr/>
              </p:nvSpPr>
              <p:spPr bwMode="auto">
                <a:xfrm>
                  <a:off x="3294" y="3289"/>
                  <a:ext cx="6" cy="20"/>
                </a:xfrm>
                <a:custGeom>
                  <a:avLst/>
                  <a:gdLst>
                    <a:gd name="T0" fmla="*/ 0 w 18"/>
                    <a:gd name="T1" fmla="*/ 1 h 84"/>
                    <a:gd name="T2" fmla="*/ 5 w 18"/>
                    <a:gd name="T3" fmla="*/ 0 h 84"/>
                    <a:gd name="T4" fmla="*/ 18 w 18"/>
                    <a:gd name="T5" fmla="*/ 82 h 84"/>
                    <a:gd name="T6" fmla="*/ 14 w 18"/>
                    <a:gd name="T7" fmla="*/ 84 h 84"/>
                    <a:gd name="T8" fmla="*/ 14 w 18"/>
                    <a:gd name="T9" fmla="*/ 84 h 84"/>
                    <a:gd name="T10" fmla="*/ 0 w 18"/>
                    <a:gd name="T11" fmla="*/ 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84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18" y="82"/>
                      </a:lnTo>
                      <a:lnTo>
                        <a:pt x="14" y="84"/>
                      </a:lnTo>
                      <a:lnTo>
                        <a:pt x="14" y="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42" name="Freeform 138"/>
                <p:cNvSpPr>
                  <a:spLocks/>
                </p:cNvSpPr>
                <p:nvPr/>
              </p:nvSpPr>
              <p:spPr bwMode="auto">
                <a:xfrm>
                  <a:off x="3299" y="3309"/>
                  <a:ext cx="8" cy="30"/>
                </a:xfrm>
                <a:custGeom>
                  <a:avLst/>
                  <a:gdLst>
                    <a:gd name="T0" fmla="*/ 0 w 26"/>
                    <a:gd name="T1" fmla="*/ 2 h 120"/>
                    <a:gd name="T2" fmla="*/ 4 w 26"/>
                    <a:gd name="T3" fmla="*/ 0 h 120"/>
                    <a:gd name="T4" fmla="*/ 26 w 26"/>
                    <a:gd name="T5" fmla="*/ 119 h 120"/>
                    <a:gd name="T6" fmla="*/ 21 w 26"/>
                    <a:gd name="T7" fmla="*/ 120 h 120"/>
                    <a:gd name="T8" fmla="*/ 21 w 26"/>
                    <a:gd name="T9" fmla="*/ 120 h 120"/>
                    <a:gd name="T10" fmla="*/ 0 w 26"/>
                    <a:gd name="T11" fmla="*/ 2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20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26" y="119"/>
                      </a:lnTo>
                      <a:lnTo>
                        <a:pt x="21" y="120"/>
                      </a:lnTo>
                      <a:lnTo>
                        <a:pt x="21" y="12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43" name="Freeform 139"/>
                <p:cNvSpPr>
                  <a:spLocks/>
                </p:cNvSpPr>
                <p:nvPr/>
              </p:nvSpPr>
              <p:spPr bwMode="auto">
                <a:xfrm>
                  <a:off x="3306" y="3339"/>
                  <a:ext cx="4" cy="8"/>
                </a:xfrm>
                <a:custGeom>
                  <a:avLst/>
                  <a:gdLst>
                    <a:gd name="T0" fmla="*/ 0 w 12"/>
                    <a:gd name="T1" fmla="*/ 1 h 34"/>
                    <a:gd name="T2" fmla="*/ 5 w 12"/>
                    <a:gd name="T3" fmla="*/ 0 h 34"/>
                    <a:gd name="T4" fmla="*/ 12 w 12"/>
                    <a:gd name="T5" fmla="*/ 33 h 34"/>
                    <a:gd name="T6" fmla="*/ 12 w 12"/>
                    <a:gd name="T7" fmla="*/ 33 h 34"/>
                    <a:gd name="T8" fmla="*/ 8 w 12"/>
                    <a:gd name="T9" fmla="*/ 34 h 34"/>
                    <a:gd name="T10" fmla="*/ 0 w 12"/>
                    <a:gd name="T11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34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12" y="33"/>
                      </a:lnTo>
                      <a:lnTo>
                        <a:pt x="12" y="33"/>
                      </a:lnTo>
                      <a:lnTo>
                        <a:pt x="8" y="3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44" name="Freeform 140"/>
                <p:cNvSpPr>
                  <a:spLocks/>
                </p:cNvSpPr>
                <p:nvPr/>
              </p:nvSpPr>
              <p:spPr bwMode="auto">
                <a:xfrm>
                  <a:off x="3308" y="3347"/>
                  <a:ext cx="3" cy="4"/>
                </a:xfrm>
                <a:custGeom>
                  <a:avLst/>
                  <a:gdLst>
                    <a:gd name="T0" fmla="*/ 0 w 7"/>
                    <a:gd name="T1" fmla="*/ 1 h 16"/>
                    <a:gd name="T2" fmla="*/ 4 w 7"/>
                    <a:gd name="T3" fmla="*/ 0 h 16"/>
                    <a:gd name="T4" fmla="*/ 7 w 7"/>
                    <a:gd name="T5" fmla="*/ 14 h 16"/>
                    <a:gd name="T6" fmla="*/ 4 w 7"/>
                    <a:gd name="T7" fmla="*/ 16 h 16"/>
                    <a:gd name="T8" fmla="*/ 3 w 7"/>
                    <a:gd name="T9" fmla="*/ 16 h 16"/>
                    <a:gd name="T10" fmla="*/ 0 w 7"/>
                    <a:gd name="T11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6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7" y="14"/>
                      </a:lnTo>
                      <a:lnTo>
                        <a:pt x="4" y="16"/>
                      </a:lnTo>
                      <a:lnTo>
                        <a:pt x="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45" name="Freeform 141"/>
                <p:cNvSpPr>
                  <a:spLocks/>
                </p:cNvSpPr>
                <p:nvPr/>
              </p:nvSpPr>
              <p:spPr bwMode="auto">
                <a:xfrm>
                  <a:off x="3310" y="3351"/>
                  <a:ext cx="5" cy="11"/>
                </a:xfrm>
                <a:custGeom>
                  <a:avLst/>
                  <a:gdLst>
                    <a:gd name="T0" fmla="*/ 0 w 17"/>
                    <a:gd name="T1" fmla="*/ 2 h 47"/>
                    <a:gd name="T2" fmla="*/ 3 w 17"/>
                    <a:gd name="T3" fmla="*/ 0 h 47"/>
                    <a:gd name="T4" fmla="*/ 17 w 17"/>
                    <a:gd name="T5" fmla="*/ 43 h 47"/>
                    <a:gd name="T6" fmla="*/ 14 w 17"/>
                    <a:gd name="T7" fmla="*/ 47 h 47"/>
                    <a:gd name="T8" fmla="*/ 14 w 17"/>
                    <a:gd name="T9" fmla="*/ 46 h 47"/>
                    <a:gd name="T10" fmla="*/ 0 w 17"/>
                    <a:gd name="T11" fmla="*/ 2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47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7" y="43"/>
                      </a:lnTo>
                      <a:lnTo>
                        <a:pt x="14" y="47"/>
                      </a:lnTo>
                      <a:lnTo>
                        <a:pt x="14" y="4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46" name="Freeform 142"/>
                <p:cNvSpPr>
                  <a:spLocks/>
                </p:cNvSpPr>
                <p:nvPr/>
              </p:nvSpPr>
              <p:spPr bwMode="auto">
                <a:xfrm>
                  <a:off x="3314" y="3361"/>
                  <a:ext cx="5" cy="4"/>
                </a:xfrm>
                <a:custGeom>
                  <a:avLst/>
                  <a:gdLst>
                    <a:gd name="T0" fmla="*/ 0 w 14"/>
                    <a:gd name="T1" fmla="*/ 4 h 13"/>
                    <a:gd name="T2" fmla="*/ 3 w 14"/>
                    <a:gd name="T3" fmla="*/ 0 h 13"/>
                    <a:gd name="T4" fmla="*/ 12 w 14"/>
                    <a:gd name="T5" fmla="*/ 11 h 13"/>
                    <a:gd name="T6" fmla="*/ 14 w 14"/>
                    <a:gd name="T7" fmla="*/ 12 h 13"/>
                    <a:gd name="T8" fmla="*/ 9 w 14"/>
                    <a:gd name="T9" fmla="*/ 13 h 13"/>
                    <a:gd name="T10" fmla="*/ 0 w 14"/>
                    <a:gd name="T11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3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12" y="11"/>
                      </a:lnTo>
                      <a:lnTo>
                        <a:pt x="14" y="12"/>
                      </a:lnTo>
                      <a:lnTo>
                        <a:pt x="9" y="13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47" name="Freeform 143"/>
                <p:cNvSpPr>
                  <a:spLocks/>
                </p:cNvSpPr>
                <p:nvPr/>
              </p:nvSpPr>
              <p:spPr bwMode="auto">
                <a:xfrm>
                  <a:off x="3317" y="3364"/>
                  <a:ext cx="2" cy="7"/>
                </a:xfrm>
                <a:custGeom>
                  <a:avLst/>
                  <a:gdLst>
                    <a:gd name="T0" fmla="*/ 0 w 6"/>
                    <a:gd name="T1" fmla="*/ 1 h 28"/>
                    <a:gd name="T2" fmla="*/ 5 w 6"/>
                    <a:gd name="T3" fmla="*/ 0 h 28"/>
                    <a:gd name="T4" fmla="*/ 6 w 6"/>
                    <a:gd name="T5" fmla="*/ 28 h 28"/>
                    <a:gd name="T6" fmla="*/ 1 w 6"/>
                    <a:gd name="T7" fmla="*/ 28 h 28"/>
                    <a:gd name="T8" fmla="*/ 1 w 6"/>
                    <a:gd name="T9" fmla="*/ 28 h 28"/>
                    <a:gd name="T10" fmla="*/ 0 w 6"/>
                    <a:gd name="T11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8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6" y="28"/>
                      </a:lnTo>
                      <a:lnTo>
                        <a:pt x="1" y="28"/>
                      </a:lnTo>
                      <a:lnTo>
                        <a:pt x="1" y="2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48" name="Freeform 144"/>
                <p:cNvSpPr>
                  <a:spLocks/>
                </p:cNvSpPr>
                <p:nvPr/>
              </p:nvSpPr>
              <p:spPr bwMode="auto">
                <a:xfrm>
                  <a:off x="3318" y="3371"/>
                  <a:ext cx="2" cy="4"/>
                </a:xfrm>
                <a:custGeom>
                  <a:avLst/>
                  <a:gdLst>
                    <a:gd name="T0" fmla="*/ 0 w 7"/>
                    <a:gd name="T1" fmla="*/ 0 h 17"/>
                    <a:gd name="T2" fmla="*/ 5 w 7"/>
                    <a:gd name="T3" fmla="*/ 0 h 17"/>
                    <a:gd name="T4" fmla="*/ 7 w 7"/>
                    <a:gd name="T5" fmla="*/ 17 h 17"/>
                    <a:gd name="T6" fmla="*/ 7 w 7"/>
                    <a:gd name="T7" fmla="*/ 17 h 17"/>
                    <a:gd name="T8" fmla="*/ 2 w 7"/>
                    <a:gd name="T9" fmla="*/ 17 h 17"/>
                    <a:gd name="T10" fmla="*/ 0 w 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7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7" y="17"/>
                      </a:lnTo>
                      <a:lnTo>
                        <a:pt x="7" y="17"/>
                      </a:lnTo>
                      <a:lnTo>
                        <a:pt x="2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49" name="Freeform 145"/>
                <p:cNvSpPr>
                  <a:spLocks/>
                </p:cNvSpPr>
                <p:nvPr/>
              </p:nvSpPr>
              <p:spPr bwMode="auto">
                <a:xfrm>
                  <a:off x="3318" y="3375"/>
                  <a:ext cx="3" cy="11"/>
                </a:xfrm>
                <a:custGeom>
                  <a:avLst/>
                  <a:gdLst>
                    <a:gd name="T0" fmla="*/ 0 w 9"/>
                    <a:gd name="T1" fmla="*/ 0 h 41"/>
                    <a:gd name="T2" fmla="*/ 5 w 9"/>
                    <a:gd name="T3" fmla="*/ 0 h 41"/>
                    <a:gd name="T4" fmla="*/ 9 w 9"/>
                    <a:gd name="T5" fmla="*/ 40 h 41"/>
                    <a:gd name="T6" fmla="*/ 6 w 9"/>
                    <a:gd name="T7" fmla="*/ 41 h 41"/>
                    <a:gd name="T8" fmla="*/ 5 w 9"/>
                    <a:gd name="T9" fmla="*/ 40 h 41"/>
                    <a:gd name="T10" fmla="*/ 0 w 9"/>
                    <a:gd name="T11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4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9" y="40"/>
                      </a:lnTo>
                      <a:lnTo>
                        <a:pt x="6" y="41"/>
                      </a:lnTo>
                      <a:lnTo>
                        <a:pt x="5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50" name="Freeform 146"/>
                <p:cNvSpPr>
                  <a:spLocks/>
                </p:cNvSpPr>
                <p:nvPr/>
              </p:nvSpPr>
              <p:spPr bwMode="auto">
                <a:xfrm>
                  <a:off x="3320" y="3385"/>
                  <a:ext cx="30" cy="46"/>
                </a:xfrm>
                <a:custGeom>
                  <a:avLst/>
                  <a:gdLst>
                    <a:gd name="T0" fmla="*/ 0 w 90"/>
                    <a:gd name="T1" fmla="*/ 1 h 180"/>
                    <a:gd name="T2" fmla="*/ 3 w 90"/>
                    <a:gd name="T3" fmla="*/ 0 h 180"/>
                    <a:gd name="T4" fmla="*/ 90 w 90"/>
                    <a:gd name="T5" fmla="*/ 178 h 180"/>
                    <a:gd name="T6" fmla="*/ 90 w 90"/>
                    <a:gd name="T7" fmla="*/ 179 h 180"/>
                    <a:gd name="T8" fmla="*/ 86 w 90"/>
                    <a:gd name="T9" fmla="*/ 180 h 180"/>
                    <a:gd name="T10" fmla="*/ 0 w 90"/>
                    <a:gd name="T11" fmla="*/ 1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180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90" y="178"/>
                      </a:lnTo>
                      <a:lnTo>
                        <a:pt x="90" y="179"/>
                      </a:lnTo>
                      <a:lnTo>
                        <a:pt x="86" y="18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51" name="Freeform 147"/>
                <p:cNvSpPr>
                  <a:spLocks/>
                </p:cNvSpPr>
                <p:nvPr/>
              </p:nvSpPr>
              <p:spPr bwMode="auto">
                <a:xfrm>
                  <a:off x="3349" y="3430"/>
                  <a:ext cx="2" cy="4"/>
                </a:xfrm>
                <a:custGeom>
                  <a:avLst/>
                  <a:gdLst>
                    <a:gd name="T0" fmla="*/ 0 w 6"/>
                    <a:gd name="T1" fmla="*/ 1 h 16"/>
                    <a:gd name="T2" fmla="*/ 4 w 6"/>
                    <a:gd name="T3" fmla="*/ 0 h 16"/>
                    <a:gd name="T4" fmla="*/ 6 w 6"/>
                    <a:gd name="T5" fmla="*/ 11 h 16"/>
                    <a:gd name="T6" fmla="*/ 4 w 6"/>
                    <a:gd name="T7" fmla="*/ 16 h 16"/>
                    <a:gd name="T8" fmla="*/ 2 w 6"/>
                    <a:gd name="T9" fmla="*/ 13 h 16"/>
                    <a:gd name="T10" fmla="*/ 0 w 6"/>
                    <a:gd name="T11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6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6" y="11"/>
                      </a:lnTo>
                      <a:lnTo>
                        <a:pt x="4" y="16"/>
                      </a:lnTo>
                      <a:lnTo>
                        <a:pt x="2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52" name="Freeform 148"/>
                <p:cNvSpPr>
                  <a:spLocks/>
                </p:cNvSpPr>
                <p:nvPr/>
              </p:nvSpPr>
              <p:spPr bwMode="auto">
                <a:xfrm>
                  <a:off x="3350" y="3433"/>
                  <a:ext cx="2" cy="1"/>
                </a:xfrm>
                <a:custGeom>
                  <a:avLst/>
                  <a:gdLst>
                    <a:gd name="T0" fmla="*/ 0 w 6"/>
                    <a:gd name="T1" fmla="*/ 5 h 5"/>
                    <a:gd name="T2" fmla="*/ 2 w 6"/>
                    <a:gd name="T3" fmla="*/ 0 h 5"/>
                    <a:gd name="T4" fmla="*/ 5 w 6"/>
                    <a:gd name="T5" fmla="*/ 0 h 5"/>
                    <a:gd name="T6" fmla="*/ 6 w 6"/>
                    <a:gd name="T7" fmla="*/ 1 h 5"/>
                    <a:gd name="T8" fmla="*/ 5 w 6"/>
                    <a:gd name="T9" fmla="*/ 5 h 5"/>
                    <a:gd name="T10" fmla="*/ 0 w 6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0" y="5"/>
                      </a:move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5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53" name="Freeform 149"/>
                <p:cNvSpPr>
                  <a:spLocks/>
                </p:cNvSpPr>
                <p:nvPr/>
              </p:nvSpPr>
              <p:spPr bwMode="auto">
                <a:xfrm>
                  <a:off x="3352" y="3433"/>
                  <a:ext cx="37" cy="15"/>
                </a:xfrm>
                <a:custGeom>
                  <a:avLst/>
                  <a:gdLst>
                    <a:gd name="T0" fmla="*/ 0 w 112"/>
                    <a:gd name="T1" fmla="*/ 4 h 60"/>
                    <a:gd name="T2" fmla="*/ 1 w 112"/>
                    <a:gd name="T3" fmla="*/ 0 h 60"/>
                    <a:gd name="T4" fmla="*/ 112 w 112"/>
                    <a:gd name="T5" fmla="*/ 56 h 60"/>
                    <a:gd name="T6" fmla="*/ 111 w 112"/>
                    <a:gd name="T7" fmla="*/ 60 h 60"/>
                    <a:gd name="T8" fmla="*/ 111 w 112"/>
                    <a:gd name="T9" fmla="*/ 60 h 60"/>
                    <a:gd name="T10" fmla="*/ 0 w 112"/>
                    <a:gd name="T11" fmla="*/ 4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60">
                      <a:moveTo>
                        <a:pt x="0" y="4"/>
                      </a:moveTo>
                      <a:lnTo>
                        <a:pt x="1" y="0"/>
                      </a:lnTo>
                      <a:lnTo>
                        <a:pt x="112" y="56"/>
                      </a:lnTo>
                      <a:lnTo>
                        <a:pt x="111" y="60"/>
                      </a:lnTo>
                      <a:lnTo>
                        <a:pt x="111" y="6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54" name="Freeform 150"/>
                <p:cNvSpPr>
                  <a:spLocks/>
                </p:cNvSpPr>
                <p:nvPr/>
              </p:nvSpPr>
              <p:spPr bwMode="auto">
                <a:xfrm>
                  <a:off x="3389" y="3447"/>
                  <a:ext cx="28" cy="11"/>
                </a:xfrm>
                <a:custGeom>
                  <a:avLst/>
                  <a:gdLst>
                    <a:gd name="T0" fmla="*/ 0 w 85"/>
                    <a:gd name="T1" fmla="*/ 4 h 45"/>
                    <a:gd name="T2" fmla="*/ 1 w 85"/>
                    <a:gd name="T3" fmla="*/ 0 h 45"/>
                    <a:gd name="T4" fmla="*/ 85 w 85"/>
                    <a:gd name="T5" fmla="*/ 41 h 45"/>
                    <a:gd name="T6" fmla="*/ 85 w 85"/>
                    <a:gd name="T7" fmla="*/ 41 h 45"/>
                    <a:gd name="T8" fmla="*/ 83 w 85"/>
                    <a:gd name="T9" fmla="*/ 45 h 45"/>
                    <a:gd name="T10" fmla="*/ 0 w 85"/>
                    <a:gd name="T11" fmla="*/ 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5" h="45">
                      <a:moveTo>
                        <a:pt x="0" y="4"/>
                      </a:moveTo>
                      <a:lnTo>
                        <a:pt x="1" y="0"/>
                      </a:lnTo>
                      <a:lnTo>
                        <a:pt x="85" y="41"/>
                      </a:lnTo>
                      <a:lnTo>
                        <a:pt x="85" y="41"/>
                      </a:lnTo>
                      <a:lnTo>
                        <a:pt x="83" y="4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55" name="Freeform 151"/>
                <p:cNvSpPr>
                  <a:spLocks/>
                </p:cNvSpPr>
                <p:nvPr/>
              </p:nvSpPr>
              <p:spPr bwMode="auto">
                <a:xfrm>
                  <a:off x="3417" y="3457"/>
                  <a:ext cx="5" cy="3"/>
                </a:xfrm>
                <a:custGeom>
                  <a:avLst/>
                  <a:gdLst>
                    <a:gd name="T0" fmla="*/ 0 w 17"/>
                    <a:gd name="T1" fmla="*/ 4 h 11"/>
                    <a:gd name="T2" fmla="*/ 2 w 17"/>
                    <a:gd name="T3" fmla="*/ 0 h 11"/>
                    <a:gd name="T4" fmla="*/ 16 w 17"/>
                    <a:gd name="T5" fmla="*/ 8 h 11"/>
                    <a:gd name="T6" fmla="*/ 17 w 17"/>
                    <a:gd name="T7" fmla="*/ 9 h 11"/>
                    <a:gd name="T8" fmla="*/ 13 w 17"/>
                    <a:gd name="T9" fmla="*/ 11 h 11"/>
                    <a:gd name="T10" fmla="*/ 0 w 17"/>
                    <a:gd name="T11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1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16" y="8"/>
                      </a:lnTo>
                      <a:lnTo>
                        <a:pt x="17" y="9"/>
                      </a:lnTo>
                      <a:lnTo>
                        <a:pt x="13" y="11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56" name="Freeform 152"/>
                <p:cNvSpPr>
                  <a:spLocks/>
                </p:cNvSpPr>
                <p:nvPr/>
              </p:nvSpPr>
              <p:spPr bwMode="auto">
                <a:xfrm>
                  <a:off x="3421" y="3460"/>
                  <a:ext cx="1" cy="2"/>
                </a:xfrm>
                <a:custGeom>
                  <a:avLst/>
                  <a:gdLst>
                    <a:gd name="T0" fmla="*/ 0 w 4"/>
                    <a:gd name="T1" fmla="*/ 2 h 8"/>
                    <a:gd name="T2" fmla="*/ 4 w 4"/>
                    <a:gd name="T3" fmla="*/ 0 h 8"/>
                    <a:gd name="T4" fmla="*/ 4 w 4"/>
                    <a:gd name="T5" fmla="*/ 4 h 8"/>
                    <a:gd name="T6" fmla="*/ 2 w 4"/>
                    <a:gd name="T7" fmla="*/ 8 h 8"/>
                    <a:gd name="T8" fmla="*/ 0 w 4"/>
                    <a:gd name="T9" fmla="*/ 6 h 8"/>
                    <a:gd name="T10" fmla="*/ 0 w 4"/>
                    <a:gd name="T11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57" name="Freeform 153"/>
                <p:cNvSpPr>
                  <a:spLocks/>
                </p:cNvSpPr>
                <p:nvPr/>
              </p:nvSpPr>
              <p:spPr bwMode="auto">
                <a:xfrm>
                  <a:off x="3422" y="3461"/>
                  <a:ext cx="40" cy="3"/>
                </a:xfrm>
                <a:custGeom>
                  <a:avLst/>
                  <a:gdLst>
                    <a:gd name="T0" fmla="*/ 0 w 122"/>
                    <a:gd name="T1" fmla="*/ 4 h 13"/>
                    <a:gd name="T2" fmla="*/ 2 w 122"/>
                    <a:gd name="T3" fmla="*/ 0 h 13"/>
                    <a:gd name="T4" fmla="*/ 121 w 122"/>
                    <a:gd name="T5" fmla="*/ 8 h 13"/>
                    <a:gd name="T6" fmla="*/ 122 w 122"/>
                    <a:gd name="T7" fmla="*/ 8 h 13"/>
                    <a:gd name="T8" fmla="*/ 121 w 122"/>
                    <a:gd name="T9" fmla="*/ 13 h 13"/>
                    <a:gd name="T10" fmla="*/ 0 w 122"/>
                    <a:gd name="T11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2" h="13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121" y="8"/>
                      </a:lnTo>
                      <a:lnTo>
                        <a:pt x="122" y="8"/>
                      </a:lnTo>
                      <a:lnTo>
                        <a:pt x="121" y="13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58" name="Freeform 154"/>
                <p:cNvSpPr>
                  <a:spLocks/>
                </p:cNvSpPr>
                <p:nvPr/>
              </p:nvSpPr>
              <p:spPr bwMode="auto">
                <a:xfrm>
                  <a:off x="3462" y="3463"/>
                  <a:ext cx="3" cy="2"/>
                </a:xfrm>
                <a:custGeom>
                  <a:avLst/>
                  <a:gdLst>
                    <a:gd name="T0" fmla="*/ 0 w 8"/>
                    <a:gd name="T1" fmla="*/ 5 h 8"/>
                    <a:gd name="T2" fmla="*/ 1 w 8"/>
                    <a:gd name="T3" fmla="*/ 0 h 8"/>
                    <a:gd name="T4" fmla="*/ 8 w 8"/>
                    <a:gd name="T5" fmla="*/ 3 h 8"/>
                    <a:gd name="T6" fmla="*/ 8 w 8"/>
                    <a:gd name="T7" fmla="*/ 4 h 8"/>
                    <a:gd name="T8" fmla="*/ 6 w 8"/>
                    <a:gd name="T9" fmla="*/ 8 h 8"/>
                    <a:gd name="T10" fmla="*/ 0 w 8"/>
                    <a:gd name="T11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8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8" y="3"/>
                      </a:lnTo>
                      <a:lnTo>
                        <a:pt x="8" y="4"/>
                      </a:lnTo>
                      <a:lnTo>
                        <a:pt x="6" y="8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59" name="Freeform 155"/>
                <p:cNvSpPr>
                  <a:spLocks/>
                </p:cNvSpPr>
                <p:nvPr/>
              </p:nvSpPr>
              <p:spPr bwMode="auto">
                <a:xfrm>
                  <a:off x="3464" y="3464"/>
                  <a:ext cx="19" cy="9"/>
                </a:xfrm>
                <a:custGeom>
                  <a:avLst/>
                  <a:gdLst>
                    <a:gd name="T0" fmla="*/ 0 w 57"/>
                    <a:gd name="T1" fmla="*/ 4 h 37"/>
                    <a:gd name="T2" fmla="*/ 2 w 57"/>
                    <a:gd name="T3" fmla="*/ 0 h 37"/>
                    <a:gd name="T4" fmla="*/ 57 w 57"/>
                    <a:gd name="T5" fmla="*/ 32 h 37"/>
                    <a:gd name="T6" fmla="*/ 56 w 57"/>
                    <a:gd name="T7" fmla="*/ 37 h 37"/>
                    <a:gd name="T8" fmla="*/ 55 w 57"/>
                    <a:gd name="T9" fmla="*/ 37 h 37"/>
                    <a:gd name="T10" fmla="*/ 0 w 57"/>
                    <a:gd name="T1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" h="37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57" y="32"/>
                      </a:lnTo>
                      <a:lnTo>
                        <a:pt x="56" y="37"/>
                      </a:lnTo>
                      <a:lnTo>
                        <a:pt x="55" y="3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60" name="Freeform 156"/>
                <p:cNvSpPr>
                  <a:spLocks/>
                </p:cNvSpPr>
                <p:nvPr/>
              </p:nvSpPr>
              <p:spPr bwMode="auto">
                <a:xfrm>
                  <a:off x="3483" y="3472"/>
                  <a:ext cx="3" cy="1"/>
                </a:xfrm>
                <a:custGeom>
                  <a:avLst/>
                  <a:gdLst>
                    <a:gd name="T0" fmla="*/ 0 w 10"/>
                    <a:gd name="T1" fmla="*/ 5 h 5"/>
                    <a:gd name="T2" fmla="*/ 1 w 10"/>
                    <a:gd name="T3" fmla="*/ 0 h 5"/>
                    <a:gd name="T4" fmla="*/ 7 w 10"/>
                    <a:gd name="T5" fmla="*/ 0 h 5"/>
                    <a:gd name="T6" fmla="*/ 10 w 10"/>
                    <a:gd name="T7" fmla="*/ 4 h 5"/>
                    <a:gd name="T8" fmla="*/ 8 w 10"/>
                    <a:gd name="T9" fmla="*/ 5 h 5"/>
                    <a:gd name="T10" fmla="*/ 0 w 10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5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7" y="0"/>
                      </a:lnTo>
                      <a:lnTo>
                        <a:pt x="10" y="4"/>
                      </a:lnTo>
                      <a:lnTo>
                        <a:pt x="8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61" name="Freeform 157"/>
                <p:cNvSpPr>
                  <a:spLocks/>
                </p:cNvSpPr>
                <p:nvPr/>
              </p:nvSpPr>
              <p:spPr bwMode="auto">
                <a:xfrm>
                  <a:off x="3485" y="3468"/>
                  <a:ext cx="3" cy="5"/>
                </a:xfrm>
                <a:custGeom>
                  <a:avLst/>
                  <a:gdLst>
                    <a:gd name="T0" fmla="*/ 3 w 9"/>
                    <a:gd name="T1" fmla="*/ 20 h 20"/>
                    <a:gd name="T2" fmla="*/ 0 w 9"/>
                    <a:gd name="T3" fmla="*/ 16 h 20"/>
                    <a:gd name="T4" fmla="*/ 5 w 9"/>
                    <a:gd name="T5" fmla="*/ 1 h 20"/>
                    <a:gd name="T6" fmla="*/ 5 w 9"/>
                    <a:gd name="T7" fmla="*/ 0 h 20"/>
                    <a:gd name="T8" fmla="*/ 9 w 9"/>
                    <a:gd name="T9" fmla="*/ 3 h 20"/>
                    <a:gd name="T10" fmla="*/ 3 w 9"/>
                    <a:gd name="T11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20">
                      <a:moveTo>
                        <a:pt x="3" y="20"/>
                      </a:moveTo>
                      <a:lnTo>
                        <a:pt x="0" y="16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9" y="3"/>
                      </a:lnTo>
                      <a:lnTo>
                        <a:pt x="3" y="2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62" name="Freeform 158"/>
                <p:cNvSpPr>
                  <a:spLocks/>
                </p:cNvSpPr>
                <p:nvPr/>
              </p:nvSpPr>
              <p:spPr bwMode="auto">
                <a:xfrm>
                  <a:off x="3487" y="3464"/>
                  <a:ext cx="6" cy="4"/>
                </a:xfrm>
                <a:custGeom>
                  <a:avLst/>
                  <a:gdLst>
                    <a:gd name="T0" fmla="*/ 4 w 20"/>
                    <a:gd name="T1" fmla="*/ 16 h 16"/>
                    <a:gd name="T2" fmla="*/ 0 w 20"/>
                    <a:gd name="T3" fmla="*/ 13 h 16"/>
                    <a:gd name="T4" fmla="*/ 18 w 20"/>
                    <a:gd name="T5" fmla="*/ 1 h 16"/>
                    <a:gd name="T6" fmla="*/ 19 w 20"/>
                    <a:gd name="T7" fmla="*/ 0 h 16"/>
                    <a:gd name="T8" fmla="*/ 20 w 20"/>
                    <a:gd name="T9" fmla="*/ 5 h 16"/>
                    <a:gd name="T10" fmla="*/ 4 w 20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6">
                      <a:moveTo>
                        <a:pt x="4" y="16"/>
                      </a:moveTo>
                      <a:lnTo>
                        <a:pt x="0" y="13"/>
                      </a:lnTo>
                      <a:lnTo>
                        <a:pt x="18" y="1"/>
                      </a:lnTo>
                      <a:lnTo>
                        <a:pt x="19" y="0"/>
                      </a:lnTo>
                      <a:lnTo>
                        <a:pt x="20" y="5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63" name="Freeform 159"/>
                <p:cNvSpPr>
                  <a:spLocks/>
                </p:cNvSpPr>
                <p:nvPr/>
              </p:nvSpPr>
              <p:spPr bwMode="auto">
                <a:xfrm>
                  <a:off x="3493" y="3464"/>
                  <a:ext cx="5" cy="2"/>
                </a:xfrm>
                <a:custGeom>
                  <a:avLst/>
                  <a:gdLst>
                    <a:gd name="T0" fmla="*/ 1 w 16"/>
                    <a:gd name="T1" fmla="*/ 7 h 7"/>
                    <a:gd name="T2" fmla="*/ 0 w 16"/>
                    <a:gd name="T3" fmla="*/ 2 h 7"/>
                    <a:gd name="T4" fmla="*/ 15 w 16"/>
                    <a:gd name="T5" fmla="*/ 0 h 7"/>
                    <a:gd name="T6" fmla="*/ 16 w 16"/>
                    <a:gd name="T7" fmla="*/ 0 h 7"/>
                    <a:gd name="T8" fmla="*/ 15 w 16"/>
                    <a:gd name="T9" fmla="*/ 6 h 7"/>
                    <a:gd name="T10" fmla="*/ 1 w 16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7">
                      <a:moveTo>
                        <a:pt x="1" y="7"/>
                      </a:moveTo>
                      <a:lnTo>
                        <a:pt x="0" y="2"/>
                      </a:lnTo>
                      <a:lnTo>
                        <a:pt x="15" y="0"/>
                      </a:lnTo>
                      <a:lnTo>
                        <a:pt x="16" y="0"/>
                      </a:lnTo>
                      <a:lnTo>
                        <a:pt x="15" y="6"/>
                      </a:lnTo>
                      <a:lnTo>
                        <a:pt x="1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64" name="Freeform 160"/>
                <p:cNvSpPr>
                  <a:spLocks/>
                </p:cNvSpPr>
                <p:nvPr/>
              </p:nvSpPr>
              <p:spPr bwMode="auto">
                <a:xfrm>
                  <a:off x="3498" y="3464"/>
                  <a:ext cx="28" cy="8"/>
                </a:xfrm>
                <a:custGeom>
                  <a:avLst/>
                  <a:gdLst>
                    <a:gd name="T0" fmla="*/ 0 w 83"/>
                    <a:gd name="T1" fmla="*/ 6 h 34"/>
                    <a:gd name="T2" fmla="*/ 1 w 83"/>
                    <a:gd name="T3" fmla="*/ 0 h 34"/>
                    <a:gd name="T4" fmla="*/ 83 w 83"/>
                    <a:gd name="T5" fmla="*/ 28 h 34"/>
                    <a:gd name="T6" fmla="*/ 83 w 83"/>
                    <a:gd name="T7" fmla="*/ 34 h 34"/>
                    <a:gd name="T8" fmla="*/ 83 w 83"/>
                    <a:gd name="T9" fmla="*/ 34 h 34"/>
                    <a:gd name="T10" fmla="*/ 0 w 83"/>
                    <a:gd name="T11" fmla="*/ 6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3" h="34">
                      <a:moveTo>
                        <a:pt x="0" y="6"/>
                      </a:moveTo>
                      <a:lnTo>
                        <a:pt x="1" y="0"/>
                      </a:lnTo>
                      <a:lnTo>
                        <a:pt x="83" y="28"/>
                      </a:lnTo>
                      <a:lnTo>
                        <a:pt x="83" y="34"/>
                      </a:lnTo>
                      <a:lnTo>
                        <a:pt x="83" y="3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65" name="Freeform 161"/>
                <p:cNvSpPr>
                  <a:spLocks/>
                </p:cNvSpPr>
                <p:nvPr/>
              </p:nvSpPr>
              <p:spPr bwMode="auto">
                <a:xfrm>
                  <a:off x="3526" y="3471"/>
                  <a:ext cx="4" cy="2"/>
                </a:xfrm>
                <a:custGeom>
                  <a:avLst/>
                  <a:gdLst>
                    <a:gd name="T0" fmla="*/ 0 w 14"/>
                    <a:gd name="T1" fmla="*/ 6 h 8"/>
                    <a:gd name="T2" fmla="*/ 0 w 14"/>
                    <a:gd name="T3" fmla="*/ 0 h 8"/>
                    <a:gd name="T4" fmla="*/ 14 w 14"/>
                    <a:gd name="T5" fmla="*/ 3 h 8"/>
                    <a:gd name="T6" fmla="*/ 14 w 14"/>
                    <a:gd name="T7" fmla="*/ 8 h 8"/>
                    <a:gd name="T8" fmla="*/ 14 w 14"/>
                    <a:gd name="T9" fmla="*/ 8 h 8"/>
                    <a:gd name="T10" fmla="*/ 0 w 14"/>
                    <a:gd name="T1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8">
                      <a:moveTo>
                        <a:pt x="0" y="6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14" y="8"/>
                      </a:lnTo>
                      <a:lnTo>
                        <a:pt x="14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66" name="Freeform 162"/>
                <p:cNvSpPr>
                  <a:spLocks/>
                </p:cNvSpPr>
                <p:nvPr/>
              </p:nvSpPr>
              <p:spPr bwMode="auto">
                <a:xfrm>
                  <a:off x="3530" y="3467"/>
                  <a:ext cx="39" cy="6"/>
                </a:xfrm>
                <a:custGeom>
                  <a:avLst/>
                  <a:gdLst>
                    <a:gd name="T0" fmla="*/ 0 w 115"/>
                    <a:gd name="T1" fmla="*/ 22 h 22"/>
                    <a:gd name="T2" fmla="*/ 0 w 115"/>
                    <a:gd name="T3" fmla="*/ 17 h 22"/>
                    <a:gd name="T4" fmla="*/ 115 w 115"/>
                    <a:gd name="T5" fmla="*/ 0 h 22"/>
                    <a:gd name="T6" fmla="*/ 115 w 115"/>
                    <a:gd name="T7" fmla="*/ 5 h 22"/>
                    <a:gd name="T8" fmla="*/ 115 w 115"/>
                    <a:gd name="T9" fmla="*/ 5 h 22"/>
                    <a:gd name="T10" fmla="*/ 0 w 115"/>
                    <a:gd name="T11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5" h="22">
                      <a:moveTo>
                        <a:pt x="0" y="22"/>
                      </a:moveTo>
                      <a:lnTo>
                        <a:pt x="0" y="17"/>
                      </a:lnTo>
                      <a:lnTo>
                        <a:pt x="115" y="0"/>
                      </a:lnTo>
                      <a:lnTo>
                        <a:pt x="115" y="5"/>
                      </a:lnTo>
                      <a:lnTo>
                        <a:pt x="115" y="5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67" name="Freeform 163"/>
                <p:cNvSpPr>
                  <a:spLocks/>
                </p:cNvSpPr>
                <p:nvPr/>
              </p:nvSpPr>
              <p:spPr bwMode="auto">
                <a:xfrm>
                  <a:off x="3569" y="3466"/>
                  <a:ext cx="9" cy="3"/>
                </a:xfrm>
                <a:custGeom>
                  <a:avLst/>
                  <a:gdLst>
                    <a:gd name="T0" fmla="*/ 0 w 28"/>
                    <a:gd name="T1" fmla="*/ 12 h 12"/>
                    <a:gd name="T2" fmla="*/ 0 w 28"/>
                    <a:gd name="T3" fmla="*/ 7 h 12"/>
                    <a:gd name="T4" fmla="*/ 27 w 28"/>
                    <a:gd name="T5" fmla="*/ 0 h 12"/>
                    <a:gd name="T6" fmla="*/ 28 w 28"/>
                    <a:gd name="T7" fmla="*/ 5 h 12"/>
                    <a:gd name="T8" fmla="*/ 27 w 28"/>
                    <a:gd name="T9" fmla="*/ 5 h 12"/>
                    <a:gd name="T10" fmla="*/ 0 w 28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12">
                      <a:moveTo>
                        <a:pt x="0" y="12"/>
                      </a:moveTo>
                      <a:lnTo>
                        <a:pt x="0" y="7"/>
                      </a:lnTo>
                      <a:lnTo>
                        <a:pt x="27" y="0"/>
                      </a:lnTo>
                      <a:lnTo>
                        <a:pt x="28" y="5"/>
                      </a:lnTo>
                      <a:lnTo>
                        <a:pt x="27" y="5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68" name="Freeform 164"/>
                <p:cNvSpPr>
                  <a:spLocks/>
                </p:cNvSpPr>
                <p:nvPr/>
              </p:nvSpPr>
              <p:spPr bwMode="auto">
                <a:xfrm>
                  <a:off x="3578" y="3462"/>
                  <a:ext cx="17" cy="5"/>
                </a:xfrm>
                <a:custGeom>
                  <a:avLst/>
                  <a:gdLst>
                    <a:gd name="T0" fmla="*/ 1 w 51"/>
                    <a:gd name="T1" fmla="*/ 19 h 19"/>
                    <a:gd name="T2" fmla="*/ 0 w 51"/>
                    <a:gd name="T3" fmla="*/ 14 h 19"/>
                    <a:gd name="T4" fmla="*/ 50 w 51"/>
                    <a:gd name="T5" fmla="*/ 0 h 19"/>
                    <a:gd name="T6" fmla="*/ 51 w 51"/>
                    <a:gd name="T7" fmla="*/ 5 h 19"/>
                    <a:gd name="T8" fmla="*/ 51 w 51"/>
                    <a:gd name="T9" fmla="*/ 5 h 19"/>
                    <a:gd name="T10" fmla="*/ 1 w 51"/>
                    <a:gd name="T1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19">
                      <a:moveTo>
                        <a:pt x="1" y="19"/>
                      </a:moveTo>
                      <a:lnTo>
                        <a:pt x="0" y="14"/>
                      </a:lnTo>
                      <a:lnTo>
                        <a:pt x="50" y="0"/>
                      </a:lnTo>
                      <a:lnTo>
                        <a:pt x="51" y="5"/>
                      </a:lnTo>
                      <a:lnTo>
                        <a:pt x="51" y="5"/>
                      </a:lnTo>
                      <a:lnTo>
                        <a:pt x="1" y="1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69" name="Freeform 165"/>
                <p:cNvSpPr>
                  <a:spLocks/>
                </p:cNvSpPr>
                <p:nvPr/>
              </p:nvSpPr>
              <p:spPr bwMode="auto">
                <a:xfrm>
                  <a:off x="3594" y="3460"/>
                  <a:ext cx="11" cy="3"/>
                </a:xfrm>
                <a:custGeom>
                  <a:avLst/>
                  <a:gdLst>
                    <a:gd name="T0" fmla="*/ 1 w 33"/>
                    <a:gd name="T1" fmla="*/ 15 h 15"/>
                    <a:gd name="T2" fmla="*/ 0 w 33"/>
                    <a:gd name="T3" fmla="*/ 10 h 15"/>
                    <a:gd name="T4" fmla="*/ 32 w 33"/>
                    <a:gd name="T5" fmla="*/ 0 h 15"/>
                    <a:gd name="T6" fmla="*/ 32 w 33"/>
                    <a:gd name="T7" fmla="*/ 0 h 15"/>
                    <a:gd name="T8" fmla="*/ 33 w 33"/>
                    <a:gd name="T9" fmla="*/ 6 h 15"/>
                    <a:gd name="T10" fmla="*/ 1 w 33"/>
                    <a:gd name="T1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5">
                      <a:moveTo>
                        <a:pt x="1" y="15"/>
                      </a:moveTo>
                      <a:lnTo>
                        <a:pt x="0" y="10"/>
                      </a:lnTo>
                      <a:lnTo>
                        <a:pt x="32" y="0"/>
                      </a:lnTo>
                      <a:lnTo>
                        <a:pt x="32" y="0"/>
                      </a:lnTo>
                      <a:lnTo>
                        <a:pt x="33" y="6"/>
                      </a:lnTo>
                      <a:lnTo>
                        <a:pt x="1" y="1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70" name="Freeform 166"/>
                <p:cNvSpPr>
                  <a:spLocks/>
                </p:cNvSpPr>
                <p:nvPr/>
              </p:nvSpPr>
              <p:spPr bwMode="auto">
                <a:xfrm>
                  <a:off x="3605" y="3457"/>
                  <a:ext cx="13" cy="4"/>
                </a:xfrm>
                <a:custGeom>
                  <a:avLst/>
                  <a:gdLst>
                    <a:gd name="T0" fmla="*/ 1 w 38"/>
                    <a:gd name="T1" fmla="*/ 16 h 16"/>
                    <a:gd name="T2" fmla="*/ 0 w 38"/>
                    <a:gd name="T3" fmla="*/ 10 h 16"/>
                    <a:gd name="T4" fmla="*/ 37 w 38"/>
                    <a:gd name="T5" fmla="*/ 0 h 16"/>
                    <a:gd name="T6" fmla="*/ 38 w 38"/>
                    <a:gd name="T7" fmla="*/ 5 h 16"/>
                    <a:gd name="T8" fmla="*/ 38 w 38"/>
                    <a:gd name="T9" fmla="*/ 5 h 16"/>
                    <a:gd name="T10" fmla="*/ 1 w 38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16">
                      <a:moveTo>
                        <a:pt x="1" y="16"/>
                      </a:moveTo>
                      <a:lnTo>
                        <a:pt x="0" y="10"/>
                      </a:lnTo>
                      <a:lnTo>
                        <a:pt x="37" y="0"/>
                      </a:lnTo>
                      <a:lnTo>
                        <a:pt x="38" y="5"/>
                      </a:lnTo>
                      <a:lnTo>
                        <a:pt x="38" y="5"/>
                      </a:lnTo>
                      <a:lnTo>
                        <a:pt x="1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71" name="Freeform 167"/>
                <p:cNvSpPr>
                  <a:spLocks/>
                </p:cNvSpPr>
                <p:nvPr/>
              </p:nvSpPr>
              <p:spPr bwMode="auto">
                <a:xfrm>
                  <a:off x="3617" y="3457"/>
                  <a:ext cx="1" cy="1"/>
                </a:xfrm>
                <a:custGeom>
                  <a:avLst/>
                  <a:gdLst>
                    <a:gd name="T0" fmla="*/ 1 w 3"/>
                    <a:gd name="T1" fmla="*/ 5 h 5"/>
                    <a:gd name="T2" fmla="*/ 0 w 3"/>
                    <a:gd name="T3" fmla="*/ 0 h 5"/>
                    <a:gd name="T4" fmla="*/ 1 w 3"/>
                    <a:gd name="T5" fmla="*/ 0 h 5"/>
                    <a:gd name="T6" fmla="*/ 3 w 3"/>
                    <a:gd name="T7" fmla="*/ 2 h 5"/>
                    <a:gd name="T8" fmla="*/ 3 w 3"/>
                    <a:gd name="T9" fmla="*/ 4 h 5"/>
                    <a:gd name="T10" fmla="*/ 1 w 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72" name="Freeform 168"/>
                <p:cNvSpPr>
                  <a:spLocks/>
                </p:cNvSpPr>
                <p:nvPr/>
              </p:nvSpPr>
              <p:spPr bwMode="auto">
                <a:xfrm>
                  <a:off x="3618" y="3453"/>
                  <a:ext cx="5" cy="5"/>
                </a:xfrm>
                <a:custGeom>
                  <a:avLst/>
                  <a:gdLst>
                    <a:gd name="T0" fmla="*/ 2 w 15"/>
                    <a:gd name="T1" fmla="*/ 21 h 21"/>
                    <a:gd name="T2" fmla="*/ 0 w 15"/>
                    <a:gd name="T3" fmla="*/ 19 h 21"/>
                    <a:gd name="T4" fmla="*/ 12 w 15"/>
                    <a:gd name="T5" fmla="*/ 0 h 21"/>
                    <a:gd name="T6" fmla="*/ 15 w 15"/>
                    <a:gd name="T7" fmla="*/ 3 h 21"/>
                    <a:gd name="T8" fmla="*/ 14 w 15"/>
                    <a:gd name="T9" fmla="*/ 3 h 21"/>
                    <a:gd name="T10" fmla="*/ 2 w 15"/>
                    <a:gd name="T11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1">
                      <a:moveTo>
                        <a:pt x="2" y="21"/>
                      </a:moveTo>
                      <a:lnTo>
                        <a:pt x="0" y="19"/>
                      </a:lnTo>
                      <a:lnTo>
                        <a:pt x="12" y="0"/>
                      </a:lnTo>
                      <a:lnTo>
                        <a:pt x="15" y="3"/>
                      </a:lnTo>
                      <a:lnTo>
                        <a:pt x="14" y="3"/>
                      </a:lnTo>
                      <a:lnTo>
                        <a:pt x="2" y="2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73" name="Freeform 169"/>
                <p:cNvSpPr>
                  <a:spLocks/>
                </p:cNvSpPr>
                <p:nvPr/>
              </p:nvSpPr>
              <p:spPr bwMode="auto">
                <a:xfrm>
                  <a:off x="3622" y="3451"/>
                  <a:ext cx="2" cy="2"/>
                </a:xfrm>
                <a:custGeom>
                  <a:avLst/>
                  <a:gdLst>
                    <a:gd name="T0" fmla="*/ 3 w 6"/>
                    <a:gd name="T1" fmla="*/ 8 h 8"/>
                    <a:gd name="T2" fmla="*/ 0 w 6"/>
                    <a:gd name="T3" fmla="*/ 5 h 8"/>
                    <a:gd name="T4" fmla="*/ 3 w 6"/>
                    <a:gd name="T5" fmla="*/ 0 h 8"/>
                    <a:gd name="T6" fmla="*/ 3 w 6"/>
                    <a:gd name="T7" fmla="*/ 0 h 8"/>
                    <a:gd name="T8" fmla="*/ 6 w 6"/>
                    <a:gd name="T9" fmla="*/ 2 h 8"/>
                    <a:gd name="T10" fmla="*/ 3 w 6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8">
                      <a:moveTo>
                        <a:pt x="3" y="8"/>
                      </a:moveTo>
                      <a:lnTo>
                        <a:pt x="0" y="5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6" y="2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74" name="Freeform 170"/>
                <p:cNvSpPr>
                  <a:spLocks/>
                </p:cNvSpPr>
                <p:nvPr/>
              </p:nvSpPr>
              <p:spPr bwMode="auto">
                <a:xfrm>
                  <a:off x="3623" y="3449"/>
                  <a:ext cx="3" cy="3"/>
                </a:xfrm>
                <a:custGeom>
                  <a:avLst/>
                  <a:gdLst>
                    <a:gd name="T0" fmla="*/ 3 w 9"/>
                    <a:gd name="T1" fmla="*/ 13 h 13"/>
                    <a:gd name="T2" fmla="*/ 0 w 9"/>
                    <a:gd name="T3" fmla="*/ 11 h 13"/>
                    <a:gd name="T4" fmla="*/ 6 w 9"/>
                    <a:gd name="T5" fmla="*/ 0 h 13"/>
                    <a:gd name="T6" fmla="*/ 9 w 9"/>
                    <a:gd name="T7" fmla="*/ 3 h 13"/>
                    <a:gd name="T8" fmla="*/ 9 w 9"/>
                    <a:gd name="T9" fmla="*/ 3 h 13"/>
                    <a:gd name="T10" fmla="*/ 3 w 9"/>
                    <a:gd name="T11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3">
                      <a:moveTo>
                        <a:pt x="3" y="13"/>
                      </a:moveTo>
                      <a:lnTo>
                        <a:pt x="0" y="11"/>
                      </a:lnTo>
                      <a:lnTo>
                        <a:pt x="6" y="0"/>
                      </a:lnTo>
                      <a:lnTo>
                        <a:pt x="9" y="3"/>
                      </a:lnTo>
                      <a:lnTo>
                        <a:pt x="9" y="3"/>
                      </a:lnTo>
                      <a:lnTo>
                        <a:pt x="3" y="1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75" name="Freeform 171"/>
                <p:cNvSpPr>
                  <a:spLocks/>
                </p:cNvSpPr>
                <p:nvPr/>
              </p:nvSpPr>
              <p:spPr bwMode="auto">
                <a:xfrm>
                  <a:off x="3625" y="3430"/>
                  <a:ext cx="8" cy="19"/>
                </a:xfrm>
                <a:custGeom>
                  <a:avLst/>
                  <a:gdLst>
                    <a:gd name="T0" fmla="*/ 3 w 26"/>
                    <a:gd name="T1" fmla="*/ 77 h 77"/>
                    <a:gd name="T2" fmla="*/ 0 w 26"/>
                    <a:gd name="T3" fmla="*/ 74 h 77"/>
                    <a:gd name="T4" fmla="*/ 23 w 26"/>
                    <a:gd name="T5" fmla="*/ 1 h 77"/>
                    <a:gd name="T6" fmla="*/ 23 w 26"/>
                    <a:gd name="T7" fmla="*/ 0 h 77"/>
                    <a:gd name="T8" fmla="*/ 26 w 26"/>
                    <a:gd name="T9" fmla="*/ 2 h 77"/>
                    <a:gd name="T10" fmla="*/ 3 w 26"/>
                    <a:gd name="T11" fmla="*/ 7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77">
                      <a:moveTo>
                        <a:pt x="3" y="77"/>
                      </a:moveTo>
                      <a:lnTo>
                        <a:pt x="0" y="74"/>
                      </a:lnTo>
                      <a:lnTo>
                        <a:pt x="23" y="1"/>
                      </a:lnTo>
                      <a:lnTo>
                        <a:pt x="23" y="0"/>
                      </a:lnTo>
                      <a:lnTo>
                        <a:pt x="26" y="2"/>
                      </a:lnTo>
                      <a:lnTo>
                        <a:pt x="3" y="7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76" name="Freeform 172"/>
                <p:cNvSpPr>
                  <a:spLocks/>
                </p:cNvSpPr>
                <p:nvPr/>
              </p:nvSpPr>
              <p:spPr bwMode="auto">
                <a:xfrm>
                  <a:off x="3632" y="3395"/>
                  <a:ext cx="19" cy="36"/>
                </a:xfrm>
                <a:custGeom>
                  <a:avLst/>
                  <a:gdLst>
                    <a:gd name="T0" fmla="*/ 3 w 56"/>
                    <a:gd name="T1" fmla="*/ 142 h 142"/>
                    <a:gd name="T2" fmla="*/ 0 w 56"/>
                    <a:gd name="T3" fmla="*/ 140 h 142"/>
                    <a:gd name="T4" fmla="*/ 53 w 56"/>
                    <a:gd name="T5" fmla="*/ 0 h 142"/>
                    <a:gd name="T6" fmla="*/ 53 w 56"/>
                    <a:gd name="T7" fmla="*/ 0 h 142"/>
                    <a:gd name="T8" fmla="*/ 56 w 56"/>
                    <a:gd name="T9" fmla="*/ 3 h 142"/>
                    <a:gd name="T10" fmla="*/ 3 w 56"/>
                    <a:gd name="T11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" h="142">
                      <a:moveTo>
                        <a:pt x="3" y="142"/>
                      </a:moveTo>
                      <a:lnTo>
                        <a:pt x="0" y="140"/>
                      </a:lnTo>
                      <a:lnTo>
                        <a:pt x="53" y="0"/>
                      </a:lnTo>
                      <a:lnTo>
                        <a:pt x="53" y="0"/>
                      </a:lnTo>
                      <a:lnTo>
                        <a:pt x="56" y="3"/>
                      </a:lnTo>
                      <a:lnTo>
                        <a:pt x="3" y="14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77" name="Freeform 173"/>
                <p:cNvSpPr>
                  <a:spLocks/>
                </p:cNvSpPr>
                <p:nvPr/>
              </p:nvSpPr>
              <p:spPr bwMode="auto">
                <a:xfrm>
                  <a:off x="3650" y="3371"/>
                  <a:ext cx="15" cy="25"/>
                </a:xfrm>
                <a:custGeom>
                  <a:avLst/>
                  <a:gdLst>
                    <a:gd name="T0" fmla="*/ 3 w 45"/>
                    <a:gd name="T1" fmla="*/ 100 h 100"/>
                    <a:gd name="T2" fmla="*/ 0 w 45"/>
                    <a:gd name="T3" fmla="*/ 97 h 100"/>
                    <a:gd name="T4" fmla="*/ 42 w 45"/>
                    <a:gd name="T5" fmla="*/ 0 h 100"/>
                    <a:gd name="T6" fmla="*/ 45 w 45"/>
                    <a:gd name="T7" fmla="*/ 3 h 100"/>
                    <a:gd name="T8" fmla="*/ 45 w 45"/>
                    <a:gd name="T9" fmla="*/ 3 h 100"/>
                    <a:gd name="T10" fmla="*/ 3 w 45"/>
                    <a:gd name="T11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100">
                      <a:moveTo>
                        <a:pt x="3" y="100"/>
                      </a:moveTo>
                      <a:lnTo>
                        <a:pt x="0" y="97"/>
                      </a:lnTo>
                      <a:lnTo>
                        <a:pt x="42" y="0"/>
                      </a:lnTo>
                      <a:lnTo>
                        <a:pt x="45" y="3"/>
                      </a:lnTo>
                      <a:lnTo>
                        <a:pt x="45" y="3"/>
                      </a:lnTo>
                      <a:lnTo>
                        <a:pt x="3" y="1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78" name="Freeform 174"/>
                <p:cNvSpPr>
                  <a:spLocks/>
                </p:cNvSpPr>
                <p:nvPr/>
              </p:nvSpPr>
              <p:spPr bwMode="auto">
                <a:xfrm>
                  <a:off x="3664" y="3367"/>
                  <a:ext cx="2" cy="5"/>
                </a:xfrm>
                <a:custGeom>
                  <a:avLst/>
                  <a:gdLst>
                    <a:gd name="T0" fmla="*/ 3 w 6"/>
                    <a:gd name="T1" fmla="*/ 17 h 17"/>
                    <a:gd name="T2" fmla="*/ 0 w 6"/>
                    <a:gd name="T3" fmla="*/ 14 h 17"/>
                    <a:gd name="T4" fmla="*/ 2 w 6"/>
                    <a:gd name="T5" fmla="*/ 1 h 17"/>
                    <a:gd name="T6" fmla="*/ 3 w 6"/>
                    <a:gd name="T7" fmla="*/ 0 h 17"/>
                    <a:gd name="T8" fmla="*/ 6 w 6"/>
                    <a:gd name="T9" fmla="*/ 2 h 17"/>
                    <a:gd name="T10" fmla="*/ 3 w 6"/>
                    <a:gd name="T11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7">
                      <a:moveTo>
                        <a:pt x="3" y="17"/>
                      </a:moveTo>
                      <a:lnTo>
                        <a:pt x="0" y="14"/>
                      </a:lnTo>
                      <a:lnTo>
                        <a:pt x="2" y="1"/>
                      </a:lnTo>
                      <a:lnTo>
                        <a:pt x="3" y="0"/>
                      </a:lnTo>
                      <a:lnTo>
                        <a:pt x="6" y="2"/>
                      </a:lnTo>
                      <a:lnTo>
                        <a:pt x="3" y="1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79" name="Freeform 175"/>
                <p:cNvSpPr>
                  <a:spLocks/>
                </p:cNvSpPr>
                <p:nvPr/>
              </p:nvSpPr>
              <p:spPr bwMode="auto">
                <a:xfrm>
                  <a:off x="3665" y="3367"/>
                  <a:ext cx="2" cy="1"/>
                </a:xfrm>
                <a:custGeom>
                  <a:avLst/>
                  <a:gdLst>
                    <a:gd name="T0" fmla="*/ 3 w 6"/>
                    <a:gd name="T1" fmla="*/ 5 h 5"/>
                    <a:gd name="T2" fmla="*/ 0 w 6"/>
                    <a:gd name="T3" fmla="*/ 3 h 5"/>
                    <a:gd name="T4" fmla="*/ 3 w 6"/>
                    <a:gd name="T5" fmla="*/ 0 h 5"/>
                    <a:gd name="T6" fmla="*/ 6 w 6"/>
                    <a:gd name="T7" fmla="*/ 3 h 5"/>
                    <a:gd name="T8" fmla="*/ 5 w 6"/>
                    <a:gd name="T9" fmla="*/ 4 h 5"/>
                    <a:gd name="T10" fmla="*/ 3 w 6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3" y="5"/>
                      </a:move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6" y="3"/>
                      </a:lnTo>
                      <a:lnTo>
                        <a:pt x="5" y="4"/>
                      </a:lnTo>
                      <a:lnTo>
                        <a:pt x="3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80" name="Freeform 176"/>
                <p:cNvSpPr>
                  <a:spLocks/>
                </p:cNvSpPr>
                <p:nvPr/>
              </p:nvSpPr>
              <p:spPr bwMode="auto">
                <a:xfrm>
                  <a:off x="3666" y="3362"/>
                  <a:ext cx="5" cy="5"/>
                </a:xfrm>
                <a:custGeom>
                  <a:avLst/>
                  <a:gdLst>
                    <a:gd name="T0" fmla="*/ 3 w 15"/>
                    <a:gd name="T1" fmla="*/ 23 h 23"/>
                    <a:gd name="T2" fmla="*/ 0 w 15"/>
                    <a:gd name="T3" fmla="*/ 20 h 23"/>
                    <a:gd name="T4" fmla="*/ 12 w 15"/>
                    <a:gd name="T5" fmla="*/ 0 h 23"/>
                    <a:gd name="T6" fmla="*/ 15 w 15"/>
                    <a:gd name="T7" fmla="*/ 3 h 23"/>
                    <a:gd name="T8" fmla="*/ 15 w 15"/>
                    <a:gd name="T9" fmla="*/ 3 h 23"/>
                    <a:gd name="T10" fmla="*/ 3 w 15"/>
                    <a:gd name="T11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3">
                      <a:moveTo>
                        <a:pt x="3" y="23"/>
                      </a:moveTo>
                      <a:lnTo>
                        <a:pt x="0" y="20"/>
                      </a:lnTo>
                      <a:lnTo>
                        <a:pt x="12" y="0"/>
                      </a:lnTo>
                      <a:lnTo>
                        <a:pt x="15" y="3"/>
                      </a:lnTo>
                      <a:lnTo>
                        <a:pt x="15" y="3"/>
                      </a:lnTo>
                      <a:lnTo>
                        <a:pt x="3" y="2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81" name="Freeform 177"/>
                <p:cNvSpPr>
                  <a:spLocks/>
                </p:cNvSpPr>
                <p:nvPr/>
              </p:nvSpPr>
              <p:spPr bwMode="auto">
                <a:xfrm>
                  <a:off x="3670" y="3343"/>
                  <a:ext cx="7" cy="19"/>
                </a:xfrm>
                <a:custGeom>
                  <a:avLst/>
                  <a:gdLst>
                    <a:gd name="T0" fmla="*/ 3 w 21"/>
                    <a:gd name="T1" fmla="*/ 78 h 78"/>
                    <a:gd name="T2" fmla="*/ 0 w 21"/>
                    <a:gd name="T3" fmla="*/ 75 h 78"/>
                    <a:gd name="T4" fmla="*/ 17 w 21"/>
                    <a:gd name="T5" fmla="*/ 2 h 78"/>
                    <a:gd name="T6" fmla="*/ 19 w 21"/>
                    <a:gd name="T7" fmla="*/ 0 h 78"/>
                    <a:gd name="T8" fmla="*/ 21 w 21"/>
                    <a:gd name="T9" fmla="*/ 5 h 78"/>
                    <a:gd name="T10" fmla="*/ 3 w 21"/>
                    <a:gd name="T11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78">
                      <a:moveTo>
                        <a:pt x="3" y="78"/>
                      </a:moveTo>
                      <a:lnTo>
                        <a:pt x="0" y="75"/>
                      </a:lnTo>
                      <a:lnTo>
                        <a:pt x="17" y="2"/>
                      </a:lnTo>
                      <a:lnTo>
                        <a:pt x="19" y="0"/>
                      </a:lnTo>
                      <a:lnTo>
                        <a:pt x="21" y="5"/>
                      </a:lnTo>
                      <a:lnTo>
                        <a:pt x="3" y="7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82" name="Freeform 178"/>
                <p:cNvSpPr>
                  <a:spLocks/>
                </p:cNvSpPr>
                <p:nvPr/>
              </p:nvSpPr>
              <p:spPr bwMode="auto">
                <a:xfrm>
                  <a:off x="3676" y="3343"/>
                  <a:ext cx="2" cy="1"/>
                </a:xfrm>
                <a:custGeom>
                  <a:avLst/>
                  <a:gdLst>
                    <a:gd name="T0" fmla="*/ 2 w 5"/>
                    <a:gd name="T1" fmla="*/ 5 h 5"/>
                    <a:gd name="T2" fmla="*/ 0 w 5"/>
                    <a:gd name="T3" fmla="*/ 0 h 5"/>
                    <a:gd name="T4" fmla="*/ 2 w 5"/>
                    <a:gd name="T5" fmla="*/ 0 h 5"/>
                    <a:gd name="T6" fmla="*/ 5 w 5"/>
                    <a:gd name="T7" fmla="*/ 2 h 5"/>
                    <a:gd name="T8" fmla="*/ 4 w 5"/>
                    <a:gd name="T9" fmla="*/ 4 h 5"/>
                    <a:gd name="T10" fmla="*/ 2 w 5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2" y="5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4" y="4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83" name="Freeform 179"/>
                <p:cNvSpPr>
                  <a:spLocks/>
                </p:cNvSpPr>
                <p:nvPr/>
              </p:nvSpPr>
              <p:spPr bwMode="auto">
                <a:xfrm>
                  <a:off x="3677" y="3342"/>
                  <a:ext cx="2" cy="1"/>
                </a:xfrm>
                <a:custGeom>
                  <a:avLst/>
                  <a:gdLst>
                    <a:gd name="T0" fmla="*/ 3 w 5"/>
                    <a:gd name="T1" fmla="*/ 6 h 6"/>
                    <a:gd name="T2" fmla="*/ 0 w 5"/>
                    <a:gd name="T3" fmla="*/ 4 h 6"/>
                    <a:gd name="T4" fmla="*/ 2 w 5"/>
                    <a:gd name="T5" fmla="*/ 0 h 6"/>
                    <a:gd name="T6" fmla="*/ 2 w 5"/>
                    <a:gd name="T7" fmla="*/ 0 h 6"/>
                    <a:gd name="T8" fmla="*/ 5 w 5"/>
                    <a:gd name="T9" fmla="*/ 2 h 6"/>
                    <a:gd name="T10" fmla="*/ 3 w 5"/>
                    <a:gd name="T1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3" y="6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84" name="Freeform 180"/>
                <p:cNvSpPr>
                  <a:spLocks/>
                </p:cNvSpPr>
                <p:nvPr/>
              </p:nvSpPr>
              <p:spPr bwMode="auto">
                <a:xfrm>
                  <a:off x="3678" y="3341"/>
                  <a:ext cx="1" cy="1"/>
                </a:xfrm>
                <a:custGeom>
                  <a:avLst/>
                  <a:gdLst>
                    <a:gd name="T0" fmla="*/ 3 w 5"/>
                    <a:gd name="T1" fmla="*/ 6 h 6"/>
                    <a:gd name="T2" fmla="*/ 0 w 5"/>
                    <a:gd name="T3" fmla="*/ 4 h 6"/>
                    <a:gd name="T4" fmla="*/ 2 w 5"/>
                    <a:gd name="T5" fmla="*/ 0 h 6"/>
                    <a:gd name="T6" fmla="*/ 5 w 5"/>
                    <a:gd name="T7" fmla="*/ 2 h 6"/>
                    <a:gd name="T8" fmla="*/ 5 w 5"/>
                    <a:gd name="T9" fmla="*/ 2 h 6"/>
                    <a:gd name="T10" fmla="*/ 3 w 5"/>
                    <a:gd name="T1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3" y="6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5" y="2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85" name="Freeform 181"/>
                <p:cNvSpPr>
                  <a:spLocks/>
                </p:cNvSpPr>
                <p:nvPr/>
              </p:nvSpPr>
              <p:spPr bwMode="auto">
                <a:xfrm>
                  <a:off x="3678" y="3326"/>
                  <a:ext cx="9" cy="15"/>
                </a:xfrm>
                <a:custGeom>
                  <a:avLst/>
                  <a:gdLst>
                    <a:gd name="T0" fmla="*/ 3 w 25"/>
                    <a:gd name="T1" fmla="*/ 61 h 61"/>
                    <a:gd name="T2" fmla="*/ 0 w 25"/>
                    <a:gd name="T3" fmla="*/ 59 h 61"/>
                    <a:gd name="T4" fmla="*/ 22 w 25"/>
                    <a:gd name="T5" fmla="*/ 0 h 61"/>
                    <a:gd name="T6" fmla="*/ 22 w 25"/>
                    <a:gd name="T7" fmla="*/ 0 h 61"/>
                    <a:gd name="T8" fmla="*/ 25 w 25"/>
                    <a:gd name="T9" fmla="*/ 3 h 61"/>
                    <a:gd name="T10" fmla="*/ 3 w 2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61">
                      <a:moveTo>
                        <a:pt x="3" y="61"/>
                      </a:moveTo>
                      <a:lnTo>
                        <a:pt x="0" y="59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25" y="3"/>
                      </a:lnTo>
                      <a:lnTo>
                        <a:pt x="3" y="6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86" name="Freeform 182"/>
                <p:cNvSpPr>
                  <a:spLocks/>
                </p:cNvSpPr>
                <p:nvPr/>
              </p:nvSpPr>
              <p:spPr bwMode="auto">
                <a:xfrm>
                  <a:off x="3686" y="3308"/>
                  <a:ext cx="14" cy="19"/>
                </a:xfrm>
                <a:custGeom>
                  <a:avLst/>
                  <a:gdLst>
                    <a:gd name="T0" fmla="*/ 3 w 44"/>
                    <a:gd name="T1" fmla="*/ 73 h 73"/>
                    <a:gd name="T2" fmla="*/ 0 w 44"/>
                    <a:gd name="T3" fmla="*/ 70 h 73"/>
                    <a:gd name="T4" fmla="*/ 42 w 44"/>
                    <a:gd name="T5" fmla="*/ 1 h 73"/>
                    <a:gd name="T6" fmla="*/ 43 w 44"/>
                    <a:gd name="T7" fmla="*/ 0 h 73"/>
                    <a:gd name="T8" fmla="*/ 44 w 44"/>
                    <a:gd name="T9" fmla="*/ 5 h 73"/>
                    <a:gd name="T10" fmla="*/ 3 w 44"/>
                    <a:gd name="T11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73">
                      <a:moveTo>
                        <a:pt x="3" y="73"/>
                      </a:moveTo>
                      <a:lnTo>
                        <a:pt x="0" y="70"/>
                      </a:lnTo>
                      <a:lnTo>
                        <a:pt x="42" y="1"/>
                      </a:lnTo>
                      <a:lnTo>
                        <a:pt x="43" y="0"/>
                      </a:lnTo>
                      <a:lnTo>
                        <a:pt x="44" y="5"/>
                      </a:lnTo>
                      <a:lnTo>
                        <a:pt x="3" y="7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87" name="Freeform 183"/>
                <p:cNvSpPr>
                  <a:spLocks/>
                </p:cNvSpPr>
                <p:nvPr/>
              </p:nvSpPr>
              <p:spPr bwMode="auto">
                <a:xfrm>
                  <a:off x="3700" y="3308"/>
                  <a:ext cx="1" cy="2"/>
                </a:xfrm>
                <a:custGeom>
                  <a:avLst/>
                  <a:gdLst>
                    <a:gd name="T0" fmla="*/ 1 w 4"/>
                    <a:gd name="T1" fmla="*/ 5 h 5"/>
                    <a:gd name="T2" fmla="*/ 0 w 4"/>
                    <a:gd name="T3" fmla="*/ 0 h 5"/>
                    <a:gd name="T4" fmla="*/ 4 w 4"/>
                    <a:gd name="T5" fmla="*/ 0 h 5"/>
                    <a:gd name="T6" fmla="*/ 4 w 4"/>
                    <a:gd name="T7" fmla="*/ 0 h 5"/>
                    <a:gd name="T8" fmla="*/ 4 w 4"/>
                    <a:gd name="T9" fmla="*/ 5 h 5"/>
                    <a:gd name="T10" fmla="*/ 1 w 4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88" name="Freeform 184"/>
                <p:cNvSpPr>
                  <a:spLocks/>
                </p:cNvSpPr>
                <p:nvPr/>
              </p:nvSpPr>
              <p:spPr bwMode="auto">
                <a:xfrm>
                  <a:off x="3701" y="3308"/>
                  <a:ext cx="2" cy="2"/>
                </a:xfrm>
                <a:custGeom>
                  <a:avLst/>
                  <a:gdLst>
                    <a:gd name="T0" fmla="*/ 0 w 4"/>
                    <a:gd name="T1" fmla="*/ 5 h 5"/>
                    <a:gd name="T2" fmla="*/ 0 w 4"/>
                    <a:gd name="T3" fmla="*/ 0 h 5"/>
                    <a:gd name="T4" fmla="*/ 3 w 4"/>
                    <a:gd name="T5" fmla="*/ 0 h 5"/>
                    <a:gd name="T6" fmla="*/ 4 w 4"/>
                    <a:gd name="T7" fmla="*/ 5 h 5"/>
                    <a:gd name="T8" fmla="*/ 3 w 4"/>
                    <a:gd name="T9" fmla="*/ 5 h 5"/>
                    <a:gd name="T10" fmla="*/ 0 w 4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4" y="5"/>
                      </a:lnTo>
                      <a:lnTo>
                        <a:pt x="3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89" name="Freeform 185"/>
                <p:cNvSpPr>
                  <a:spLocks/>
                </p:cNvSpPr>
                <p:nvPr/>
              </p:nvSpPr>
              <p:spPr bwMode="auto">
                <a:xfrm>
                  <a:off x="3702" y="3308"/>
                  <a:ext cx="1" cy="2"/>
                </a:xfrm>
                <a:custGeom>
                  <a:avLst/>
                  <a:gdLst>
                    <a:gd name="T0" fmla="*/ 1 w 3"/>
                    <a:gd name="T1" fmla="*/ 5 h 5"/>
                    <a:gd name="T2" fmla="*/ 0 w 3"/>
                    <a:gd name="T3" fmla="*/ 0 h 5"/>
                    <a:gd name="T4" fmla="*/ 1 w 3"/>
                    <a:gd name="T5" fmla="*/ 0 h 5"/>
                    <a:gd name="T6" fmla="*/ 3 w 3"/>
                    <a:gd name="T7" fmla="*/ 2 h 5"/>
                    <a:gd name="T8" fmla="*/ 3 w 3"/>
                    <a:gd name="T9" fmla="*/ 4 h 5"/>
                    <a:gd name="T10" fmla="*/ 1 w 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90" name="Freeform 186"/>
                <p:cNvSpPr>
                  <a:spLocks/>
                </p:cNvSpPr>
                <p:nvPr/>
              </p:nvSpPr>
              <p:spPr bwMode="auto">
                <a:xfrm>
                  <a:off x="3703" y="3308"/>
                  <a:ext cx="1" cy="1"/>
                </a:xfrm>
                <a:custGeom>
                  <a:avLst/>
                  <a:gdLst>
                    <a:gd name="T0" fmla="*/ 2 w 5"/>
                    <a:gd name="T1" fmla="*/ 4 h 4"/>
                    <a:gd name="T2" fmla="*/ 0 w 5"/>
                    <a:gd name="T3" fmla="*/ 2 h 4"/>
                    <a:gd name="T4" fmla="*/ 1 w 5"/>
                    <a:gd name="T5" fmla="*/ 0 h 4"/>
                    <a:gd name="T6" fmla="*/ 5 w 5"/>
                    <a:gd name="T7" fmla="*/ 3 h 4"/>
                    <a:gd name="T8" fmla="*/ 4 w 5"/>
                    <a:gd name="T9" fmla="*/ 3 h 4"/>
                    <a:gd name="T10" fmla="*/ 2 w 5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">
                      <a:moveTo>
                        <a:pt x="2" y="4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5" y="3"/>
                      </a:lnTo>
                      <a:lnTo>
                        <a:pt x="4" y="3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91" name="Freeform 187"/>
                <p:cNvSpPr>
                  <a:spLocks/>
                </p:cNvSpPr>
                <p:nvPr/>
              </p:nvSpPr>
              <p:spPr bwMode="auto">
                <a:xfrm>
                  <a:off x="3703" y="3307"/>
                  <a:ext cx="2" cy="2"/>
                </a:xfrm>
                <a:custGeom>
                  <a:avLst/>
                  <a:gdLst>
                    <a:gd name="T0" fmla="*/ 4 w 5"/>
                    <a:gd name="T1" fmla="*/ 5 h 5"/>
                    <a:gd name="T2" fmla="*/ 0 w 5"/>
                    <a:gd name="T3" fmla="*/ 2 h 5"/>
                    <a:gd name="T4" fmla="*/ 0 w 5"/>
                    <a:gd name="T5" fmla="*/ 0 h 5"/>
                    <a:gd name="T6" fmla="*/ 5 w 5"/>
                    <a:gd name="T7" fmla="*/ 0 h 5"/>
                    <a:gd name="T8" fmla="*/ 5 w 5"/>
                    <a:gd name="T9" fmla="*/ 1 h 5"/>
                    <a:gd name="T10" fmla="*/ 4 w 5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4" y="5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4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92" name="Freeform 188"/>
                <p:cNvSpPr>
                  <a:spLocks/>
                </p:cNvSpPr>
                <p:nvPr/>
              </p:nvSpPr>
              <p:spPr bwMode="auto">
                <a:xfrm>
                  <a:off x="3703" y="3307"/>
                  <a:ext cx="2" cy="1"/>
                </a:xfrm>
                <a:custGeom>
                  <a:avLst/>
                  <a:gdLst>
                    <a:gd name="T0" fmla="*/ 5 w 5"/>
                    <a:gd name="T1" fmla="*/ 3 h 3"/>
                    <a:gd name="T2" fmla="*/ 0 w 5"/>
                    <a:gd name="T3" fmla="*/ 3 h 3"/>
                    <a:gd name="T4" fmla="*/ 0 w 5"/>
                    <a:gd name="T5" fmla="*/ 0 h 3"/>
                    <a:gd name="T6" fmla="*/ 0 w 5"/>
                    <a:gd name="T7" fmla="*/ 0 h 3"/>
                    <a:gd name="T8" fmla="*/ 5 w 5"/>
                    <a:gd name="T9" fmla="*/ 0 h 3"/>
                    <a:gd name="T10" fmla="*/ 5 w 5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5" y="3"/>
                      </a:move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93" name="Freeform 189"/>
                <p:cNvSpPr>
                  <a:spLocks/>
                </p:cNvSpPr>
                <p:nvPr/>
              </p:nvSpPr>
              <p:spPr bwMode="auto">
                <a:xfrm>
                  <a:off x="3703" y="3305"/>
                  <a:ext cx="2" cy="2"/>
                </a:xfrm>
                <a:custGeom>
                  <a:avLst/>
                  <a:gdLst>
                    <a:gd name="T0" fmla="*/ 5 w 5"/>
                    <a:gd name="T1" fmla="*/ 8 h 8"/>
                    <a:gd name="T2" fmla="*/ 0 w 5"/>
                    <a:gd name="T3" fmla="*/ 8 h 8"/>
                    <a:gd name="T4" fmla="*/ 0 w 5"/>
                    <a:gd name="T5" fmla="*/ 3 h 8"/>
                    <a:gd name="T6" fmla="*/ 3 w 5"/>
                    <a:gd name="T7" fmla="*/ 0 h 8"/>
                    <a:gd name="T8" fmla="*/ 3 w 5"/>
                    <a:gd name="T9" fmla="*/ 3 h 8"/>
                    <a:gd name="T10" fmla="*/ 5 w 5"/>
                    <a:gd name="T11" fmla="*/ 3 h 8"/>
                    <a:gd name="T12" fmla="*/ 5 w 5"/>
                    <a:gd name="T13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5" y="8"/>
                      </a:moveTo>
                      <a:lnTo>
                        <a:pt x="0" y="8"/>
                      </a:ln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5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94" name="Freeform 190"/>
                <p:cNvSpPr>
                  <a:spLocks/>
                </p:cNvSpPr>
                <p:nvPr/>
              </p:nvSpPr>
              <p:spPr bwMode="auto">
                <a:xfrm>
                  <a:off x="3704" y="3305"/>
                  <a:ext cx="1" cy="1"/>
                </a:xfrm>
                <a:custGeom>
                  <a:avLst/>
                  <a:gdLst>
                    <a:gd name="T0" fmla="*/ 0 w 3"/>
                    <a:gd name="T1" fmla="*/ 6 h 6"/>
                    <a:gd name="T2" fmla="*/ 0 w 3"/>
                    <a:gd name="T3" fmla="*/ 3 h 6"/>
                    <a:gd name="T4" fmla="*/ 0 w 3"/>
                    <a:gd name="T5" fmla="*/ 0 h 6"/>
                    <a:gd name="T6" fmla="*/ 2 w 3"/>
                    <a:gd name="T7" fmla="*/ 0 h 6"/>
                    <a:gd name="T8" fmla="*/ 2 w 3"/>
                    <a:gd name="T9" fmla="*/ 3 h 6"/>
                    <a:gd name="T10" fmla="*/ 3 w 3"/>
                    <a:gd name="T11" fmla="*/ 4 h 6"/>
                    <a:gd name="T12" fmla="*/ 2 w 3"/>
                    <a:gd name="T13" fmla="*/ 6 h 6"/>
                    <a:gd name="T14" fmla="*/ 0 w 3"/>
                    <a:gd name="T1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3"/>
                      </a:lnTo>
                      <a:lnTo>
                        <a:pt x="3" y="4"/>
                      </a:lnTo>
                      <a:lnTo>
                        <a:pt x="2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95" name="Freeform 191"/>
                <p:cNvSpPr>
                  <a:spLocks/>
                </p:cNvSpPr>
                <p:nvPr/>
              </p:nvSpPr>
              <p:spPr bwMode="auto">
                <a:xfrm>
                  <a:off x="3704" y="3305"/>
                  <a:ext cx="1" cy="1"/>
                </a:xfrm>
                <a:custGeom>
                  <a:avLst/>
                  <a:gdLst>
                    <a:gd name="T0" fmla="*/ 2 w 3"/>
                    <a:gd name="T1" fmla="*/ 4 h 4"/>
                    <a:gd name="T2" fmla="*/ 1 w 3"/>
                    <a:gd name="T3" fmla="*/ 3 h 4"/>
                    <a:gd name="T4" fmla="*/ 0 w 3"/>
                    <a:gd name="T5" fmla="*/ 2 h 4"/>
                    <a:gd name="T6" fmla="*/ 1 w 3"/>
                    <a:gd name="T7" fmla="*/ 0 h 4"/>
                    <a:gd name="T8" fmla="*/ 1 w 3"/>
                    <a:gd name="T9" fmla="*/ 0 h 4"/>
                    <a:gd name="T10" fmla="*/ 3 w 3"/>
                    <a:gd name="T11" fmla="*/ 3 h 4"/>
                    <a:gd name="T12" fmla="*/ 2 w 3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4">
                      <a:moveTo>
                        <a:pt x="2" y="4"/>
                      </a:move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3" y="3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96" name="Freeform 192"/>
                <p:cNvSpPr>
                  <a:spLocks/>
                </p:cNvSpPr>
                <p:nvPr/>
              </p:nvSpPr>
              <p:spPr bwMode="auto">
                <a:xfrm>
                  <a:off x="3705" y="3304"/>
                  <a:ext cx="1" cy="1"/>
                </a:xfrm>
                <a:custGeom>
                  <a:avLst/>
                  <a:gdLst>
                    <a:gd name="T0" fmla="*/ 2 w 5"/>
                    <a:gd name="T1" fmla="*/ 5 h 5"/>
                    <a:gd name="T2" fmla="*/ 0 w 5"/>
                    <a:gd name="T3" fmla="*/ 2 h 5"/>
                    <a:gd name="T4" fmla="*/ 1 w 5"/>
                    <a:gd name="T5" fmla="*/ 0 h 5"/>
                    <a:gd name="T6" fmla="*/ 5 w 5"/>
                    <a:gd name="T7" fmla="*/ 1 h 5"/>
                    <a:gd name="T8" fmla="*/ 4 w 5"/>
                    <a:gd name="T9" fmla="*/ 2 h 5"/>
                    <a:gd name="T10" fmla="*/ 2 w 5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2" y="5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5" y="1"/>
                      </a:lnTo>
                      <a:lnTo>
                        <a:pt x="4" y="2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97" name="Freeform 193"/>
                <p:cNvSpPr>
                  <a:spLocks/>
                </p:cNvSpPr>
                <p:nvPr/>
              </p:nvSpPr>
              <p:spPr bwMode="auto">
                <a:xfrm>
                  <a:off x="3705" y="3304"/>
                  <a:ext cx="1" cy="1"/>
                </a:xfrm>
                <a:custGeom>
                  <a:avLst/>
                  <a:gdLst>
                    <a:gd name="T0" fmla="*/ 4 w 4"/>
                    <a:gd name="T1" fmla="*/ 3 h 3"/>
                    <a:gd name="T2" fmla="*/ 0 w 4"/>
                    <a:gd name="T3" fmla="*/ 2 h 3"/>
                    <a:gd name="T4" fmla="*/ 0 w 4"/>
                    <a:gd name="T5" fmla="*/ 0 h 3"/>
                    <a:gd name="T6" fmla="*/ 0 w 4"/>
                    <a:gd name="T7" fmla="*/ 0 h 3"/>
                    <a:gd name="T8" fmla="*/ 4 w 4"/>
                    <a:gd name="T9" fmla="*/ 0 h 3"/>
                    <a:gd name="T10" fmla="*/ 4 w 4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98" name="Freeform 194"/>
                <p:cNvSpPr>
                  <a:spLocks/>
                </p:cNvSpPr>
                <p:nvPr/>
              </p:nvSpPr>
              <p:spPr bwMode="auto">
                <a:xfrm>
                  <a:off x="3705" y="3299"/>
                  <a:ext cx="2" cy="5"/>
                </a:xfrm>
                <a:custGeom>
                  <a:avLst/>
                  <a:gdLst>
                    <a:gd name="T0" fmla="*/ 4 w 6"/>
                    <a:gd name="T1" fmla="*/ 18 h 18"/>
                    <a:gd name="T2" fmla="*/ 0 w 6"/>
                    <a:gd name="T3" fmla="*/ 18 h 18"/>
                    <a:gd name="T4" fmla="*/ 2 w 6"/>
                    <a:gd name="T5" fmla="*/ 0 h 18"/>
                    <a:gd name="T6" fmla="*/ 6 w 6"/>
                    <a:gd name="T7" fmla="*/ 0 h 18"/>
                    <a:gd name="T8" fmla="*/ 6 w 6"/>
                    <a:gd name="T9" fmla="*/ 0 h 18"/>
                    <a:gd name="T10" fmla="*/ 4 w 6"/>
                    <a:gd name="T11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8">
                      <a:moveTo>
                        <a:pt x="4" y="18"/>
                      </a:moveTo>
                      <a:lnTo>
                        <a:pt x="0" y="18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4" y="1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499" name="Freeform 195"/>
                <p:cNvSpPr>
                  <a:spLocks/>
                </p:cNvSpPr>
                <p:nvPr/>
              </p:nvSpPr>
              <p:spPr bwMode="auto">
                <a:xfrm>
                  <a:off x="3705" y="3296"/>
                  <a:ext cx="2" cy="3"/>
                </a:xfrm>
                <a:custGeom>
                  <a:avLst/>
                  <a:gdLst>
                    <a:gd name="T0" fmla="*/ 5 w 5"/>
                    <a:gd name="T1" fmla="*/ 14 h 14"/>
                    <a:gd name="T2" fmla="*/ 1 w 5"/>
                    <a:gd name="T3" fmla="*/ 14 h 14"/>
                    <a:gd name="T4" fmla="*/ 0 w 5"/>
                    <a:gd name="T5" fmla="*/ 0 h 14"/>
                    <a:gd name="T6" fmla="*/ 0 w 5"/>
                    <a:gd name="T7" fmla="*/ 0 h 14"/>
                    <a:gd name="T8" fmla="*/ 4 w 5"/>
                    <a:gd name="T9" fmla="*/ 0 h 14"/>
                    <a:gd name="T10" fmla="*/ 5 w 5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4">
                      <a:moveTo>
                        <a:pt x="5" y="14"/>
                      </a:moveTo>
                      <a:lnTo>
                        <a:pt x="1" y="1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00" name="Freeform 196"/>
                <p:cNvSpPr>
                  <a:spLocks/>
                </p:cNvSpPr>
                <p:nvPr/>
              </p:nvSpPr>
              <p:spPr bwMode="auto">
                <a:xfrm>
                  <a:off x="3704" y="3285"/>
                  <a:ext cx="3" cy="11"/>
                </a:xfrm>
                <a:custGeom>
                  <a:avLst/>
                  <a:gdLst>
                    <a:gd name="T0" fmla="*/ 7 w 7"/>
                    <a:gd name="T1" fmla="*/ 43 h 43"/>
                    <a:gd name="T2" fmla="*/ 3 w 7"/>
                    <a:gd name="T3" fmla="*/ 43 h 43"/>
                    <a:gd name="T4" fmla="*/ 0 w 7"/>
                    <a:gd name="T5" fmla="*/ 0 h 43"/>
                    <a:gd name="T6" fmla="*/ 0 w 7"/>
                    <a:gd name="T7" fmla="*/ 0 h 43"/>
                    <a:gd name="T8" fmla="*/ 4 w 7"/>
                    <a:gd name="T9" fmla="*/ 0 h 43"/>
                    <a:gd name="T10" fmla="*/ 7 w 7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7" y="43"/>
                      </a:moveTo>
                      <a:lnTo>
                        <a:pt x="3" y="4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4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01" name="Freeform 197"/>
                <p:cNvSpPr>
                  <a:spLocks/>
                </p:cNvSpPr>
                <p:nvPr/>
              </p:nvSpPr>
              <p:spPr bwMode="auto">
                <a:xfrm>
                  <a:off x="3704" y="3264"/>
                  <a:ext cx="4" cy="21"/>
                </a:xfrm>
                <a:custGeom>
                  <a:avLst/>
                  <a:gdLst>
                    <a:gd name="T0" fmla="*/ 4 w 12"/>
                    <a:gd name="T1" fmla="*/ 83 h 83"/>
                    <a:gd name="T2" fmla="*/ 0 w 12"/>
                    <a:gd name="T3" fmla="*/ 83 h 83"/>
                    <a:gd name="T4" fmla="*/ 8 w 12"/>
                    <a:gd name="T5" fmla="*/ 3 h 83"/>
                    <a:gd name="T6" fmla="*/ 10 w 12"/>
                    <a:gd name="T7" fmla="*/ 0 h 83"/>
                    <a:gd name="T8" fmla="*/ 12 w 12"/>
                    <a:gd name="T9" fmla="*/ 4 h 83"/>
                    <a:gd name="T10" fmla="*/ 4 w 12"/>
                    <a:gd name="T11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83">
                      <a:moveTo>
                        <a:pt x="4" y="83"/>
                      </a:moveTo>
                      <a:lnTo>
                        <a:pt x="0" y="83"/>
                      </a:lnTo>
                      <a:lnTo>
                        <a:pt x="8" y="3"/>
                      </a:lnTo>
                      <a:lnTo>
                        <a:pt x="10" y="0"/>
                      </a:lnTo>
                      <a:lnTo>
                        <a:pt x="12" y="4"/>
                      </a:lnTo>
                      <a:lnTo>
                        <a:pt x="4" y="8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02" name="Freeform 198"/>
                <p:cNvSpPr>
                  <a:spLocks/>
                </p:cNvSpPr>
                <p:nvPr/>
              </p:nvSpPr>
              <p:spPr bwMode="auto">
                <a:xfrm>
                  <a:off x="3708" y="3264"/>
                  <a:ext cx="2" cy="1"/>
                </a:xfrm>
                <a:custGeom>
                  <a:avLst/>
                  <a:gdLst>
                    <a:gd name="T0" fmla="*/ 2 w 7"/>
                    <a:gd name="T1" fmla="*/ 6 h 6"/>
                    <a:gd name="T2" fmla="*/ 0 w 7"/>
                    <a:gd name="T3" fmla="*/ 2 h 6"/>
                    <a:gd name="T4" fmla="*/ 6 w 7"/>
                    <a:gd name="T5" fmla="*/ 0 h 6"/>
                    <a:gd name="T6" fmla="*/ 6 w 7"/>
                    <a:gd name="T7" fmla="*/ 0 h 6"/>
                    <a:gd name="T8" fmla="*/ 7 w 7"/>
                    <a:gd name="T9" fmla="*/ 5 h 6"/>
                    <a:gd name="T10" fmla="*/ 2 w 7"/>
                    <a:gd name="T1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6">
                      <a:moveTo>
                        <a:pt x="2" y="6"/>
                      </a:move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7" y="5"/>
                      </a:lnTo>
                      <a:lnTo>
                        <a:pt x="2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03" name="Freeform 199"/>
                <p:cNvSpPr>
                  <a:spLocks/>
                </p:cNvSpPr>
                <p:nvPr/>
              </p:nvSpPr>
              <p:spPr bwMode="auto">
                <a:xfrm>
                  <a:off x="3710" y="3264"/>
                  <a:ext cx="2" cy="1"/>
                </a:xfrm>
                <a:custGeom>
                  <a:avLst/>
                  <a:gdLst>
                    <a:gd name="T0" fmla="*/ 1 w 6"/>
                    <a:gd name="T1" fmla="*/ 5 h 5"/>
                    <a:gd name="T2" fmla="*/ 0 w 6"/>
                    <a:gd name="T3" fmla="*/ 0 h 5"/>
                    <a:gd name="T4" fmla="*/ 3 w 6"/>
                    <a:gd name="T5" fmla="*/ 0 h 5"/>
                    <a:gd name="T6" fmla="*/ 6 w 6"/>
                    <a:gd name="T7" fmla="*/ 2 h 5"/>
                    <a:gd name="T8" fmla="*/ 5 w 6"/>
                    <a:gd name="T9" fmla="*/ 4 h 5"/>
                    <a:gd name="T10" fmla="*/ 1 w 6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6" y="2"/>
                      </a:lnTo>
                      <a:lnTo>
                        <a:pt x="5" y="4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04" name="Freeform 200"/>
                <p:cNvSpPr>
                  <a:spLocks/>
                </p:cNvSpPr>
                <p:nvPr/>
              </p:nvSpPr>
              <p:spPr bwMode="auto">
                <a:xfrm>
                  <a:off x="3711" y="3256"/>
                  <a:ext cx="5" cy="8"/>
                </a:xfrm>
                <a:custGeom>
                  <a:avLst/>
                  <a:gdLst>
                    <a:gd name="T0" fmla="*/ 3 w 17"/>
                    <a:gd name="T1" fmla="*/ 32 h 32"/>
                    <a:gd name="T2" fmla="*/ 0 w 17"/>
                    <a:gd name="T3" fmla="*/ 30 h 32"/>
                    <a:gd name="T4" fmla="*/ 14 w 17"/>
                    <a:gd name="T5" fmla="*/ 2 h 32"/>
                    <a:gd name="T6" fmla="*/ 16 w 17"/>
                    <a:gd name="T7" fmla="*/ 0 h 32"/>
                    <a:gd name="T8" fmla="*/ 17 w 17"/>
                    <a:gd name="T9" fmla="*/ 6 h 32"/>
                    <a:gd name="T10" fmla="*/ 3 w 17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32">
                      <a:moveTo>
                        <a:pt x="3" y="32"/>
                      </a:moveTo>
                      <a:lnTo>
                        <a:pt x="0" y="30"/>
                      </a:lnTo>
                      <a:lnTo>
                        <a:pt x="14" y="2"/>
                      </a:lnTo>
                      <a:lnTo>
                        <a:pt x="16" y="0"/>
                      </a:lnTo>
                      <a:lnTo>
                        <a:pt x="17" y="6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05" name="Freeform 201"/>
                <p:cNvSpPr>
                  <a:spLocks/>
                </p:cNvSpPr>
                <p:nvPr/>
              </p:nvSpPr>
              <p:spPr bwMode="auto">
                <a:xfrm>
                  <a:off x="3716" y="3256"/>
                  <a:ext cx="2" cy="2"/>
                </a:xfrm>
                <a:custGeom>
                  <a:avLst/>
                  <a:gdLst>
                    <a:gd name="T0" fmla="*/ 1 w 5"/>
                    <a:gd name="T1" fmla="*/ 6 h 6"/>
                    <a:gd name="T2" fmla="*/ 0 w 5"/>
                    <a:gd name="T3" fmla="*/ 0 h 6"/>
                    <a:gd name="T4" fmla="*/ 3 w 5"/>
                    <a:gd name="T5" fmla="*/ 0 h 6"/>
                    <a:gd name="T6" fmla="*/ 5 w 5"/>
                    <a:gd name="T7" fmla="*/ 4 h 6"/>
                    <a:gd name="T8" fmla="*/ 4 w 5"/>
                    <a:gd name="T9" fmla="*/ 6 h 6"/>
                    <a:gd name="T10" fmla="*/ 1 w 5"/>
                    <a:gd name="T1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1" y="6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5" y="4"/>
                      </a:lnTo>
                      <a:lnTo>
                        <a:pt x="4" y="6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06" name="Freeform 202"/>
                <p:cNvSpPr>
                  <a:spLocks/>
                </p:cNvSpPr>
                <p:nvPr/>
              </p:nvSpPr>
              <p:spPr bwMode="auto">
                <a:xfrm>
                  <a:off x="3717" y="3256"/>
                  <a:ext cx="1" cy="1"/>
                </a:xfrm>
                <a:custGeom>
                  <a:avLst/>
                  <a:gdLst>
                    <a:gd name="T0" fmla="*/ 2 w 4"/>
                    <a:gd name="T1" fmla="*/ 5 h 5"/>
                    <a:gd name="T2" fmla="*/ 0 w 4"/>
                    <a:gd name="T3" fmla="*/ 1 h 5"/>
                    <a:gd name="T4" fmla="*/ 2 w 4"/>
                    <a:gd name="T5" fmla="*/ 0 h 5"/>
                    <a:gd name="T6" fmla="*/ 2 w 4"/>
                    <a:gd name="T7" fmla="*/ 0 h 5"/>
                    <a:gd name="T8" fmla="*/ 4 w 4"/>
                    <a:gd name="T9" fmla="*/ 3 h 5"/>
                    <a:gd name="T10" fmla="*/ 2 w 4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2" y="5"/>
                      </a:move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4" y="3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07" name="Freeform 203"/>
                <p:cNvSpPr>
                  <a:spLocks/>
                </p:cNvSpPr>
                <p:nvPr/>
              </p:nvSpPr>
              <p:spPr bwMode="auto">
                <a:xfrm>
                  <a:off x="3718" y="3256"/>
                  <a:ext cx="1" cy="1"/>
                </a:xfrm>
                <a:custGeom>
                  <a:avLst/>
                  <a:gdLst>
                    <a:gd name="T0" fmla="*/ 2 w 4"/>
                    <a:gd name="T1" fmla="*/ 4 h 4"/>
                    <a:gd name="T2" fmla="*/ 0 w 4"/>
                    <a:gd name="T3" fmla="*/ 1 h 4"/>
                    <a:gd name="T4" fmla="*/ 1 w 4"/>
                    <a:gd name="T5" fmla="*/ 0 h 4"/>
                    <a:gd name="T6" fmla="*/ 2 w 4"/>
                    <a:gd name="T7" fmla="*/ 1 h 4"/>
                    <a:gd name="T8" fmla="*/ 4 w 4"/>
                    <a:gd name="T9" fmla="*/ 1 h 4"/>
                    <a:gd name="T10" fmla="*/ 3 w 4"/>
                    <a:gd name="T11" fmla="*/ 2 h 4"/>
                    <a:gd name="T12" fmla="*/ 2 w 4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2" y="4"/>
                      </a:move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2" y="1"/>
                      </a:lnTo>
                      <a:lnTo>
                        <a:pt x="4" y="1"/>
                      </a:lnTo>
                      <a:lnTo>
                        <a:pt x="3" y="2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08" name="Freeform 204"/>
                <p:cNvSpPr>
                  <a:spLocks/>
                </p:cNvSpPr>
                <p:nvPr/>
              </p:nvSpPr>
              <p:spPr bwMode="auto">
                <a:xfrm>
                  <a:off x="3718" y="3255"/>
                  <a:ext cx="1" cy="1"/>
                </a:xfrm>
                <a:custGeom>
                  <a:avLst/>
                  <a:gdLst>
                    <a:gd name="T0" fmla="*/ 4 w 4"/>
                    <a:gd name="T1" fmla="*/ 4 h 4"/>
                    <a:gd name="T2" fmla="*/ 2 w 4"/>
                    <a:gd name="T3" fmla="*/ 4 h 4"/>
                    <a:gd name="T4" fmla="*/ 0 w 4"/>
                    <a:gd name="T5" fmla="*/ 4 h 4"/>
                    <a:gd name="T6" fmla="*/ 0 w 4"/>
                    <a:gd name="T7" fmla="*/ 0 h 4"/>
                    <a:gd name="T8" fmla="*/ 4 w 4"/>
                    <a:gd name="T9" fmla="*/ 0 h 4"/>
                    <a:gd name="T10" fmla="*/ 4 w 4"/>
                    <a:gd name="T11" fmla="*/ 0 h 4"/>
                    <a:gd name="T12" fmla="*/ 4 w 4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4" y="4"/>
                      </a:move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09" name="Freeform 205"/>
                <p:cNvSpPr>
                  <a:spLocks/>
                </p:cNvSpPr>
                <p:nvPr/>
              </p:nvSpPr>
              <p:spPr bwMode="auto">
                <a:xfrm>
                  <a:off x="3717" y="3252"/>
                  <a:ext cx="2" cy="3"/>
                </a:xfrm>
                <a:custGeom>
                  <a:avLst/>
                  <a:gdLst>
                    <a:gd name="T0" fmla="*/ 5 w 5"/>
                    <a:gd name="T1" fmla="*/ 11 h 11"/>
                    <a:gd name="T2" fmla="*/ 1 w 5"/>
                    <a:gd name="T3" fmla="*/ 11 h 11"/>
                    <a:gd name="T4" fmla="*/ 0 w 5"/>
                    <a:gd name="T5" fmla="*/ 0 h 11"/>
                    <a:gd name="T6" fmla="*/ 0 w 5"/>
                    <a:gd name="T7" fmla="*/ 0 h 11"/>
                    <a:gd name="T8" fmla="*/ 4 w 5"/>
                    <a:gd name="T9" fmla="*/ 0 h 11"/>
                    <a:gd name="T10" fmla="*/ 5 w 5"/>
                    <a:gd name="T11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">
                      <a:moveTo>
                        <a:pt x="5" y="11"/>
                      </a:move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10" name="Freeform 206"/>
                <p:cNvSpPr>
                  <a:spLocks/>
                </p:cNvSpPr>
                <p:nvPr/>
              </p:nvSpPr>
              <p:spPr bwMode="auto">
                <a:xfrm>
                  <a:off x="3717" y="3251"/>
                  <a:ext cx="2" cy="1"/>
                </a:xfrm>
                <a:custGeom>
                  <a:avLst/>
                  <a:gdLst>
                    <a:gd name="T0" fmla="*/ 4 w 4"/>
                    <a:gd name="T1" fmla="*/ 5 h 5"/>
                    <a:gd name="T2" fmla="*/ 0 w 4"/>
                    <a:gd name="T3" fmla="*/ 5 h 5"/>
                    <a:gd name="T4" fmla="*/ 0 w 4"/>
                    <a:gd name="T5" fmla="*/ 1 h 5"/>
                    <a:gd name="T6" fmla="*/ 1 w 4"/>
                    <a:gd name="T7" fmla="*/ 0 h 5"/>
                    <a:gd name="T8" fmla="*/ 4 w 4"/>
                    <a:gd name="T9" fmla="*/ 3 h 5"/>
                    <a:gd name="T10" fmla="*/ 4 w 4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4" y="5"/>
                      </a:moveTo>
                      <a:lnTo>
                        <a:pt x="0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4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11" name="Freeform 207"/>
                <p:cNvSpPr>
                  <a:spLocks/>
                </p:cNvSpPr>
                <p:nvPr/>
              </p:nvSpPr>
              <p:spPr bwMode="auto">
                <a:xfrm>
                  <a:off x="3718" y="3249"/>
                  <a:ext cx="4" cy="3"/>
                </a:xfrm>
                <a:custGeom>
                  <a:avLst/>
                  <a:gdLst>
                    <a:gd name="T0" fmla="*/ 3 w 14"/>
                    <a:gd name="T1" fmla="*/ 11 h 11"/>
                    <a:gd name="T2" fmla="*/ 0 w 14"/>
                    <a:gd name="T3" fmla="*/ 8 h 11"/>
                    <a:gd name="T4" fmla="*/ 12 w 14"/>
                    <a:gd name="T5" fmla="*/ 0 h 11"/>
                    <a:gd name="T6" fmla="*/ 14 w 14"/>
                    <a:gd name="T7" fmla="*/ 3 h 11"/>
                    <a:gd name="T8" fmla="*/ 14 w 14"/>
                    <a:gd name="T9" fmla="*/ 4 h 11"/>
                    <a:gd name="T10" fmla="*/ 3 w 14"/>
                    <a:gd name="T11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1">
                      <a:moveTo>
                        <a:pt x="3" y="11"/>
                      </a:moveTo>
                      <a:lnTo>
                        <a:pt x="0" y="8"/>
                      </a:lnTo>
                      <a:lnTo>
                        <a:pt x="12" y="0"/>
                      </a:lnTo>
                      <a:lnTo>
                        <a:pt x="14" y="3"/>
                      </a:lnTo>
                      <a:lnTo>
                        <a:pt x="14" y="4"/>
                      </a:lnTo>
                      <a:lnTo>
                        <a:pt x="3" y="1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12" name="Freeform 208"/>
                <p:cNvSpPr>
                  <a:spLocks/>
                </p:cNvSpPr>
                <p:nvPr/>
              </p:nvSpPr>
              <p:spPr bwMode="auto">
                <a:xfrm>
                  <a:off x="3722" y="3248"/>
                  <a:ext cx="1" cy="2"/>
                </a:xfrm>
                <a:custGeom>
                  <a:avLst/>
                  <a:gdLst>
                    <a:gd name="T0" fmla="*/ 2 w 4"/>
                    <a:gd name="T1" fmla="*/ 7 h 7"/>
                    <a:gd name="T2" fmla="*/ 0 w 4"/>
                    <a:gd name="T3" fmla="*/ 4 h 7"/>
                    <a:gd name="T4" fmla="*/ 2 w 4"/>
                    <a:gd name="T5" fmla="*/ 1 h 7"/>
                    <a:gd name="T6" fmla="*/ 3 w 4"/>
                    <a:gd name="T7" fmla="*/ 0 h 7"/>
                    <a:gd name="T8" fmla="*/ 4 w 4"/>
                    <a:gd name="T9" fmla="*/ 5 h 7"/>
                    <a:gd name="T10" fmla="*/ 2 w 4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7">
                      <a:moveTo>
                        <a:pt x="2" y="7"/>
                      </a:moveTo>
                      <a:lnTo>
                        <a:pt x="0" y="4"/>
                      </a:lnTo>
                      <a:lnTo>
                        <a:pt x="2" y="1"/>
                      </a:lnTo>
                      <a:lnTo>
                        <a:pt x="3" y="0"/>
                      </a:lnTo>
                      <a:lnTo>
                        <a:pt x="4" y="5"/>
                      </a:lnTo>
                      <a:lnTo>
                        <a:pt x="2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13" name="Freeform 209"/>
                <p:cNvSpPr>
                  <a:spLocks/>
                </p:cNvSpPr>
                <p:nvPr/>
              </p:nvSpPr>
              <p:spPr bwMode="auto">
                <a:xfrm>
                  <a:off x="3723" y="3248"/>
                  <a:ext cx="1" cy="1"/>
                </a:xfrm>
                <a:custGeom>
                  <a:avLst/>
                  <a:gdLst>
                    <a:gd name="T0" fmla="*/ 1 w 4"/>
                    <a:gd name="T1" fmla="*/ 6 h 6"/>
                    <a:gd name="T2" fmla="*/ 0 w 4"/>
                    <a:gd name="T3" fmla="*/ 1 h 6"/>
                    <a:gd name="T4" fmla="*/ 4 w 4"/>
                    <a:gd name="T5" fmla="*/ 0 h 6"/>
                    <a:gd name="T6" fmla="*/ 4 w 4"/>
                    <a:gd name="T7" fmla="*/ 0 h 6"/>
                    <a:gd name="T8" fmla="*/ 4 w 4"/>
                    <a:gd name="T9" fmla="*/ 5 h 6"/>
                    <a:gd name="T10" fmla="*/ 1 w 4"/>
                    <a:gd name="T1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1" y="6"/>
                      </a:move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14" name="Freeform 210"/>
                <p:cNvSpPr>
                  <a:spLocks/>
                </p:cNvSpPr>
                <p:nvPr/>
              </p:nvSpPr>
              <p:spPr bwMode="auto">
                <a:xfrm>
                  <a:off x="3724" y="3247"/>
                  <a:ext cx="2" cy="2"/>
                </a:xfrm>
                <a:custGeom>
                  <a:avLst/>
                  <a:gdLst>
                    <a:gd name="T0" fmla="*/ 0 w 6"/>
                    <a:gd name="T1" fmla="*/ 6 h 6"/>
                    <a:gd name="T2" fmla="*/ 0 w 6"/>
                    <a:gd name="T3" fmla="*/ 1 h 6"/>
                    <a:gd name="T4" fmla="*/ 6 w 6"/>
                    <a:gd name="T5" fmla="*/ 0 h 6"/>
                    <a:gd name="T6" fmla="*/ 6 w 6"/>
                    <a:gd name="T7" fmla="*/ 0 h 6"/>
                    <a:gd name="T8" fmla="*/ 6 w 6"/>
                    <a:gd name="T9" fmla="*/ 5 h 6"/>
                    <a:gd name="T10" fmla="*/ 0 w 6"/>
                    <a:gd name="T1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0" y="1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6" y="5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15" name="Freeform 211"/>
                <p:cNvSpPr>
                  <a:spLocks/>
                </p:cNvSpPr>
                <p:nvPr/>
              </p:nvSpPr>
              <p:spPr bwMode="auto">
                <a:xfrm>
                  <a:off x="3726" y="3247"/>
                  <a:ext cx="12" cy="3"/>
                </a:xfrm>
                <a:custGeom>
                  <a:avLst/>
                  <a:gdLst>
                    <a:gd name="T0" fmla="*/ 0 w 37"/>
                    <a:gd name="T1" fmla="*/ 5 h 10"/>
                    <a:gd name="T2" fmla="*/ 0 w 37"/>
                    <a:gd name="T3" fmla="*/ 0 h 10"/>
                    <a:gd name="T4" fmla="*/ 36 w 37"/>
                    <a:gd name="T5" fmla="*/ 5 h 10"/>
                    <a:gd name="T6" fmla="*/ 37 w 37"/>
                    <a:gd name="T7" fmla="*/ 6 h 10"/>
                    <a:gd name="T8" fmla="*/ 35 w 37"/>
                    <a:gd name="T9" fmla="*/ 10 h 10"/>
                    <a:gd name="T10" fmla="*/ 0 w 37"/>
                    <a:gd name="T11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10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36" y="5"/>
                      </a:lnTo>
                      <a:lnTo>
                        <a:pt x="37" y="6"/>
                      </a:lnTo>
                      <a:lnTo>
                        <a:pt x="3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16" name="Freeform 212"/>
                <p:cNvSpPr>
                  <a:spLocks/>
                </p:cNvSpPr>
                <p:nvPr/>
              </p:nvSpPr>
              <p:spPr bwMode="auto">
                <a:xfrm>
                  <a:off x="3738" y="3249"/>
                  <a:ext cx="13" cy="10"/>
                </a:xfrm>
                <a:custGeom>
                  <a:avLst/>
                  <a:gdLst>
                    <a:gd name="T0" fmla="*/ 0 w 39"/>
                    <a:gd name="T1" fmla="*/ 4 h 40"/>
                    <a:gd name="T2" fmla="*/ 2 w 39"/>
                    <a:gd name="T3" fmla="*/ 0 h 40"/>
                    <a:gd name="T4" fmla="*/ 38 w 39"/>
                    <a:gd name="T5" fmla="*/ 37 h 40"/>
                    <a:gd name="T6" fmla="*/ 39 w 39"/>
                    <a:gd name="T7" fmla="*/ 39 h 40"/>
                    <a:gd name="T8" fmla="*/ 35 w 39"/>
                    <a:gd name="T9" fmla="*/ 40 h 40"/>
                    <a:gd name="T10" fmla="*/ 0 w 39"/>
                    <a:gd name="T11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40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38" y="37"/>
                      </a:lnTo>
                      <a:lnTo>
                        <a:pt x="39" y="39"/>
                      </a:lnTo>
                      <a:lnTo>
                        <a:pt x="35" y="4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17" name="Freeform 213"/>
                <p:cNvSpPr>
                  <a:spLocks/>
                </p:cNvSpPr>
                <p:nvPr/>
              </p:nvSpPr>
              <p:spPr bwMode="auto">
                <a:xfrm>
                  <a:off x="3749" y="3259"/>
                  <a:ext cx="2" cy="3"/>
                </a:xfrm>
                <a:custGeom>
                  <a:avLst/>
                  <a:gdLst>
                    <a:gd name="T0" fmla="*/ 0 w 5"/>
                    <a:gd name="T1" fmla="*/ 1 h 13"/>
                    <a:gd name="T2" fmla="*/ 4 w 5"/>
                    <a:gd name="T3" fmla="*/ 0 h 13"/>
                    <a:gd name="T4" fmla="*/ 5 w 5"/>
                    <a:gd name="T5" fmla="*/ 8 h 13"/>
                    <a:gd name="T6" fmla="*/ 3 w 5"/>
                    <a:gd name="T7" fmla="*/ 13 h 13"/>
                    <a:gd name="T8" fmla="*/ 1 w 5"/>
                    <a:gd name="T9" fmla="*/ 10 h 13"/>
                    <a:gd name="T10" fmla="*/ 0 w 5"/>
                    <a:gd name="T11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3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5" y="8"/>
                      </a:lnTo>
                      <a:lnTo>
                        <a:pt x="3" y="13"/>
                      </a:lnTo>
                      <a:lnTo>
                        <a:pt x="1" y="1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18" name="Freeform 214"/>
                <p:cNvSpPr>
                  <a:spLocks/>
                </p:cNvSpPr>
                <p:nvPr/>
              </p:nvSpPr>
              <p:spPr bwMode="auto">
                <a:xfrm>
                  <a:off x="3750" y="3261"/>
                  <a:ext cx="4" cy="1"/>
                </a:xfrm>
                <a:custGeom>
                  <a:avLst/>
                  <a:gdLst>
                    <a:gd name="T0" fmla="*/ 0 w 11"/>
                    <a:gd name="T1" fmla="*/ 5 h 5"/>
                    <a:gd name="T2" fmla="*/ 2 w 11"/>
                    <a:gd name="T3" fmla="*/ 0 h 5"/>
                    <a:gd name="T4" fmla="*/ 8 w 11"/>
                    <a:gd name="T5" fmla="*/ 0 h 5"/>
                    <a:gd name="T6" fmla="*/ 11 w 11"/>
                    <a:gd name="T7" fmla="*/ 4 h 5"/>
                    <a:gd name="T8" fmla="*/ 9 w 11"/>
                    <a:gd name="T9" fmla="*/ 5 h 5"/>
                    <a:gd name="T10" fmla="*/ 0 w 11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0" y="5"/>
                      </a:moveTo>
                      <a:lnTo>
                        <a:pt x="2" y="0"/>
                      </a:lnTo>
                      <a:lnTo>
                        <a:pt x="8" y="0"/>
                      </a:lnTo>
                      <a:lnTo>
                        <a:pt x="11" y="4"/>
                      </a:lnTo>
                      <a:lnTo>
                        <a:pt x="9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19" name="Freeform 215"/>
                <p:cNvSpPr>
                  <a:spLocks/>
                </p:cNvSpPr>
                <p:nvPr/>
              </p:nvSpPr>
              <p:spPr bwMode="auto">
                <a:xfrm>
                  <a:off x="3753" y="3258"/>
                  <a:ext cx="2" cy="4"/>
                </a:xfrm>
                <a:custGeom>
                  <a:avLst/>
                  <a:gdLst>
                    <a:gd name="T0" fmla="*/ 3 w 5"/>
                    <a:gd name="T1" fmla="*/ 14 h 14"/>
                    <a:gd name="T2" fmla="*/ 0 w 5"/>
                    <a:gd name="T3" fmla="*/ 10 h 14"/>
                    <a:gd name="T4" fmla="*/ 1 w 5"/>
                    <a:gd name="T5" fmla="*/ 0 h 14"/>
                    <a:gd name="T6" fmla="*/ 1 w 5"/>
                    <a:gd name="T7" fmla="*/ 0 h 14"/>
                    <a:gd name="T8" fmla="*/ 5 w 5"/>
                    <a:gd name="T9" fmla="*/ 2 h 14"/>
                    <a:gd name="T10" fmla="*/ 3 w 5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4">
                      <a:moveTo>
                        <a:pt x="3" y="14"/>
                      </a:moveTo>
                      <a:lnTo>
                        <a:pt x="0" y="1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5" y="2"/>
                      </a:lnTo>
                      <a:lnTo>
                        <a:pt x="3" y="1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20" name="Freeform 216"/>
                <p:cNvSpPr>
                  <a:spLocks/>
                </p:cNvSpPr>
                <p:nvPr/>
              </p:nvSpPr>
              <p:spPr bwMode="auto">
                <a:xfrm>
                  <a:off x="3753" y="3257"/>
                  <a:ext cx="2" cy="2"/>
                </a:xfrm>
                <a:custGeom>
                  <a:avLst/>
                  <a:gdLst>
                    <a:gd name="T0" fmla="*/ 4 w 5"/>
                    <a:gd name="T1" fmla="*/ 7 h 7"/>
                    <a:gd name="T2" fmla="*/ 0 w 5"/>
                    <a:gd name="T3" fmla="*/ 5 h 7"/>
                    <a:gd name="T4" fmla="*/ 1 w 5"/>
                    <a:gd name="T5" fmla="*/ 1 h 7"/>
                    <a:gd name="T6" fmla="*/ 2 w 5"/>
                    <a:gd name="T7" fmla="*/ 0 h 7"/>
                    <a:gd name="T8" fmla="*/ 5 w 5"/>
                    <a:gd name="T9" fmla="*/ 3 h 7"/>
                    <a:gd name="T10" fmla="*/ 4 w 5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4" y="7"/>
                      </a:moveTo>
                      <a:lnTo>
                        <a:pt x="0" y="5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5" y="3"/>
                      </a:lnTo>
                      <a:lnTo>
                        <a:pt x="4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21" name="Freeform 217"/>
                <p:cNvSpPr>
                  <a:spLocks/>
                </p:cNvSpPr>
                <p:nvPr/>
              </p:nvSpPr>
              <p:spPr bwMode="auto">
                <a:xfrm>
                  <a:off x="3754" y="3256"/>
                  <a:ext cx="1" cy="2"/>
                </a:xfrm>
                <a:custGeom>
                  <a:avLst/>
                  <a:gdLst>
                    <a:gd name="T0" fmla="*/ 3 w 4"/>
                    <a:gd name="T1" fmla="*/ 6 h 6"/>
                    <a:gd name="T2" fmla="*/ 0 w 4"/>
                    <a:gd name="T3" fmla="*/ 3 h 6"/>
                    <a:gd name="T4" fmla="*/ 2 w 4"/>
                    <a:gd name="T5" fmla="*/ 0 h 6"/>
                    <a:gd name="T6" fmla="*/ 2 w 4"/>
                    <a:gd name="T7" fmla="*/ 0 h 6"/>
                    <a:gd name="T8" fmla="*/ 4 w 4"/>
                    <a:gd name="T9" fmla="*/ 3 h 6"/>
                    <a:gd name="T10" fmla="*/ 3 w 4"/>
                    <a:gd name="T1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3" y="6"/>
                      </a:move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4" y="3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22" name="Freeform 218"/>
                <p:cNvSpPr>
                  <a:spLocks/>
                </p:cNvSpPr>
                <p:nvPr/>
              </p:nvSpPr>
              <p:spPr bwMode="auto">
                <a:xfrm>
                  <a:off x="3755" y="3256"/>
                  <a:ext cx="1" cy="1"/>
                </a:xfrm>
                <a:custGeom>
                  <a:avLst/>
                  <a:gdLst>
                    <a:gd name="T0" fmla="*/ 2 w 3"/>
                    <a:gd name="T1" fmla="*/ 5 h 5"/>
                    <a:gd name="T2" fmla="*/ 0 w 3"/>
                    <a:gd name="T3" fmla="*/ 2 h 5"/>
                    <a:gd name="T4" fmla="*/ 1 w 3"/>
                    <a:gd name="T5" fmla="*/ 1 h 5"/>
                    <a:gd name="T6" fmla="*/ 2 w 3"/>
                    <a:gd name="T7" fmla="*/ 0 h 5"/>
                    <a:gd name="T8" fmla="*/ 2 w 3"/>
                    <a:gd name="T9" fmla="*/ 2 h 5"/>
                    <a:gd name="T10" fmla="*/ 3 w 3"/>
                    <a:gd name="T11" fmla="*/ 4 h 5"/>
                    <a:gd name="T12" fmla="*/ 2 w 3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5">
                      <a:moveTo>
                        <a:pt x="2" y="5"/>
                      </a:move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3" y="4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23" name="Freeform 219"/>
                <p:cNvSpPr>
                  <a:spLocks/>
                </p:cNvSpPr>
                <p:nvPr/>
              </p:nvSpPr>
              <p:spPr bwMode="auto">
                <a:xfrm>
                  <a:off x="3755" y="3256"/>
                  <a:ext cx="3" cy="1"/>
                </a:xfrm>
                <a:custGeom>
                  <a:avLst/>
                  <a:gdLst>
                    <a:gd name="T0" fmla="*/ 0 w 7"/>
                    <a:gd name="T1" fmla="*/ 5 h 6"/>
                    <a:gd name="T2" fmla="*/ 0 w 7"/>
                    <a:gd name="T3" fmla="*/ 2 h 6"/>
                    <a:gd name="T4" fmla="*/ 0 w 7"/>
                    <a:gd name="T5" fmla="*/ 0 h 6"/>
                    <a:gd name="T6" fmla="*/ 6 w 7"/>
                    <a:gd name="T7" fmla="*/ 1 h 6"/>
                    <a:gd name="T8" fmla="*/ 7 w 7"/>
                    <a:gd name="T9" fmla="*/ 2 h 6"/>
                    <a:gd name="T10" fmla="*/ 6 w 7"/>
                    <a:gd name="T11" fmla="*/ 6 h 6"/>
                    <a:gd name="T12" fmla="*/ 0 w 7"/>
                    <a:gd name="T13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6">
                      <a:moveTo>
                        <a:pt x="0" y="5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1"/>
                      </a:lnTo>
                      <a:lnTo>
                        <a:pt x="7" y="2"/>
                      </a:lnTo>
                      <a:lnTo>
                        <a:pt x="6" y="6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24" name="Freeform 220"/>
                <p:cNvSpPr>
                  <a:spLocks/>
                </p:cNvSpPr>
                <p:nvPr/>
              </p:nvSpPr>
              <p:spPr bwMode="auto">
                <a:xfrm>
                  <a:off x="3757" y="3256"/>
                  <a:ext cx="8" cy="5"/>
                </a:xfrm>
                <a:custGeom>
                  <a:avLst/>
                  <a:gdLst>
                    <a:gd name="T0" fmla="*/ 0 w 24"/>
                    <a:gd name="T1" fmla="*/ 4 h 19"/>
                    <a:gd name="T2" fmla="*/ 1 w 24"/>
                    <a:gd name="T3" fmla="*/ 0 h 19"/>
                    <a:gd name="T4" fmla="*/ 23 w 24"/>
                    <a:gd name="T5" fmla="*/ 16 h 19"/>
                    <a:gd name="T6" fmla="*/ 24 w 24"/>
                    <a:gd name="T7" fmla="*/ 18 h 19"/>
                    <a:gd name="T8" fmla="*/ 19 w 24"/>
                    <a:gd name="T9" fmla="*/ 19 h 19"/>
                    <a:gd name="T10" fmla="*/ 0 w 24"/>
                    <a:gd name="T11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19">
                      <a:moveTo>
                        <a:pt x="0" y="4"/>
                      </a:moveTo>
                      <a:lnTo>
                        <a:pt x="1" y="0"/>
                      </a:lnTo>
                      <a:lnTo>
                        <a:pt x="23" y="16"/>
                      </a:lnTo>
                      <a:lnTo>
                        <a:pt x="24" y="18"/>
                      </a:lnTo>
                      <a:lnTo>
                        <a:pt x="19" y="19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25" name="Freeform 221"/>
                <p:cNvSpPr>
                  <a:spLocks/>
                </p:cNvSpPr>
                <p:nvPr/>
              </p:nvSpPr>
              <p:spPr bwMode="auto">
                <a:xfrm>
                  <a:off x="3764" y="3261"/>
                  <a:ext cx="1" cy="4"/>
                </a:xfrm>
                <a:custGeom>
                  <a:avLst/>
                  <a:gdLst>
                    <a:gd name="T0" fmla="*/ 0 w 5"/>
                    <a:gd name="T1" fmla="*/ 1 h 16"/>
                    <a:gd name="T2" fmla="*/ 5 w 5"/>
                    <a:gd name="T3" fmla="*/ 0 h 16"/>
                    <a:gd name="T4" fmla="*/ 5 w 5"/>
                    <a:gd name="T5" fmla="*/ 12 h 16"/>
                    <a:gd name="T6" fmla="*/ 2 w 5"/>
                    <a:gd name="T7" fmla="*/ 16 h 16"/>
                    <a:gd name="T8" fmla="*/ 0 w 5"/>
                    <a:gd name="T9" fmla="*/ 13 h 16"/>
                    <a:gd name="T10" fmla="*/ 0 w 5"/>
                    <a:gd name="T11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6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5" y="12"/>
                      </a:lnTo>
                      <a:lnTo>
                        <a:pt x="2" y="16"/>
                      </a:lnTo>
                      <a:lnTo>
                        <a:pt x="0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26" name="Freeform 222"/>
                <p:cNvSpPr>
                  <a:spLocks/>
                </p:cNvSpPr>
                <p:nvPr/>
              </p:nvSpPr>
              <p:spPr bwMode="auto">
                <a:xfrm>
                  <a:off x="3764" y="3264"/>
                  <a:ext cx="10" cy="7"/>
                </a:xfrm>
                <a:custGeom>
                  <a:avLst/>
                  <a:gdLst>
                    <a:gd name="T0" fmla="*/ 0 w 29"/>
                    <a:gd name="T1" fmla="*/ 4 h 27"/>
                    <a:gd name="T2" fmla="*/ 3 w 29"/>
                    <a:gd name="T3" fmla="*/ 0 h 27"/>
                    <a:gd name="T4" fmla="*/ 28 w 29"/>
                    <a:gd name="T5" fmla="*/ 25 h 27"/>
                    <a:gd name="T6" fmla="*/ 29 w 29"/>
                    <a:gd name="T7" fmla="*/ 26 h 27"/>
                    <a:gd name="T8" fmla="*/ 26 w 29"/>
                    <a:gd name="T9" fmla="*/ 27 h 27"/>
                    <a:gd name="T10" fmla="*/ 0 w 29"/>
                    <a:gd name="T11" fmla="*/ 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7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28" y="25"/>
                      </a:lnTo>
                      <a:lnTo>
                        <a:pt x="29" y="26"/>
                      </a:lnTo>
                      <a:lnTo>
                        <a:pt x="26" y="2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27" name="Freeform 223"/>
                <p:cNvSpPr>
                  <a:spLocks/>
                </p:cNvSpPr>
                <p:nvPr/>
              </p:nvSpPr>
              <p:spPr bwMode="auto">
                <a:xfrm>
                  <a:off x="3773" y="3270"/>
                  <a:ext cx="2" cy="2"/>
                </a:xfrm>
                <a:custGeom>
                  <a:avLst/>
                  <a:gdLst>
                    <a:gd name="T0" fmla="*/ 0 w 5"/>
                    <a:gd name="T1" fmla="*/ 1 h 8"/>
                    <a:gd name="T2" fmla="*/ 3 w 5"/>
                    <a:gd name="T3" fmla="*/ 0 h 8"/>
                    <a:gd name="T4" fmla="*/ 5 w 5"/>
                    <a:gd name="T5" fmla="*/ 7 h 8"/>
                    <a:gd name="T6" fmla="*/ 5 w 5"/>
                    <a:gd name="T7" fmla="*/ 8 h 8"/>
                    <a:gd name="T8" fmla="*/ 1 w 5"/>
                    <a:gd name="T9" fmla="*/ 7 h 8"/>
                    <a:gd name="T10" fmla="*/ 0 w 5"/>
                    <a:gd name="T11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5" y="7"/>
                      </a:lnTo>
                      <a:lnTo>
                        <a:pt x="5" y="8"/>
                      </a:lnTo>
                      <a:lnTo>
                        <a:pt x="1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28" name="Freeform 224"/>
                <p:cNvSpPr>
                  <a:spLocks/>
                </p:cNvSpPr>
                <p:nvPr/>
              </p:nvSpPr>
              <p:spPr bwMode="auto">
                <a:xfrm>
                  <a:off x="3761" y="3272"/>
                  <a:ext cx="14" cy="44"/>
                </a:xfrm>
                <a:custGeom>
                  <a:avLst/>
                  <a:gdLst>
                    <a:gd name="T0" fmla="*/ 38 w 42"/>
                    <a:gd name="T1" fmla="*/ 0 h 178"/>
                    <a:gd name="T2" fmla="*/ 42 w 42"/>
                    <a:gd name="T3" fmla="*/ 1 h 178"/>
                    <a:gd name="T4" fmla="*/ 3 w 42"/>
                    <a:gd name="T5" fmla="*/ 176 h 178"/>
                    <a:gd name="T6" fmla="*/ 2 w 42"/>
                    <a:gd name="T7" fmla="*/ 178 h 178"/>
                    <a:gd name="T8" fmla="*/ 0 w 42"/>
                    <a:gd name="T9" fmla="*/ 174 h 178"/>
                    <a:gd name="T10" fmla="*/ 38 w 42"/>
                    <a:gd name="T11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178">
                      <a:moveTo>
                        <a:pt x="38" y="0"/>
                      </a:moveTo>
                      <a:lnTo>
                        <a:pt x="42" y="1"/>
                      </a:lnTo>
                      <a:lnTo>
                        <a:pt x="3" y="176"/>
                      </a:lnTo>
                      <a:lnTo>
                        <a:pt x="2" y="178"/>
                      </a:lnTo>
                      <a:lnTo>
                        <a:pt x="0" y="174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29" name="Freeform 225"/>
                <p:cNvSpPr>
                  <a:spLocks/>
                </p:cNvSpPr>
                <p:nvPr/>
              </p:nvSpPr>
              <p:spPr bwMode="auto">
                <a:xfrm>
                  <a:off x="3759" y="3315"/>
                  <a:ext cx="2" cy="2"/>
                </a:xfrm>
                <a:custGeom>
                  <a:avLst/>
                  <a:gdLst>
                    <a:gd name="T0" fmla="*/ 4 w 6"/>
                    <a:gd name="T1" fmla="*/ 0 h 5"/>
                    <a:gd name="T2" fmla="*/ 6 w 6"/>
                    <a:gd name="T3" fmla="*/ 4 h 5"/>
                    <a:gd name="T4" fmla="*/ 2 w 6"/>
                    <a:gd name="T5" fmla="*/ 5 h 5"/>
                    <a:gd name="T6" fmla="*/ 0 w 6"/>
                    <a:gd name="T7" fmla="*/ 1 h 5"/>
                    <a:gd name="T8" fmla="*/ 1 w 6"/>
                    <a:gd name="T9" fmla="*/ 0 h 5"/>
                    <a:gd name="T10" fmla="*/ 4 w 6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4" y="0"/>
                      </a:moveTo>
                      <a:lnTo>
                        <a:pt x="6" y="4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30" name="Freeform 226"/>
                <p:cNvSpPr>
                  <a:spLocks/>
                </p:cNvSpPr>
                <p:nvPr/>
              </p:nvSpPr>
              <p:spPr bwMode="auto">
                <a:xfrm>
                  <a:off x="3757" y="3316"/>
                  <a:ext cx="3" cy="2"/>
                </a:xfrm>
                <a:custGeom>
                  <a:avLst/>
                  <a:gdLst>
                    <a:gd name="T0" fmla="*/ 7 w 9"/>
                    <a:gd name="T1" fmla="*/ 0 h 8"/>
                    <a:gd name="T2" fmla="*/ 9 w 9"/>
                    <a:gd name="T3" fmla="*/ 4 h 8"/>
                    <a:gd name="T4" fmla="*/ 2 w 9"/>
                    <a:gd name="T5" fmla="*/ 8 h 8"/>
                    <a:gd name="T6" fmla="*/ 0 w 9"/>
                    <a:gd name="T7" fmla="*/ 5 h 8"/>
                    <a:gd name="T8" fmla="*/ 0 w 9"/>
                    <a:gd name="T9" fmla="*/ 5 h 8"/>
                    <a:gd name="T10" fmla="*/ 7 w 9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8">
                      <a:moveTo>
                        <a:pt x="7" y="0"/>
                      </a:moveTo>
                      <a:lnTo>
                        <a:pt x="9" y="4"/>
                      </a:lnTo>
                      <a:lnTo>
                        <a:pt x="2" y="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31" name="Freeform 227"/>
                <p:cNvSpPr>
                  <a:spLocks/>
                </p:cNvSpPr>
                <p:nvPr/>
              </p:nvSpPr>
              <p:spPr bwMode="auto">
                <a:xfrm>
                  <a:off x="3752" y="3317"/>
                  <a:ext cx="6" cy="9"/>
                </a:xfrm>
                <a:custGeom>
                  <a:avLst/>
                  <a:gdLst>
                    <a:gd name="T0" fmla="*/ 16 w 18"/>
                    <a:gd name="T1" fmla="*/ 0 h 37"/>
                    <a:gd name="T2" fmla="*/ 18 w 18"/>
                    <a:gd name="T3" fmla="*/ 3 h 37"/>
                    <a:gd name="T4" fmla="*/ 5 w 18"/>
                    <a:gd name="T5" fmla="*/ 37 h 37"/>
                    <a:gd name="T6" fmla="*/ 0 w 18"/>
                    <a:gd name="T7" fmla="*/ 36 h 37"/>
                    <a:gd name="T8" fmla="*/ 2 w 18"/>
                    <a:gd name="T9" fmla="*/ 35 h 37"/>
                    <a:gd name="T10" fmla="*/ 16 w 18"/>
                    <a:gd name="T11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7">
                      <a:moveTo>
                        <a:pt x="16" y="0"/>
                      </a:moveTo>
                      <a:lnTo>
                        <a:pt x="18" y="3"/>
                      </a:lnTo>
                      <a:lnTo>
                        <a:pt x="5" y="37"/>
                      </a:lnTo>
                      <a:lnTo>
                        <a:pt x="0" y="36"/>
                      </a:lnTo>
                      <a:lnTo>
                        <a:pt x="2" y="35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32" name="Freeform 228"/>
                <p:cNvSpPr>
                  <a:spLocks/>
                </p:cNvSpPr>
                <p:nvPr/>
              </p:nvSpPr>
              <p:spPr bwMode="auto">
                <a:xfrm>
                  <a:off x="3746" y="3326"/>
                  <a:ext cx="7" cy="23"/>
                </a:xfrm>
                <a:custGeom>
                  <a:avLst/>
                  <a:gdLst>
                    <a:gd name="T0" fmla="*/ 16 w 21"/>
                    <a:gd name="T1" fmla="*/ 0 h 93"/>
                    <a:gd name="T2" fmla="*/ 21 w 21"/>
                    <a:gd name="T3" fmla="*/ 1 h 93"/>
                    <a:gd name="T4" fmla="*/ 4 w 21"/>
                    <a:gd name="T5" fmla="*/ 93 h 93"/>
                    <a:gd name="T6" fmla="*/ 0 w 21"/>
                    <a:gd name="T7" fmla="*/ 93 h 93"/>
                    <a:gd name="T8" fmla="*/ 0 w 21"/>
                    <a:gd name="T9" fmla="*/ 93 h 93"/>
                    <a:gd name="T10" fmla="*/ 16 w 21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93">
                      <a:moveTo>
                        <a:pt x="16" y="0"/>
                      </a:moveTo>
                      <a:lnTo>
                        <a:pt x="21" y="1"/>
                      </a:lnTo>
                      <a:lnTo>
                        <a:pt x="4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33" name="Freeform 229"/>
                <p:cNvSpPr>
                  <a:spLocks/>
                </p:cNvSpPr>
                <p:nvPr/>
              </p:nvSpPr>
              <p:spPr bwMode="auto">
                <a:xfrm>
                  <a:off x="3743" y="3349"/>
                  <a:ext cx="5" cy="26"/>
                </a:xfrm>
                <a:custGeom>
                  <a:avLst/>
                  <a:gdLst>
                    <a:gd name="T0" fmla="*/ 9 w 13"/>
                    <a:gd name="T1" fmla="*/ 0 h 102"/>
                    <a:gd name="T2" fmla="*/ 13 w 13"/>
                    <a:gd name="T3" fmla="*/ 0 h 102"/>
                    <a:gd name="T4" fmla="*/ 4 w 13"/>
                    <a:gd name="T5" fmla="*/ 102 h 102"/>
                    <a:gd name="T6" fmla="*/ 0 w 13"/>
                    <a:gd name="T7" fmla="*/ 102 h 102"/>
                    <a:gd name="T8" fmla="*/ 0 w 13"/>
                    <a:gd name="T9" fmla="*/ 102 h 102"/>
                    <a:gd name="T10" fmla="*/ 9 w 13"/>
                    <a:gd name="T11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02">
                      <a:moveTo>
                        <a:pt x="9" y="0"/>
                      </a:moveTo>
                      <a:lnTo>
                        <a:pt x="13" y="0"/>
                      </a:lnTo>
                      <a:lnTo>
                        <a:pt x="4" y="102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34" name="Freeform 230"/>
                <p:cNvSpPr>
                  <a:spLocks/>
                </p:cNvSpPr>
                <p:nvPr/>
              </p:nvSpPr>
              <p:spPr bwMode="auto">
                <a:xfrm>
                  <a:off x="3743" y="3375"/>
                  <a:ext cx="2" cy="14"/>
                </a:xfrm>
                <a:custGeom>
                  <a:avLst/>
                  <a:gdLst>
                    <a:gd name="T0" fmla="*/ 2 w 6"/>
                    <a:gd name="T1" fmla="*/ 0 h 57"/>
                    <a:gd name="T2" fmla="*/ 6 w 6"/>
                    <a:gd name="T3" fmla="*/ 0 h 57"/>
                    <a:gd name="T4" fmla="*/ 4 w 6"/>
                    <a:gd name="T5" fmla="*/ 57 h 57"/>
                    <a:gd name="T6" fmla="*/ 4 w 6"/>
                    <a:gd name="T7" fmla="*/ 57 h 57"/>
                    <a:gd name="T8" fmla="*/ 0 w 6"/>
                    <a:gd name="T9" fmla="*/ 57 h 57"/>
                    <a:gd name="T10" fmla="*/ 2 w 6"/>
                    <a:gd name="T11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57">
                      <a:moveTo>
                        <a:pt x="2" y="0"/>
                      </a:moveTo>
                      <a:lnTo>
                        <a:pt x="6" y="0"/>
                      </a:lnTo>
                      <a:lnTo>
                        <a:pt x="4" y="57"/>
                      </a:lnTo>
                      <a:lnTo>
                        <a:pt x="4" y="57"/>
                      </a:lnTo>
                      <a:lnTo>
                        <a:pt x="0" y="5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35" name="Freeform 231"/>
                <p:cNvSpPr>
                  <a:spLocks/>
                </p:cNvSpPr>
                <p:nvPr/>
              </p:nvSpPr>
              <p:spPr bwMode="auto">
                <a:xfrm>
                  <a:off x="3742" y="3389"/>
                  <a:ext cx="2" cy="2"/>
                </a:xfrm>
                <a:custGeom>
                  <a:avLst/>
                  <a:gdLst>
                    <a:gd name="T0" fmla="*/ 1 w 5"/>
                    <a:gd name="T1" fmla="*/ 0 h 7"/>
                    <a:gd name="T2" fmla="*/ 5 w 5"/>
                    <a:gd name="T3" fmla="*/ 0 h 7"/>
                    <a:gd name="T4" fmla="*/ 4 w 5"/>
                    <a:gd name="T5" fmla="*/ 7 h 7"/>
                    <a:gd name="T6" fmla="*/ 0 w 5"/>
                    <a:gd name="T7" fmla="*/ 7 h 7"/>
                    <a:gd name="T8" fmla="*/ 0 w 5"/>
                    <a:gd name="T9" fmla="*/ 7 h 7"/>
                    <a:gd name="T10" fmla="*/ 1 w 5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1" y="0"/>
                      </a:moveTo>
                      <a:lnTo>
                        <a:pt x="5" y="0"/>
                      </a:lnTo>
                      <a:lnTo>
                        <a:pt x="4" y="7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36" name="Freeform 232"/>
                <p:cNvSpPr>
                  <a:spLocks/>
                </p:cNvSpPr>
                <p:nvPr/>
              </p:nvSpPr>
              <p:spPr bwMode="auto">
                <a:xfrm>
                  <a:off x="3742" y="3391"/>
                  <a:ext cx="2" cy="2"/>
                </a:xfrm>
                <a:custGeom>
                  <a:avLst/>
                  <a:gdLst>
                    <a:gd name="T0" fmla="*/ 0 w 4"/>
                    <a:gd name="T1" fmla="*/ 0 h 8"/>
                    <a:gd name="T2" fmla="*/ 4 w 4"/>
                    <a:gd name="T3" fmla="*/ 0 h 8"/>
                    <a:gd name="T4" fmla="*/ 4 w 4"/>
                    <a:gd name="T5" fmla="*/ 5 h 8"/>
                    <a:gd name="T6" fmla="*/ 2 w 4"/>
                    <a:gd name="T7" fmla="*/ 8 h 8"/>
                    <a:gd name="T8" fmla="*/ 2 w 4"/>
                    <a:gd name="T9" fmla="*/ 5 h 8"/>
                    <a:gd name="T10" fmla="*/ 0 w 4"/>
                    <a:gd name="T11" fmla="*/ 5 h 8"/>
                    <a:gd name="T12" fmla="*/ 0 w 4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2" y="8"/>
                      </a:lnTo>
                      <a:lnTo>
                        <a:pt x="2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37" name="Freeform 233"/>
                <p:cNvSpPr>
                  <a:spLocks/>
                </p:cNvSpPr>
                <p:nvPr/>
              </p:nvSpPr>
              <p:spPr bwMode="auto">
                <a:xfrm>
                  <a:off x="3742" y="3391"/>
                  <a:ext cx="1" cy="2"/>
                </a:xfrm>
                <a:custGeom>
                  <a:avLst/>
                  <a:gdLst>
                    <a:gd name="T0" fmla="*/ 2 w 2"/>
                    <a:gd name="T1" fmla="*/ 0 h 5"/>
                    <a:gd name="T2" fmla="*/ 2 w 2"/>
                    <a:gd name="T3" fmla="*/ 2 h 5"/>
                    <a:gd name="T4" fmla="*/ 2 w 2"/>
                    <a:gd name="T5" fmla="*/ 5 h 5"/>
                    <a:gd name="T6" fmla="*/ 0 w 2"/>
                    <a:gd name="T7" fmla="*/ 5 h 5"/>
                    <a:gd name="T8" fmla="*/ 0 w 2"/>
                    <a:gd name="T9" fmla="*/ 5 h 5"/>
                    <a:gd name="T10" fmla="*/ 0 w 2"/>
                    <a:gd name="T11" fmla="*/ 0 h 5"/>
                    <a:gd name="T12" fmla="*/ 2 w 2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5">
                      <a:moveTo>
                        <a:pt x="2" y="0"/>
                      </a:moveTo>
                      <a:lnTo>
                        <a:pt x="2" y="2"/>
                      </a:lnTo>
                      <a:lnTo>
                        <a:pt x="2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38" name="Freeform 234"/>
                <p:cNvSpPr>
                  <a:spLocks/>
                </p:cNvSpPr>
                <p:nvPr/>
              </p:nvSpPr>
              <p:spPr bwMode="auto">
                <a:xfrm>
                  <a:off x="3742" y="3391"/>
                  <a:ext cx="1" cy="2"/>
                </a:xfrm>
                <a:custGeom>
                  <a:avLst/>
                  <a:gdLst>
                    <a:gd name="T0" fmla="*/ 2 w 2"/>
                    <a:gd name="T1" fmla="*/ 0 h 5"/>
                    <a:gd name="T2" fmla="*/ 2 w 2"/>
                    <a:gd name="T3" fmla="*/ 5 h 5"/>
                    <a:gd name="T4" fmla="*/ 0 w 2"/>
                    <a:gd name="T5" fmla="*/ 5 h 5"/>
                    <a:gd name="T6" fmla="*/ 0 w 2"/>
                    <a:gd name="T7" fmla="*/ 0 h 5"/>
                    <a:gd name="T8" fmla="*/ 0 w 2"/>
                    <a:gd name="T9" fmla="*/ 0 h 5"/>
                    <a:gd name="T10" fmla="*/ 2 w 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5">
                      <a:moveTo>
                        <a:pt x="2" y="0"/>
                      </a:moveTo>
                      <a:lnTo>
                        <a:pt x="2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39" name="Freeform 235"/>
                <p:cNvSpPr>
                  <a:spLocks/>
                </p:cNvSpPr>
                <p:nvPr/>
              </p:nvSpPr>
              <p:spPr bwMode="auto">
                <a:xfrm>
                  <a:off x="3739" y="3391"/>
                  <a:ext cx="3" cy="2"/>
                </a:xfrm>
                <a:custGeom>
                  <a:avLst/>
                  <a:gdLst>
                    <a:gd name="T0" fmla="*/ 9 w 9"/>
                    <a:gd name="T1" fmla="*/ 0 h 6"/>
                    <a:gd name="T2" fmla="*/ 9 w 9"/>
                    <a:gd name="T3" fmla="*/ 5 h 6"/>
                    <a:gd name="T4" fmla="*/ 2 w 9"/>
                    <a:gd name="T5" fmla="*/ 6 h 6"/>
                    <a:gd name="T6" fmla="*/ 0 w 9"/>
                    <a:gd name="T7" fmla="*/ 2 h 6"/>
                    <a:gd name="T8" fmla="*/ 1 w 9"/>
                    <a:gd name="T9" fmla="*/ 1 h 6"/>
                    <a:gd name="T10" fmla="*/ 9 w 9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6">
                      <a:moveTo>
                        <a:pt x="9" y="0"/>
                      </a:moveTo>
                      <a:lnTo>
                        <a:pt x="9" y="5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40" name="Freeform 236"/>
                <p:cNvSpPr>
                  <a:spLocks/>
                </p:cNvSpPr>
                <p:nvPr/>
              </p:nvSpPr>
              <p:spPr bwMode="auto">
                <a:xfrm>
                  <a:off x="3725" y="3392"/>
                  <a:ext cx="14" cy="6"/>
                </a:xfrm>
                <a:custGeom>
                  <a:avLst/>
                  <a:gdLst>
                    <a:gd name="T0" fmla="*/ 41 w 43"/>
                    <a:gd name="T1" fmla="*/ 0 h 26"/>
                    <a:gd name="T2" fmla="*/ 43 w 43"/>
                    <a:gd name="T3" fmla="*/ 4 h 26"/>
                    <a:gd name="T4" fmla="*/ 2 w 43"/>
                    <a:gd name="T5" fmla="*/ 26 h 26"/>
                    <a:gd name="T6" fmla="*/ 0 w 43"/>
                    <a:gd name="T7" fmla="*/ 23 h 26"/>
                    <a:gd name="T8" fmla="*/ 0 w 43"/>
                    <a:gd name="T9" fmla="*/ 23 h 26"/>
                    <a:gd name="T10" fmla="*/ 41 w 43"/>
                    <a:gd name="T1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26">
                      <a:moveTo>
                        <a:pt x="41" y="0"/>
                      </a:moveTo>
                      <a:lnTo>
                        <a:pt x="43" y="4"/>
                      </a:lnTo>
                      <a:lnTo>
                        <a:pt x="2" y="26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41" name="Freeform 237"/>
                <p:cNvSpPr>
                  <a:spLocks/>
                </p:cNvSpPr>
                <p:nvPr/>
              </p:nvSpPr>
              <p:spPr bwMode="auto">
                <a:xfrm>
                  <a:off x="3725" y="3398"/>
                  <a:ext cx="1" cy="1"/>
                </a:xfrm>
                <a:custGeom>
                  <a:avLst/>
                  <a:gdLst>
                    <a:gd name="T0" fmla="*/ 1 w 3"/>
                    <a:gd name="T1" fmla="*/ 0 h 7"/>
                    <a:gd name="T2" fmla="*/ 3 w 3"/>
                    <a:gd name="T3" fmla="*/ 3 h 7"/>
                    <a:gd name="T4" fmla="*/ 3 w 3"/>
                    <a:gd name="T5" fmla="*/ 5 h 7"/>
                    <a:gd name="T6" fmla="*/ 2 w 3"/>
                    <a:gd name="T7" fmla="*/ 7 h 7"/>
                    <a:gd name="T8" fmla="*/ 0 w 3"/>
                    <a:gd name="T9" fmla="*/ 3 h 7"/>
                    <a:gd name="T10" fmla="*/ 1 w 3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7">
                      <a:moveTo>
                        <a:pt x="1" y="0"/>
                      </a:moveTo>
                      <a:lnTo>
                        <a:pt x="3" y="3"/>
                      </a:lnTo>
                      <a:lnTo>
                        <a:pt x="3" y="5"/>
                      </a:lnTo>
                      <a:lnTo>
                        <a:pt x="2" y="7"/>
                      </a:lnTo>
                      <a:lnTo>
                        <a:pt x="0" y="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42" name="Freeform 238"/>
                <p:cNvSpPr>
                  <a:spLocks/>
                </p:cNvSpPr>
                <p:nvPr/>
              </p:nvSpPr>
              <p:spPr bwMode="auto">
                <a:xfrm>
                  <a:off x="3724" y="3398"/>
                  <a:ext cx="1" cy="2"/>
                </a:xfrm>
                <a:custGeom>
                  <a:avLst/>
                  <a:gdLst>
                    <a:gd name="T0" fmla="*/ 3 w 5"/>
                    <a:gd name="T1" fmla="*/ 0 h 5"/>
                    <a:gd name="T2" fmla="*/ 5 w 5"/>
                    <a:gd name="T3" fmla="*/ 4 h 5"/>
                    <a:gd name="T4" fmla="*/ 2 w 5"/>
                    <a:gd name="T5" fmla="*/ 5 h 5"/>
                    <a:gd name="T6" fmla="*/ 0 w 5"/>
                    <a:gd name="T7" fmla="*/ 1 h 5"/>
                    <a:gd name="T8" fmla="*/ 1 w 5"/>
                    <a:gd name="T9" fmla="*/ 0 h 5"/>
                    <a:gd name="T10" fmla="*/ 3 w 5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0"/>
                      </a:moveTo>
                      <a:lnTo>
                        <a:pt x="5" y="4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43" name="Freeform 239"/>
                <p:cNvSpPr>
                  <a:spLocks/>
                </p:cNvSpPr>
                <p:nvPr/>
              </p:nvSpPr>
              <p:spPr bwMode="auto">
                <a:xfrm>
                  <a:off x="3723" y="3399"/>
                  <a:ext cx="1" cy="1"/>
                </a:xfrm>
                <a:custGeom>
                  <a:avLst/>
                  <a:gdLst>
                    <a:gd name="T0" fmla="*/ 3 w 5"/>
                    <a:gd name="T1" fmla="*/ 0 h 7"/>
                    <a:gd name="T2" fmla="*/ 5 w 5"/>
                    <a:gd name="T3" fmla="*/ 4 h 7"/>
                    <a:gd name="T4" fmla="*/ 2 w 5"/>
                    <a:gd name="T5" fmla="*/ 7 h 7"/>
                    <a:gd name="T6" fmla="*/ 0 w 5"/>
                    <a:gd name="T7" fmla="*/ 3 h 7"/>
                    <a:gd name="T8" fmla="*/ 0 w 5"/>
                    <a:gd name="T9" fmla="*/ 3 h 7"/>
                    <a:gd name="T10" fmla="*/ 3 w 5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3" y="0"/>
                      </a:move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44" name="Freeform 240"/>
                <p:cNvSpPr>
                  <a:spLocks/>
                </p:cNvSpPr>
                <p:nvPr/>
              </p:nvSpPr>
              <p:spPr bwMode="auto">
                <a:xfrm>
                  <a:off x="3720" y="3399"/>
                  <a:ext cx="3" cy="3"/>
                </a:xfrm>
                <a:custGeom>
                  <a:avLst/>
                  <a:gdLst>
                    <a:gd name="T0" fmla="*/ 7 w 9"/>
                    <a:gd name="T1" fmla="*/ 0 h 9"/>
                    <a:gd name="T2" fmla="*/ 9 w 9"/>
                    <a:gd name="T3" fmla="*/ 4 h 9"/>
                    <a:gd name="T4" fmla="*/ 2 w 9"/>
                    <a:gd name="T5" fmla="*/ 9 h 9"/>
                    <a:gd name="T6" fmla="*/ 0 w 9"/>
                    <a:gd name="T7" fmla="*/ 6 h 9"/>
                    <a:gd name="T8" fmla="*/ 0 w 9"/>
                    <a:gd name="T9" fmla="*/ 6 h 9"/>
                    <a:gd name="T10" fmla="*/ 7 w 9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lnTo>
                        <a:pt x="9" y="4"/>
                      </a:lnTo>
                      <a:lnTo>
                        <a:pt x="2" y="9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45" name="Freeform 241"/>
                <p:cNvSpPr>
                  <a:spLocks/>
                </p:cNvSpPr>
                <p:nvPr/>
              </p:nvSpPr>
              <p:spPr bwMode="auto">
                <a:xfrm>
                  <a:off x="3718" y="3401"/>
                  <a:ext cx="3" cy="4"/>
                </a:xfrm>
                <a:custGeom>
                  <a:avLst/>
                  <a:gdLst>
                    <a:gd name="T0" fmla="*/ 8 w 10"/>
                    <a:gd name="T1" fmla="*/ 0 h 16"/>
                    <a:gd name="T2" fmla="*/ 10 w 10"/>
                    <a:gd name="T3" fmla="*/ 3 h 16"/>
                    <a:gd name="T4" fmla="*/ 3 w 10"/>
                    <a:gd name="T5" fmla="*/ 16 h 16"/>
                    <a:gd name="T6" fmla="*/ 0 w 10"/>
                    <a:gd name="T7" fmla="*/ 13 h 16"/>
                    <a:gd name="T8" fmla="*/ 0 w 10"/>
                    <a:gd name="T9" fmla="*/ 13 h 16"/>
                    <a:gd name="T10" fmla="*/ 8 w 10"/>
                    <a:gd name="T1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6">
                      <a:moveTo>
                        <a:pt x="8" y="0"/>
                      </a:moveTo>
                      <a:lnTo>
                        <a:pt x="10" y="3"/>
                      </a:lnTo>
                      <a:lnTo>
                        <a:pt x="3" y="16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46" name="Freeform 242"/>
                <p:cNvSpPr>
                  <a:spLocks/>
                </p:cNvSpPr>
                <p:nvPr/>
              </p:nvSpPr>
              <p:spPr bwMode="auto">
                <a:xfrm>
                  <a:off x="3717" y="3404"/>
                  <a:ext cx="2" cy="3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3 h 11"/>
                    <a:gd name="T4" fmla="*/ 3 w 6"/>
                    <a:gd name="T5" fmla="*/ 11 h 11"/>
                    <a:gd name="T6" fmla="*/ 0 w 6"/>
                    <a:gd name="T7" fmla="*/ 8 h 11"/>
                    <a:gd name="T8" fmla="*/ 0 w 6"/>
                    <a:gd name="T9" fmla="*/ 8 h 11"/>
                    <a:gd name="T10" fmla="*/ 3 w 6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3"/>
                      </a:lnTo>
                      <a:lnTo>
                        <a:pt x="3" y="11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47" name="Freeform 243"/>
                <p:cNvSpPr>
                  <a:spLocks/>
                </p:cNvSpPr>
                <p:nvPr/>
              </p:nvSpPr>
              <p:spPr bwMode="auto">
                <a:xfrm>
                  <a:off x="3710" y="3406"/>
                  <a:ext cx="8" cy="13"/>
                </a:xfrm>
                <a:custGeom>
                  <a:avLst/>
                  <a:gdLst>
                    <a:gd name="T0" fmla="*/ 20 w 23"/>
                    <a:gd name="T1" fmla="*/ 0 h 52"/>
                    <a:gd name="T2" fmla="*/ 23 w 23"/>
                    <a:gd name="T3" fmla="*/ 3 h 52"/>
                    <a:gd name="T4" fmla="*/ 4 w 23"/>
                    <a:gd name="T5" fmla="*/ 52 h 52"/>
                    <a:gd name="T6" fmla="*/ 0 w 23"/>
                    <a:gd name="T7" fmla="*/ 51 h 52"/>
                    <a:gd name="T8" fmla="*/ 1 w 23"/>
                    <a:gd name="T9" fmla="*/ 50 h 52"/>
                    <a:gd name="T10" fmla="*/ 20 w 23"/>
                    <a:gd name="T11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" h="52">
                      <a:moveTo>
                        <a:pt x="20" y="0"/>
                      </a:moveTo>
                      <a:lnTo>
                        <a:pt x="23" y="3"/>
                      </a:lnTo>
                      <a:lnTo>
                        <a:pt x="4" y="52"/>
                      </a:lnTo>
                      <a:lnTo>
                        <a:pt x="0" y="51"/>
                      </a:lnTo>
                      <a:lnTo>
                        <a:pt x="1" y="5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48" name="Freeform 244"/>
                <p:cNvSpPr>
                  <a:spLocks/>
                </p:cNvSpPr>
                <p:nvPr/>
              </p:nvSpPr>
              <p:spPr bwMode="auto">
                <a:xfrm>
                  <a:off x="3699" y="3419"/>
                  <a:ext cx="12" cy="37"/>
                </a:xfrm>
                <a:custGeom>
                  <a:avLst/>
                  <a:gdLst>
                    <a:gd name="T0" fmla="*/ 34 w 38"/>
                    <a:gd name="T1" fmla="*/ 0 h 147"/>
                    <a:gd name="T2" fmla="*/ 38 w 38"/>
                    <a:gd name="T3" fmla="*/ 1 h 147"/>
                    <a:gd name="T4" fmla="*/ 4 w 38"/>
                    <a:gd name="T5" fmla="*/ 147 h 147"/>
                    <a:gd name="T6" fmla="*/ 0 w 38"/>
                    <a:gd name="T7" fmla="*/ 146 h 147"/>
                    <a:gd name="T8" fmla="*/ 0 w 38"/>
                    <a:gd name="T9" fmla="*/ 146 h 147"/>
                    <a:gd name="T10" fmla="*/ 34 w 38"/>
                    <a:gd name="T11" fmla="*/ 0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147">
                      <a:moveTo>
                        <a:pt x="34" y="0"/>
                      </a:moveTo>
                      <a:lnTo>
                        <a:pt x="38" y="1"/>
                      </a:lnTo>
                      <a:lnTo>
                        <a:pt x="4" y="147"/>
                      </a:lnTo>
                      <a:lnTo>
                        <a:pt x="0" y="146"/>
                      </a:lnTo>
                      <a:lnTo>
                        <a:pt x="0" y="146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49" name="Freeform 245"/>
                <p:cNvSpPr>
                  <a:spLocks/>
                </p:cNvSpPr>
                <p:nvPr/>
              </p:nvSpPr>
              <p:spPr bwMode="auto">
                <a:xfrm>
                  <a:off x="3696" y="3455"/>
                  <a:ext cx="4" cy="15"/>
                </a:xfrm>
                <a:custGeom>
                  <a:avLst/>
                  <a:gdLst>
                    <a:gd name="T0" fmla="*/ 8 w 12"/>
                    <a:gd name="T1" fmla="*/ 0 h 60"/>
                    <a:gd name="T2" fmla="*/ 12 w 12"/>
                    <a:gd name="T3" fmla="*/ 1 h 60"/>
                    <a:gd name="T4" fmla="*/ 4 w 12"/>
                    <a:gd name="T5" fmla="*/ 60 h 60"/>
                    <a:gd name="T6" fmla="*/ 0 w 12"/>
                    <a:gd name="T7" fmla="*/ 60 h 60"/>
                    <a:gd name="T8" fmla="*/ 0 w 12"/>
                    <a:gd name="T9" fmla="*/ 60 h 60"/>
                    <a:gd name="T10" fmla="*/ 8 w 12"/>
                    <a:gd name="T11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60">
                      <a:moveTo>
                        <a:pt x="8" y="0"/>
                      </a:moveTo>
                      <a:lnTo>
                        <a:pt x="12" y="1"/>
                      </a:lnTo>
                      <a:lnTo>
                        <a:pt x="4" y="60"/>
                      </a:lnTo>
                      <a:lnTo>
                        <a:pt x="0" y="60"/>
                      </a:lnTo>
                      <a:lnTo>
                        <a:pt x="0" y="6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8550" name="Group 246"/>
              <p:cNvGrpSpPr>
                <a:grpSpLocks/>
              </p:cNvGrpSpPr>
              <p:nvPr/>
            </p:nvGrpSpPr>
            <p:grpSpPr bwMode="auto">
              <a:xfrm>
                <a:off x="3023" y="3066"/>
                <a:ext cx="678" cy="809"/>
                <a:chOff x="3023" y="3066"/>
                <a:chExt cx="678" cy="809"/>
              </a:xfrm>
            </p:grpSpPr>
            <p:sp>
              <p:nvSpPr>
                <p:cNvPr id="98551" name="Freeform 247"/>
                <p:cNvSpPr>
                  <a:spLocks/>
                </p:cNvSpPr>
                <p:nvPr/>
              </p:nvSpPr>
              <p:spPr bwMode="auto">
                <a:xfrm>
                  <a:off x="3696" y="3470"/>
                  <a:ext cx="1" cy="2"/>
                </a:xfrm>
                <a:custGeom>
                  <a:avLst/>
                  <a:gdLst>
                    <a:gd name="T0" fmla="*/ 0 w 4"/>
                    <a:gd name="T1" fmla="*/ 0 h 6"/>
                    <a:gd name="T2" fmla="*/ 4 w 4"/>
                    <a:gd name="T3" fmla="*/ 0 h 6"/>
                    <a:gd name="T4" fmla="*/ 4 w 4"/>
                    <a:gd name="T5" fmla="*/ 4 h 6"/>
                    <a:gd name="T6" fmla="*/ 3 w 4"/>
                    <a:gd name="T7" fmla="*/ 6 h 6"/>
                    <a:gd name="T8" fmla="*/ 0 w 4"/>
                    <a:gd name="T9" fmla="*/ 2 h 6"/>
                    <a:gd name="T10" fmla="*/ 0 w 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3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52" name="Freeform 248"/>
                <p:cNvSpPr>
                  <a:spLocks/>
                </p:cNvSpPr>
                <p:nvPr/>
              </p:nvSpPr>
              <p:spPr bwMode="auto">
                <a:xfrm>
                  <a:off x="3696" y="3471"/>
                  <a:ext cx="1" cy="1"/>
                </a:xfrm>
                <a:custGeom>
                  <a:avLst/>
                  <a:gdLst>
                    <a:gd name="T0" fmla="*/ 1 w 4"/>
                    <a:gd name="T1" fmla="*/ 0 h 6"/>
                    <a:gd name="T2" fmla="*/ 4 w 4"/>
                    <a:gd name="T3" fmla="*/ 4 h 6"/>
                    <a:gd name="T4" fmla="*/ 2 w 4"/>
                    <a:gd name="T5" fmla="*/ 6 h 6"/>
                    <a:gd name="T6" fmla="*/ 0 w 4"/>
                    <a:gd name="T7" fmla="*/ 2 h 6"/>
                    <a:gd name="T8" fmla="*/ 0 w 4"/>
                    <a:gd name="T9" fmla="*/ 2 h 6"/>
                    <a:gd name="T10" fmla="*/ 1 w 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1" y="0"/>
                      </a:move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53" name="Freeform 249"/>
                <p:cNvSpPr>
                  <a:spLocks/>
                </p:cNvSpPr>
                <p:nvPr/>
              </p:nvSpPr>
              <p:spPr bwMode="auto">
                <a:xfrm>
                  <a:off x="3688" y="3471"/>
                  <a:ext cx="8" cy="11"/>
                </a:xfrm>
                <a:custGeom>
                  <a:avLst/>
                  <a:gdLst>
                    <a:gd name="T0" fmla="*/ 24 w 26"/>
                    <a:gd name="T1" fmla="*/ 0 h 43"/>
                    <a:gd name="T2" fmla="*/ 26 w 26"/>
                    <a:gd name="T3" fmla="*/ 4 h 43"/>
                    <a:gd name="T4" fmla="*/ 3 w 26"/>
                    <a:gd name="T5" fmla="*/ 43 h 43"/>
                    <a:gd name="T6" fmla="*/ 0 w 26"/>
                    <a:gd name="T7" fmla="*/ 41 h 43"/>
                    <a:gd name="T8" fmla="*/ 0 w 26"/>
                    <a:gd name="T9" fmla="*/ 41 h 43"/>
                    <a:gd name="T10" fmla="*/ 24 w 2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43">
                      <a:moveTo>
                        <a:pt x="24" y="0"/>
                      </a:moveTo>
                      <a:lnTo>
                        <a:pt x="26" y="4"/>
                      </a:lnTo>
                      <a:lnTo>
                        <a:pt x="3" y="43"/>
                      </a:lnTo>
                      <a:lnTo>
                        <a:pt x="0" y="41"/>
                      </a:lnTo>
                      <a:lnTo>
                        <a:pt x="0" y="4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54" name="Freeform 250"/>
                <p:cNvSpPr>
                  <a:spLocks/>
                </p:cNvSpPr>
                <p:nvPr/>
              </p:nvSpPr>
              <p:spPr bwMode="auto">
                <a:xfrm>
                  <a:off x="3683" y="3482"/>
                  <a:ext cx="6" cy="12"/>
                </a:xfrm>
                <a:custGeom>
                  <a:avLst/>
                  <a:gdLst>
                    <a:gd name="T0" fmla="*/ 15 w 18"/>
                    <a:gd name="T1" fmla="*/ 0 h 48"/>
                    <a:gd name="T2" fmla="*/ 18 w 18"/>
                    <a:gd name="T3" fmla="*/ 2 h 48"/>
                    <a:gd name="T4" fmla="*/ 3 w 18"/>
                    <a:gd name="T5" fmla="*/ 48 h 48"/>
                    <a:gd name="T6" fmla="*/ 3 w 18"/>
                    <a:gd name="T7" fmla="*/ 48 h 48"/>
                    <a:gd name="T8" fmla="*/ 0 w 18"/>
                    <a:gd name="T9" fmla="*/ 45 h 48"/>
                    <a:gd name="T10" fmla="*/ 15 w 18"/>
                    <a:gd name="T11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48">
                      <a:moveTo>
                        <a:pt x="15" y="0"/>
                      </a:moveTo>
                      <a:lnTo>
                        <a:pt x="18" y="2"/>
                      </a:lnTo>
                      <a:lnTo>
                        <a:pt x="3" y="48"/>
                      </a:lnTo>
                      <a:lnTo>
                        <a:pt x="3" y="48"/>
                      </a:lnTo>
                      <a:lnTo>
                        <a:pt x="0" y="45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55" name="Freeform 251"/>
                <p:cNvSpPr>
                  <a:spLocks/>
                </p:cNvSpPr>
                <p:nvPr/>
              </p:nvSpPr>
              <p:spPr bwMode="auto">
                <a:xfrm>
                  <a:off x="3681" y="3493"/>
                  <a:ext cx="3" cy="3"/>
                </a:xfrm>
                <a:custGeom>
                  <a:avLst/>
                  <a:gdLst>
                    <a:gd name="T0" fmla="*/ 6 w 9"/>
                    <a:gd name="T1" fmla="*/ 0 h 13"/>
                    <a:gd name="T2" fmla="*/ 9 w 9"/>
                    <a:gd name="T3" fmla="*/ 3 h 13"/>
                    <a:gd name="T4" fmla="*/ 3 w 9"/>
                    <a:gd name="T5" fmla="*/ 13 h 13"/>
                    <a:gd name="T6" fmla="*/ 0 w 9"/>
                    <a:gd name="T7" fmla="*/ 11 h 13"/>
                    <a:gd name="T8" fmla="*/ 0 w 9"/>
                    <a:gd name="T9" fmla="*/ 11 h 13"/>
                    <a:gd name="T10" fmla="*/ 6 w 9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3">
                      <a:moveTo>
                        <a:pt x="6" y="0"/>
                      </a:moveTo>
                      <a:lnTo>
                        <a:pt x="9" y="3"/>
                      </a:lnTo>
                      <a:lnTo>
                        <a:pt x="3" y="13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56" name="Freeform 252"/>
                <p:cNvSpPr>
                  <a:spLocks/>
                </p:cNvSpPr>
                <p:nvPr/>
              </p:nvSpPr>
              <p:spPr bwMode="auto">
                <a:xfrm>
                  <a:off x="3673" y="3496"/>
                  <a:ext cx="9" cy="11"/>
                </a:xfrm>
                <a:custGeom>
                  <a:avLst/>
                  <a:gdLst>
                    <a:gd name="T0" fmla="*/ 23 w 26"/>
                    <a:gd name="T1" fmla="*/ 0 h 45"/>
                    <a:gd name="T2" fmla="*/ 26 w 26"/>
                    <a:gd name="T3" fmla="*/ 2 h 45"/>
                    <a:gd name="T4" fmla="*/ 3 w 26"/>
                    <a:gd name="T5" fmla="*/ 45 h 45"/>
                    <a:gd name="T6" fmla="*/ 0 w 26"/>
                    <a:gd name="T7" fmla="*/ 42 h 45"/>
                    <a:gd name="T8" fmla="*/ 0 w 26"/>
                    <a:gd name="T9" fmla="*/ 42 h 45"/>
                    <a:gd name="T10" fmla="*/ 23 w 26"/>
                    <a:gd name="T1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45">
                      <a:moveTo>
                        <a:pt x="23" y="0"/>
                      </a:moveTo>
                      <a:lnTo>
                        <a:pt x="26" y="2"/>
                      </a:lnTo>
                      <a:lnTo>
                        <a:pt x="3" y="45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57" name="Freeform 253"/>
                <p:cNvSpPr>
                  <a:spLocks/>
                </p:cNvSpPr>
                <p:nvPr/>
              </p:nvSpPr>
              <p:spPr bwMode="auto">
                <a:xfrm>
                  <a:off x="3672" y="3506"/>
                  <a:ext cx="2" cy="2"/>
                </a:xfrm>
                <a:custGeom>
                  <a:avLst/>
                  <a:gdLst>
                    <a:gd name="T0" fmla="*/ 3 w 6"/>
                    <a:gd name="T1" fmla="*/ 0 h 7"/>
                    <a:gd name="T2" fmla="*/ 6 w 6"/>
                    <a:gd name="T3" fmla="*/ 3 h 7"/>
                    <a:gd name="T4" fmla="*/ 4 w 6"/>
                    <a:gd name="T5" fmla="*/ 7 h 7"/>
                    <a:gd name="T6" fmla="*/ 0 w 6"/>
                    <a:gd name="T7" fmla="*/ 5 h 7"/>
                    <a:gd name="T8" fmla="*/ 1 w 6"/>
                    <a:gd name="T9" fmla="*/ 4 h 7"/>
                    <a:gd name="T10" fmla="*/ 3 w 6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7">
                      <a:moveTo>
                        <a:pt x="3" y="0"/>
                      </a:moveTo>
                      <a:lnTo>
                        <a:pt x="6" y="3"/>
                      </a:lnTo>
                      <a:lnTo>
                        <a:pt x="4" y="7"/>
                      </a:lnTo>
                      <a:lnTo>
                        <a:pt x="0" y="5"/>
                      </a:lnTo>
                      <a:lnTo>
                        <a:pt x="1" y="4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58" name="Freeform 254"/>
                <p:cNvSpPr>
                  <a:spLocks/>
                </p:cNvSpPr>
                <p:nvPr/>
              </p:nvSpPr>
              <p:spPr bwMode="auto">
                <a:xfrm>
                  <a:off x="3672" y="3508"/>
                  <a:ext cx="1" cy="1"/>
                </a:xfrm>
                <a:custGeom>
                  <a:avLst/>
                  <a:gdLst>
                    <a:gd name="T0" fmla="*/ 1 w 5"/>
                    <a:gd name="T1" fmla="*/ 0 h 6"/>
                    <a:gd name="T2" fmla="*/ 5 w 5"/>
                    <a:gd name="T3" fmla="*/ 2 h 6"/>
                    <a:gd name="T4" fmla="*/ 4 w 5"/>
                    <a:gd name="T5" fmla="*/ 6 h 6"/>
                    <a:gd name="T6" fmla="*/ 0 w 5"/>
                    <a:gd name="T7" fmla="*/ 4 h 6"/>
                    <a:gd name="T8" fmla="*/ 0 w 5"/>
                    <a:gd name="T9" fmla="*/ 4 h 6"/>
                    <a:gd name="T10" fmla="*/ 1 w 5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1" y="0"/>
                      </a:moveTo>
                      <a:lnTo>
                        <a:pt x="5" y="2"/>
                      </a:lnTo>
                      <a:lnTo>
                        <a:pt x="4" y="6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59" name="Freeform 255"/>
                <p:cNvSpPr>
                  <a:spLocks/>
                </p:cNvSpPr>
                <p:nvPr/>
              </p:nvSpPr>
              <p:spPr bwMode="auto">
                <a:xfrm>
                  <a:off x="3671" y="3509"/>
                  <a:ext cx="2" cy="1"/>
                </a:xfrm>
                <a:custGeom>
                  <a:avLst/>
                  <a:gdLst>
                    <a:gd name="T0" fmla="*/ 1 w 5"/>
                    <a:gd name="T1" fmla="*/ 0 h 7"/>
                    <a:gd name="T2" fmla="*/ 5 w 5"/>
                    <a:gd name="T3" fmla="*/ 2 h 7"/>
                    <a:gd name="T4" fmla="*/ 4 w 5"/>
                    <a:gd name="T5" fmla="*/ 7 h 7"/>
                    <a:gd name="T6" fmla="*/ 0 w 5"/>
                    <a:gd name="T7" fmla="*/ 7 h 7"/>
                    <a:gd name="T8" fmla="*/ 0 w 5"/>
                    <a:gd name="T9" fmla="*/ 7 h 7"/>
                    <a:gd name="T10" fmla="*/ 1 w 5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1" y="0"/>
                      </a:moveTo>
                      <a:lnTo>
                        <a:pt x="5" y="2"/>
                      </a:lnTo>
                      <a:lnTo>
                        <a:pt x="4" y="7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60" name="Freeform 256"/>
                <p:cNvSpPr>
                  <a:spLocks/>
                </p:cNvSpPr>
                <p:nvPr/>
              </p:nvSpPr>
              <p:spPr bwMode="auto">
                <a:xfrm>
                  <a:off x="3671" y="3510"/>
                  <a:ext cx="2" cy="4"/>
                </a:xfrm>
                <a:custGeom>
                  <a:avLst/>
                  <a:gdLst>
                    <a:gd name="T0" fmla="*/ 1 w 5"/>
                    <a:gd name="T1" fmla="*/ 0 h 13"/>
                    <a:gd name="T2" fmla="*/ 5 w 5"/>
                    <a:gd name="T3" fmla="*/ 0 h 13"/>
                    <a:gd name="T4" fmla="*/ 4 w 5"/>
                    <a:gd name="T5" fmla="*/ 13 h 13"/>
                    <a:gd name="T6" fmla="*/ 0 w 5"/>
                    <a:gd name="T7" fmla="*/ 13 h 13"/>
                    <a:gd name="T8" fmla="*/ 0 w 5"/>
                    <a:gd name="T9" fmla="*/ 13 h 13"/>
                    <a:gd name="T10" fmla="*/ 1 w 5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3">
                      <a:moveTo>
                        <a:pt x="1" y="0"/>
                      </a:moveTo>
                      <a:lnTo>
                        <a:pt x="5" y="0"/>
                      </a:lnTo>
                      <a:lnTo>
                        <a:pt x="4" y="13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61" name="Freeform 257"/>
                <p:cNvSpPr>
                  <a:spLocks/>
                </p:cNvSpPr>
                <p:nvPr/>
              </p:nvSpPr>
              <p:spPr bwMode="auto">
                <a:xfrm>
                  <a:off x="3671" y="3514"/>
                  <a:ext cx="3" cy="12"/>
                </a:xfrm>
                <a:custGeom>
                  <a:avLst/>
                  <a:gdLst>
                    <a:gd name="T0" fmla="*/ 0 w 9"/>
                    <a:gd name="T1" fmla="*/ 0 h 51"/>
                    <a:gd name="T2" fmla="*/ 4 w 9"/>
                    <a:gd name="T3" fmla="*/ 0 h 51"/>
                    <a:gd name="T4" fmla="*/ 9 w 9"/>
                    <a:gd name="T5" fmla="*/ 49 h 51"/>
                    <a:gd name="T6" fmla="*/ 5 w 9"/>
                    <a:gd name="T7" fmla="*/ 51 h 51"/>
                    <a:gd name="T8" fmla="*/ 5 w 9"/>
                    <a:gd name="T9" fmla="*/ 49 h 51"/>
                    <a:gd name="T10" fmla="*/ 0 w 9"/>
                    <a:gd name="T11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5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9" y="49"/>
                      </a:lnTo>
                      <a:lnTo>
                        <a:pt x="5" y="51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62" name="Freeform 258"/>
                <p:cNvSpPr>
                  <a:spLocks/>
                </p:cNvSpPr>
                <p:nvPr/>
              </p:nvSpPr>
              <p:spPr bwMode="auto">
                <a:xfrm>
                  <a:off x="3673" y="3526"/>
                  <a:ext cx="10" cy="28"/>
                </a:xfrm>
                <a:custGeom>
                  <a:avLst/>
                  <a:gdLst>
                    <a:gd name="T0" fmla="*/ 0 w 30"/>
                    <a:gd name="T1" fmla="*/ 2 h 113"/>
                    <a:gd name="T2" fmla="*/ 4 w 30"/>
                    <a:gd name="T3" fmla="*/ 0 h 113"/>
                    <a:gd name="T4" fmla="*/ 30 w 30"/>
                    <a:gd name="T5" fmla="*/ 112 h 113"/>
                    <a:gd name="T6" fmla="*/ 27 w 30"/>
                    <a:gd name="T7" fmla="*/ 113 h 113"/>
                    <a:gd name="T8" fmla="*/ 26 w 30"/>
                    <a:gd name="T9" fmla="*/ 113 h 113"/>
                    <a:gd name="T10" fmla="*/ 0 w 30"/>
                    <a:gd name="T11" fmla="*/ 2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13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30" y="112"/>
                      </a:lnTo>
                      <a:lnTo>
                        <a:pt x="27" y="113"/>
                      </a:lnTo>
                      <a:lnTo>
                        <a:pt x="26" y="113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63" name="Freeform 259"/>
                <p:cNvSpPr>
                  <a:spLocks/>
                </p:cNvSpPr>
                <p:nvPr/>
              </p:nvSpPr>
              <p:spPr bwMode="auto">
                <a:xfrm>
                  <a:off x="3682" y="3554"/>
                  <a:ext cx="5" cy="10"/>
                </a:xfrm>
                <a:custGeom>
                  <a:avLst/>
                  <a:gdLst>
                    <a:gd name="T0" fmla="*/ 0 w 16"/>
                    <a:gd name="T1" fmla="*/ 1 h 42"/>
                    <a:gd name="T2" fmla="*/ 3 w 16"/>
                    <a:gd name="T3" fmla="*/ 0 h 42"/>
                    <a:gd name="T4" fmla="*/ 16 w 16"/>
                    <a:gd name="T5" fmla="*/ 40 h 42"/>
                    <a:gd name="T6" fmla="*/ 13 w 16"/>
                    <a:gd name="T7" fmla="*/ 42 h 42"/>
                    <a:gd name="T8" fmla="*/ 13 w 16"/>
                    <a:gd name="T9" fmla="*/ 42 h 42"/>
                    <a:gd name="T10" fmla="*/ 0 w 16"/>
                    <a:gd name="T11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2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16" y="40"/>
                      </a:lnTo>
                      <a:lnTo>
                        <a:pt x="13" y="42"/>
                      </a:lnTo>
                      <a:lnTo>
                        <a:pt x="13" y="4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64" name="Freeform 260"/>
                <p:cNvSpPr>
                  <a:spLocks/>
                </p:cNvSpPr>
                <p:nvPr/>
              </p:nvSpPr>
              <p:spPr bwMode="auto">
                <a:xfrm>
                  <a:off x="3686" y="3564"/>
                  <a:ext cx="3" cy="4"/>
                </a:xfrm>
                <a:custGeom>
                  <a:avLst/>
                  <a:gdLst>
                    <a:gd name="T0" fmla="*/ 0 w 10"/>
                    <a:gd name="T1" fmla="*/ 2 h 18"/>
                    <a:gd name="T2" fmla="*/ 3 w 10"/>
                    <a:gd name="T3" fmla="*/ 0 h 18"/>
                    <a:gd name="T4" fmla="*/ 10 w 10"/>
                    <a:gd name="T5" fmla="*/ 16 h 18"/>
                    <a:gd name="T6" fmla="*/ 8 w 10"/>
                    <a:gd name="T7" fmla="*/ 18 h 18"/>
                    <a:gd name="T8" fmla="*/ 8 w 10"/>
                    <a:gd name="T9" fmla="*/ 18 h 18"/>
                    <a:gd name="T10" fmla="*/ 0 w 10"/>
                    <a:gd name="T11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8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0" y="16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65" name="Freeform 261"/>
                <p:cNvSpPr>
                  <a:spLocks/>
                </p:cNvSpPr>
                <p:nvPr/>
              </p:nvSpPr>
              <p:spPr bwMode="auto">
                <a:xfrm>
                  <a:off x="3689" y="3568"/>
                  <a:ext cx="1" cy="1"/>
                </a:xfrm>
                <a:custGeom>
                  <a:avLst/>
                  <a:gdLst>
                    <a:gd name="T0" fmla="*/ 0 w 4"/>
                    <a:gd name="T1" fmla="*/ 2 h 4"/>
                    <a:gd name="T2" fmla="*/ 2 w 4"/>
                    <a:gd name="T3" fmla="*/ 0 h 4"/>
                    <a:gd name="T4" fmla="*/ 3 w 4"/>
                    <a:gd name="T5" fmla="*/ 1 h 4"/>
                    <a:gd name="T6" fmla="*/ 4 w 4"/>
                    <a:gd name="T7" fmla="*/ 1 h 4"/>
                    <a:gd name="T8" fmla="*/ 1 w 4"/>
                    <a:gd name="T9" fmla="*/ 4 h 4"/>
                    <a:gd name="T10" fmla="*/ 0 w 4"/>
                    <a:gd name="T11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4" y="1"/>
                      </a:lnTo>
                      <a:lnTo>
                        <a:pt x="1" y="4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66" name="Freeform 262"/>
                <p:cNvSpPr>
                  <a:spLocks/>
                </p:cNvSpPr>
                <p:nvPr/>
              </p:nvSpPr>
              <p:spPr bwMode="auto">
                <a:xfrm>
                  <a:off x="3689" y="3568"/>
                  <a:ext cx="5" cy="7"/>
                </a:xfrm>
                <a:custGeom>
                  <a:avLst/>
                  <a:gdLst>
                    <a:gd name="T0" fmla="*/ 0 w 15"/>
                    <a:gd name="T1" fmla="*/ 3 h 28"/>
                    <a:gd name="T2" fmla="*/ 3 w 15"/>
                    <a:gd name="T3" fmla="*/ 0 h 28"/>
                    <a:gd name="T4" fmla="*/ 15 w 15"/>
                    <a:gd name="T5" fmla="*/ 25 h 28"/>
                    <a:gd name="T6" fmla="*/ 15 w 15"/>
                    <a:gd name="T7" fmla="*/ 27 h 28"/>
                    <a:gd name="T8" fmla="*/ 12 w 15"/>
                    <a:gd name="T9" fmla="*/ 28 h 28"/>
                    <a:gd name="T10" fmla="*/ 0 w 15"/>
                    <a:gd name="T11" fmla="*/ 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8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5" y="25"/>
                      </a:lnTo>
                      <a:lnTo>
                        <a:pt x="15" y="27"/>
                      </a:lnTo>
                      <a:lnTo>
                        <a:pt x="12" y="28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67" name="Freeform 263"/>
                <p:cNvSpPr>
                  <a:spLocks/>
                </p:cNvSpPr>
                <p:nvPr/>
              </p:nvSpPr>
              <p:spPr bwMode="auto">
                <a:xfrm>
                  <a:off x="3693" y="3575"/>
                  <a:ext cx="2" cy="4"/>
                </a:xfrm>
                <a:custGeom>
                  <a:avLst/>
                  <a:gdLst>
                    <a:gd name="T0" fmla="*/ 0 w 7"/>
                    <a:gd name="T1" fmla="*/ 1 h 18"/>
                    <a:gd name="T2" fmla="*/ 3 w 7"/>
                    <a:gd name="T3" fmla="*/ 0 h 18"/>
                    <a:gd name="T4" fmla="*/ 7 w 7"/>
                    <a:gd name="T5" fmla="*/ 17 h 18"/>
                    <a:gd name="T6" fmla="*/ 7 w 7"/>
                    <a:gd name="T7" fmla="*/ 17 h 18"/>
                    <a:gd name="T8" fmla="*/ 3 w 7"/>
                    <a:gd name="T9" fmla="*/ 18 h 18"/>
                    <a:gd name="T10" fmla="*/ 0 w 7"/>
                    <a:gd name="T11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8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7" y="17"/>
                      </a:lnTo>
                      <a:lnTo>
                        <a:pt x="7" y="17"/>
                      </a:lnTo>
                      <a:lnTo>
                        <a:pt x="3" y="1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68" name="Freeform 264"/>
                <p:cNvSpPr>
                  <a:spLocks/>
                </p:cNvSpPr>
                <p:nvPr/>
              </p:nvSpPr>
              <p:spPr bwMode="auto">
                <a:xfrm>
                  <a:off x="3694" y="3579"/>
                  <a:ext cx="3" cy="14"/>
                </a:xfrm>
                <a:custGeom>
                  <a:avLst/>
                  <a:gdLst>
                    <a:gd name="T0" fmla="*/ 0 w 9"/>
                    <a:gd name="T1" fmla="*/ 1 h 57"/>
                    <a:gd name="T2" fmla="*/ 4 w 9"/>
                    <a:gd name="T3" fmla="*/ 0 h 57"/>
                    <a:gd name="T4" fmla="*/ 9 w 9"/>
                    <a:gd name="T5" fmla="*/ 56 h 57"/>
                    <a:gd name="T6" fmla="*/ 5 w 9"/>
                    <a:gd name="T7" fmla="*/ 57 h 57"/>
                    <a:gd name="T8" fmla="*/ 5 w 9"/>
                    <a:gd name="T9" fmla="*/ 56 h 57"/>
                    <a:gd name="T10" fmla="*/ 0 w 9"/>
                    <a:gd name="T11" fmla="*/ 1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57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9" y="56"/>
                      </a:lnTo>
                      <a:lnTo>
                        <a:pt x="5" y="57"/>
                      </a:lnTo>
                      <a:lnTo>
                        <a:pt x="5" y="5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69" name="Freeform 265"/>
                <p:cNvSpPr>
                  <a:spLocks/>
                </p:cNvSpPr>
                <p:nvPr/>
              </p:nvSpPr>
              <p:spPr bwMode="auto">
                <a:xfrm>
                  <a:off x="3696" y="3593"/>
                  <a:ext cx="4" cy="10"/>
                </a:xfrm>
                <a:custGeom>
                  <a:avLst/>
                  <a:gdLst>
                    <a:gd name="T0" fmla="*/ 0 w 12"/>
                    <a:gd name="T1" fmla="*/ 1 h 41"/>
                    <a:gd name="T2" fmla="*/ 4 w 12"/>
                    <a:gd name="T3" fmla="*/ 0 h 41"/>
                    <a:gd name="T4" fmla="*/ 12 w 12"/>
                    <a:gd name="T5" fmla="*/ 37 h 41"/>
                    <a:gd name="T6" fmla="*/ 10 w 12"/>
                    <a:gd name="T7" fmla="*/ 41 h 41"/>
                    <a:gd name="T8" fmla="*/ 8 w 12"/>
                    <a:gd name="T9" fmla="*/ 39 h 41"/>
                    <a:gd name="T10" fmla="*/ 0 w 12"/>
                    <a:gd name="T11" fmla="*/ 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1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2" y="37"/>
                      </a:lnTo>
                      <a:lnTo>
                        <a:pt x="10" y="41"/>
                      </a:lnTo>
                      <a:lnTo>
                        <a:pt x="8" y="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70" name="Freeform 266"/>
                <p:cNvSpPr>
                  <a:spLocks/>
                </p:cNvSpPr>
                <p:nvPr/>
              </p:nvSpPr>
              <p:spPr bwMode="auto">
                <a:xfrm>
                  <a:off x="3699" y="3602"/>
                  <a:ext cx="2" cy="1"/>
                </a:xfrm>
                <a:custGeom>
                  <a:avLst/>
                  <a:gdLst>
                    <a:gd name="T0" fmla="*/ 0 w 5"/>
                    <a:gd name="T1" fmla="*/ 4 h 4"/>
                    <a:gd name="T2" fmla="*/ 2 w 5"/>
                    <a:gd name="T3" fmla="*/ 0 h 4"/>
                    <a:gd name="T4" fmla="*/ 4 w 5"/>
                    <a:gd name="T5" fmla="*/ 0 h 4"/>
                    <a:gd name="T6" fmla="*/ 5 w 5"/>
                    <a:gd name="T7" fmla="*/ 2 h 4"/>
                    <a:gd name="T8" fmla="*/ 1 w 5"/>
                    <a:gd name="T9" fmla="*/ 4 h 4"/>
                    <a:gd name="T10" fmla="*/ 0 w 5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5" y="2"/>
                      </a:lnTo>
                      <a:lnTo>
                        <a:pt x="1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71" name="Freeform 267"/>
                <p:cNvSpPr>
                  <a:spLocks/>
                </p:cNvSpPr>
                <p:nvPr/>
              </p:nvSpPr>
              <p:spPr bwMode="auto">
                <a:xfrm>
                  <a:off x="3693" y="3603"/>
                  <a:ext cx="8" cy="32"/>
                </a:xfrm>
                <a:custGeom>
                  <a:avLst/>
                  <a:gdLst>
                    <a:gd name="T0" fmla="*/ 19 w 23"/>
                    <a:gd name="T1" fmla="*/ 2 h 131"/>
                    <a:gd name="T2" fmla="*/ 23 w 23"/>
                    <a:gd name="T3" fmla="*/ 0 h 131"/>
                    <a:gd name="T4" fmla="*/ 4 w 23"/>
                    <a:gd name="T5" fmla="*/ 129 h 131"/>
                    <a:gd name="T6" fmla="*/ 4 w 23"/>
                    <a:gd name="T7" fmla="*/ 131 h 131"/>
                    <a:gd name="T8" fmla="*/ 0 w 23"/>
                    <a:gd name="T9" fmla="*/ 129 h 131"/>
                    <a:gd name="T10" fmla="*/ 19 w 23"/>
                    <a:gd name="T11" fmla="*/ 2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" h="131">
                      <a:moveTo>
                        <a:pt x="19" y="2"/>
                      </a:moveTo>
                      <a:lnTo>
                        <a:pt x="23" y="0"/>
                      </a:lnTo>
                      <a:lnTo>
                        <a:pt x="4" y="129"/>
                      </a:lnTo>
                      <a:lnTo>
                        <a:pt x="4" y="131"/>
                      </a:lnTo>
                      <a:lnTo>
                        <a:pt x="0" y="129"/>
                      </a:lnTo>
                      <a:lnTo>
                        <a:pt x="19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72" name="Freeform 268"/>
                <p:cNvSpPr>
                  <a:spLocks/>
                </p:cNvSpPr>
                <p:nvPr/>
              </p:nvSpPr>
              <p:spPr bwMode="auto">
                <a:xfrm>
                  <a:off x="3690" y="3635"/>
                  <a:ext cx="4" cy="7"/>
                </a:xfrm>
                <a:custGeom>
                  <a:avLst/>
                  <a:gdLst>
                    <a:gd name="T0" fmla="*/ 8 w 12"/>
                    <a:gd name="T1" fmla="*/ 0 h 29"/>
                    <a:gd name="T2" fmla="*/ 12 w 12"/>
                    <a:gd name="T3" fmla="*/ 2 h 29"/>
                    <a:gd name="T4" fmla="*/ 5 w 12"/>
                    <a:gd name="T5" fmla="*/ 29 h 29"/>
                    <a:gd name="T6" fmla="*/ 5 w 12"/>
                    <a:gd name="T7" fmla="*/ 29 h 29"/>
                    <a:gd name="T8" fmla="*/ 0 w 12"/>
                    <a:gd name="T9" fmla="*/ 28 h 29"/>
                    <a:gd name="T10" fmla="*/ 8 w 12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9">
                      <a:moveTo>
                        <a:pt x="8" y="0"/>
                      </a:moveTo>
                      <a:lnTo>
                        <a:pt x="12" y="2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0" y="2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73" name="Freeform 269"/>
                <p:cNvSpPr>
                  <a:spLocks/>
                </p:cNvSpPr>
                <p:nvPr/>
              </p:nvSpPr>
              <p:spPr bwMode="auto">
                <a:xfrm>
                  <a:off x="3675" y="3642"/>
                  <a:ext cx="17" cy="42"/>
                </a:xfrm>
                <a:custGeom>
                  <a:avLst/>
                  <a:gdLst>
                    <a:gd name="T0" fmla="*/ 45 w 50"/>
                    <a:gd name="T1" fmla="*/ 0 h 166"/>
                    <a:gd name="T2" fmla="*/ 50 w 50"/>
                    <a:gd name="T3" fmla="*/ 1 h 166"/>
                    <a:gd name="T4" fmla="*/ 4 w 50"/>
                    <a:gd name="T5" fmla="*/ 166 h 166"/>
                    <a:gd name="T6" fmla="*/ 0 w 50"/>
                    <a:gd name="T7" fmla="*/ 165 h 166"/>
                    <a:gd name="T8" fmla="*/ 0 w 50"/>
                    <a:gd name="T9" fmla="*/ 165 h 166"/>
                    <a:gd name="T10" fmla="*/ 45 w 50"/>
                    <a:gd name="T11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166">
                      <a:moveTo>
                        <a:pt x="45" y="0"/>
                      </a:moveTo>
                      <a:lnTo>
                        <a:pt x="50" y="1"/>
                      </a:lnTo>
                      <a:lnTo>
                        <a:pt x="4" y="166"/>
                      </a:lnTo>
                      <a:lnTo>
                        <a:pt x="0" y="165"/>
                      </a:lnTo>
                      <a:lnTo>
                        <a:pt x="0" y="165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74" name="Freeform 270"/>
                <p:cNvSpPr>
                  <a:spLocks/>
                </p:cNvSpPr>
                <p:nvPr/>
              </p:nvSpPr>
              <p:spPr bwMode="auto">
                <a:xfrm>
                  <a:off x="3674" y="3683"/>
                  <a:ext cx="3" cy="7"/>
                </a:xfrm>
                <a:custGeom>
                  <a:avLst/>
                  <a:gdLst>
                    <a:gd name="T0" fmla="*/ 5 w 9"/>
                    <a:gd name="T1" fmla="*/ 0 h 26"/>
                    <a:gd name="T2" fmla="*/ 9 w 9"/>
                    <a:gd name="T3" fmla="*/ 1 h 26"/>
                    <a:gd name="T4" fmla="*/ 4 w 9"/>
                    <a:gd name="T5" fmla="*/ 26 h 26"/>
                    <a:gd name="T6" fmla="*/ 0 w 9"/>
                    <a:gd name="T7" fmla="*/ 25 h 26"/>
                    <a:gd name="T8" fmla="*/ 0 w 9"/>
                    <a:gd name="T9" fmla="*/ 25 h 26"/>
                    <a:gd name="T10" fmla="*/ 5 w 9"/>
                    <a:gd name="T1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26">
                      <a:moveTo>
                        <a:pt x="5" y="0"/>
                      </a:moveTo>
                      <a:lnTo>
                        <a:pt x="9" y="1"/>
                      </a:lnTo>
                      <a:lnTo>
                        <a:pt x="4" y="26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75" name="Freeform 271"/>
                <p:cNvSpPr>
                  <a:spLocks/>
                </p:cNvSpPr>
                <p:nvPr/>
              </p:nvSpPr>
              <p:spPr bwMode="auto">
                <a:xfrm>
                  <a:off x="3663" y="3689"/>
                  <a:ext cx="12" cy="41"/>
                </a:xfrm>
                <a:custGeom>
                  <a:avLst/>
                  <a:gdLst>
                    <a:gd name="T0" fmla="*/ 31 w 35"/>
                    <a:gd name="T1" fmla="*/ 0 h 162"/>
                    <a:gd name="T2" fmla="*/ 35 w 35"/>
                    <a:gd name="T3" fmla="*/ 1 h 162"/>
                    <a:gd name="T4" fmla="*/ 4 w 35"/>
                    <a:gd name="T5" fmla="*/ 161 h 162"/>
                    <a:gd name="T6" fmla="*/ 1 w 35"/>
                    <a:gd name="T7" fmla="*/ 162 h 162"/>
                    <a:gd name="T8" fmla="*/ 0 w 35"/>
                    <a:gd name="T9" fmla="*/ 161 h 162"/>
                    <a:gd name="T10" fmla="*/ 31 w 35"/>
                    <a:gd name="T11" fmla="*/ 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162">
                      <a:moveTo>
                        <a:pt x="31" y="0"/>
                      </a:moveTo>
                      <a:lnTo>
                        <a:pt x="35" y="1"/>
                      </a:lnTo>
                      <a:lnTo>
                        <a:pt x="4" y="161"/>
                      </a:lnTo>
                      <a:lnTo>
                        <a:pt x="1" y="162"/>
                      </a:lnTo>
                      <a:lnTo>
                        <a:pt x="0" y="161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76" name="Freeform 272"/>
                <p:cNvSpPr>
                  <a:spLocks/>
                </p:cNvSpPr>
                <p:nvPr/>
              </p:nvSpPr>
              <p:spPr bwMode="auto">
                <a:xfrm>
                  <a:off x="3664" y="3730"/>
                  <a:ext cx="5" cy="4"/>
                </a:xfrm>
                <a:custGeom>
                  <a:avLst/>
                  <a:gdLst>
                    <a:gd name="T0" fmla="*/ 0 w 15"/>
                    <a:gd name="T1" fmla="*/ 1 h 16"/>
                    <a:gd name="T2" fmla="*/ 3 w 15"/>
                    <a:gd name="T3" fmla="*/ 0 h 16"/>
                    <a:gd name="T4" fmla="*/ 14 w 15"/>
                    <a:gd name="T5" fmla="*/ 13 h 16"/>
                    <a:gd name="T6" fmla="*/ 15 w 15"/>
                    <a:gd name="T7" fmla="*/ 14 h 16"/>
                    <a:gd name="T8" fmla="*/ 10 w 15"/>
                    <a:gd name="T9" fmla="*/ 16 h 16"/>
                    <a:gd name="T10" fmla="*/ 0 w 15"/>
                    <a:gd name="T11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16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14" y="13"/>
                      </a:lnTo>
                      <a:lnTo>
                        <a:pt x="15" y="14"/>
                      </a:lnTo>
                      <a:lnTo>
                        <a:pt x="10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77" name="Freeform 273"/>
                <p:cNvSpPr>
                  <a:spLocks/>
                </p:cNvSpPr>
                <p:nvPr/>
              </p:nvSpPr>
              <p:spPr bwMode="auto">
                <a:xfrm>
                  <a:off x="3667" y="3733"/>
                  <a:ext cx="2" cy="3"/>
                </a:xfrm>
                <a:custGeom>
                  <a:avLst/>
                  <a:gdLst>
                    <a:gd name="T0" fmla="*/ 0 w 5"/>
                    <a:gd name="T1" fmla="*/ 2 h 12"/>
                    <a:gd name="T2" fmla="*/ 5 w 5"/>
                    <a:gd name="T3" fmla="*/ 0 h 12"/>
                    <a:gd name="T4" fmla="*/ 5 w 5"/>
                    <a:gd name="T5" fmla="*/ 12 h 12"/>
                    <a:gd name="T6" fmla="*/ 5 w 5"/>
                    <a:gd name="T7" fmla="*/ 12 h 12"/>
                    <a:gd name="T8" fmla="*/ 0 w 5"/>
                    <a:gd name="T9" fmla="*/ 12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lnTo>
                        <a:pt x="5" y="0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0" y="1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78" name="Freeform 274"/>
                <p:cNvSpPr>
                  <a:spLocks/>
                </p:cNvSpPr>
                <p:nvPr/>
              </p:nvSpPr>
              <p:spPr bwMode="auto">
                <a:xfrm>
                  <a:off x="3667" y="3736"/>
                  <a:ext cx="2" cy="3"/>
                </a:xfrm>
                <a:custGeom>
                  <a:avLst/>
                  <a:gdLst>
                    <a:gd name="T0" fmla="*/ 1 w 6"/>
                    <a:gd name="T1" fmla="*/ 0 h 12"/>
                    <a:gd name="T2" fmla="*/ 6 w 6"/>
                    <a:gd name="T3" fmla="*/ 0 h 12"/>
                    <a:gd name="T4" fmla="*/ 5 w 6"/>
                    <a:gd name="T5" fmla="*/ 12 h 12"/>
                    <a:gd name="T6" fmla="*/ 5 w 6"/>
                    <a:gd name="T7" fmla="*/ 12 h 12"/>
                    <a:gd name="T8" fmla="*/ 0 w 6"/>
                    <a:gd name="T9" fmla="*/ 12 h 12"/>
                    <a:gd name="T10" fmla="*/ 1 w 6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2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0" y="1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79" name="Freeform 275"/>
                <p:cNvSpPr>
                  <a:spLocks/>
                </p:cNvSpPr>
                <p:nvPr/>
              </p:nvSpPr>
              <p:spPr bwMode="auto">
                <a:xfrm>
                  <a:off x="3666" y="3739"/>
                  <a:ext cx="2" cy="4"/>
                </a:xfrm>
                <a:custGeom>
                  <a:avLst/>
                  <a:gdLst>
                    <a:gd name="T0" fmla="*/ 2 w 7"/>
                    <a:gd name="T1" fmla="*/ 0 h 15"/>
                    <a:gd name="T2" fmla="*/ 7 w 7"/>
                    <a:gd name="T3" fmla="*/ 0 h 15"/>
                    <a:gd name="T4" fmla="*/ 4 w 7"/>
                    <a:gd name="T5" fmla="*/ 13 h 15"/>
                    <a:gd name="T6" fmla="*/ 4 w 7"/>
                    <a:gd name="T7" fmla="*/ 15 h 15"/>
                    <a:gd name="T8" fmla="*/ 0 w 7"/>
                    <a:gd name="T9" fmla="*/ 13 h 15"/>
                    <a:gd name="T10" fmla="*/ 2 w 7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5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4" y="13"/>
                      </a:lnTo>
                      <a:lnTo>
                        <a:pt x="4" y="15"/>
                      </a:lnTo>
                      <a:lnTo>
                        <a:pt x="0" y="1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80" name="Freeform 276"/>
                <p:cNvSpPr>
                  <a:spLocks/>
                </p:cNvSpPr>
                <p:nvPr/>
              </p:nvSpPr>
              <p:spPr bwMode="auto">
                <a:xfrm>
                  <a:off x="3658" y="3743"/>
                  <a:ext cx="9" cy="33"/>
                </a:xfrm>
                <a:custGeom>
                  <a:avLst/>
                  <a:gdLst>
                    <a:gd name="T0" fmla="*/ 24 w 28"/>
                    <a:gd name="T1" fmla="*/ 0 h 134"/>
                    <a:gd name="T2" fmla="*/ 28 w 28"/>
                    <a:gd name="T3" fmla="*/ 2 h 134"/>
                    <a:gd name="T4" fmla="*/ 3 w 28"/>
                    <a:gd name="T5" fmla="*/ 134 h 134"/>
                    <a:gd name="T6" fmla="*/ 2 w 28"/>
                    <a:gd name="T7" fmla="*/ 134 h 134"/>
                    <a:gd name="T8" fmla="*/ 0 w 28"/>
                    <a:gd name="T9" fmla="*/ 132 h 134"/>
                    <a:gd name="T10" fmla="*/ 24 w 28"/>
                    <a:gd name="T11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134">
                      <a:moveTo>
                        <a:pt x="24" y="0"/>
                      </a:moveTo>
                      <a:lnTo>
                        <a:pt x="28" y="2"/>
                      </a:lnTo>
                      <a:lnTo>
                        <a:pt x="3" y="134"/>
                      </a:lnTo>
                      <a:lnTo>
                        <a:pt x="2" y="134"/>
                      </a:lnTo>
                      <a:lnTo>
                        <a:pt x="0" y="13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81" name="Freeform 277"/>
                <p:cNvSpPr>
                  <a:spLocks/>
                </p:cNvSpPr>
                <p:nvPr/>
              </p:nvSpPr>
              <p:spPr bwMode="auto">
                <a:xfrm>
                  <a:off x="3657" y="3775"/>
                  <a:ext cx="2" cy="1"/>
                </a:xfrm>
                <a:custGeom>
                  <a:avLst/>
                  <a:gdLst>
                    <a:gd name="T0" fmla="*/ 2 w 4"/>
                    <a:gd name="T1" fmla="*/ 0 h 4"/>
                    <a:gd name="T2" fmla="*/ 4 w 4"/>
                    <a:gd name="T3" fmla="*/ 2 h 4"/>
                    <a:gd name="T4" fmla="*/ 4 w 4"/>
                    <a:gd name="T5" fmla="*/ 4 h 4"/>
                    <a:gd name="T6" fmla="*/ 0 w 4"/>
                    <a:gd name="T7" fmla="*/ 2 h 4"/>
                    <a:gd name="T8" fmla="*/ 1 w 4"/>
                    <a:gd name="T9" fmla="*/ 1 h 4"/>
                    <a:gd name="T10" fmla="*/ 2 w 4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82" name="Freeform 278"/>
                <p:cNvSpPr>
                  <a:spLocks/>
                </p:cNvSpPr>
                <p:nvPr/>
              </p:nvSpPr>
              <p:spPr bwMode="auto">
                <a:xfrm>
                  <a:off x="3657" y="3776"/>
                  <a:ext cx="2" cy="2"/>
                </a:xfrm>
                <a:custGeom>
                  <a:avLst/>
                  <a:gdLst>
                    <a:gd name="T0" fmla="*/ 1 w 5"/>
                    <a:gd name="T1" fmla="*/ 0 h 10"/>
                    <a:gd name="T2" fmla="*/ 5 w 5"/>
                    <a:gd name="T3" fmla="*/ 2 h 10"/>
                    <a:gd name="T4" fmla="*/ 3 w 5"/>
                    <a:gd name="T5" fmla="*/ 10 h 10"/>
                    <a:gd name="T6" fmla="*/ 3 w 5"/>
                    <a:gd name="T7" fmla="*/ 10 h 10"/>
                    <a:gd name="T8" fmla="*/ 0 w 5"/>
                    <a:gd name="T9" fmla="*/ 7 h 10"/>
                    <a:gd name="T10" fmla="*/ 1 w 5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0">
                      <a:moveTo>
                        <a:pt x="1" y="0"/>
                      </a:moveTo>
                      <a:lnTo>
                        <a:pt x="5" y="2"/>
                      </a:lnTo>
                      <a:lnTo>
                        <a:pt x="3" y="10"/>
                      </a:lnTo>
                      <a:lnTo>
                        <a:pt x="3" y="10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83" name="Freeform 279"/>
                <p:cNvSpPr>
                  <a:spLocks/>
                </p:cNvSpPr>
                <p:nvPr/>
              </p:nvSpPr>
              <p:spPr bwMode="auto">
                <a:xfrm>
                  <a:off x="3654" y="3778"/>
                  <a:ext cx="4" cy="4"/>
                </a:xfrm>
                <a:custGeom>
                  <a:avLst/>
                  <a:gdLst>
                    <a:gd name="T0" fmla="*/ 8 w 11"/>
                    <a:gd name="T1" fmla="*/ 0 h 17"/>
                    <a:gd name="T2" fmla="*/ 11 w 11"/>
                    <a:gd name="T3" fmla="*/ 3 h 17"/>
                    <a:gd name="T4" fmla="*/ 3 w 11"/>
                    <a:gd name="T5" fmla="*/ 17 h 17"/>
                    <a:gd name="T6" fmla="*/ 0 w 11"/>
                    <a:gd name="T7" fmla="*/ 15 h 17"/>
                    <a:gd name="T8" fmla="*/ 0 w 11"/>
                    <a:gd name="T9" fmla="*/ 15 h 17"/>
                    <a:gd name="T10" fmla="*/ 8 w 11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7">
                      <a:moveTo>
                        <a:pt x="8" y="0"/>
                      </a:moveTo>
                      <a:lnTo>
                        <a:pt x="11" y="3"/>
                      </a:lnTo>
                      <a:lnTo>
                        <a:pt x="3" y="17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84" name="Freeform 280"/>
                <p:cNvSpPr>
                  <a:spLocks/>
                </p:cNvSpPr>
                <p:nvPr/>
              </p:nvSpPr>
              <p:spPr bwMode="auto">
                <a:xfrm>
                  <a:off x="3650" y="3781"/>
                  <a:ext cx="5" cy="7"/>
                </a:xfrm>
                <a:custGeom>
                  <a:avLst/>
                  <a:gdLst>
                    <a:gd name="T0" fmla="*/ 12 w 15"/>
                    <a:gd name="T1" fmla="*/ 0 h 28"/>
                    <a:gd name="T2" fmla="*/ 15 w 15"/>
                    <a:gd name="T3" fmla="*/ 2 h 28"/>
                    <a:gd name="T4" fmla="*/ 3 w 15"/>
                    <a:gd name="T5" fmla="*/ 28 h 28"/>
                    <a:gd name="T6" fmla="*/ 0 w 15"/>
                    <a:gd name="T7" fmla="*/ 25 h 28"/>
                    <a:gd name="T8" fmla="*/ 0 w 15"/>
                    <a:gd name="T9" fmla="*/ 25 h 28"/>
                    <a:gd name="T10" fmla="*/ 12 w 15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8">
                      <a:moveTo>
                        <a:pt x="12" y="0"/>
                      </a:moveTo>
                      <a:lnTo>
                        <a:pt x="15" y="2"/>
                      </a:lnTo>
                      <a:lnTo>
                        <a:pt x="3" y="28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85" name="Freeform 281"/>
                <p:cNvSpPr>
                  <a:spLocks/>
                </p:cNvSpPr>
                <p:nvPr/>
              </p:nvSpPr>
              <p:spPr bwMode="auto">
                <a:xfrm>
                  <a:off x="3639" y="3788"/>
                  <a:ext cx="12" cy="23"/>
                </a:xfrm>
                <a:custGeom>
                  <a:avLst/>
                  <a:gdLst>
                    <a:gd name="T0" fmla="*/ 34 w 37"/>
                    <a:gd name="T1" fmla="*/ 0 h 93"/>
                    <a:gd name="T2" fmla="*/ 37 w 37"/>
                    <a:gd name="T3" fmla="*/ 3 h 93"/>
                    <a:gd name="T4" fmla="*/ 3 w 37"/>
                    <a:gd name="T5" fmla="*/ 92 h 93"/>
                    <a:gd name="T6" fmla="*/ 2 w 37"/>
                    <a:gd name="T7" fmla="*/ 93 h 93"/>
                    <a:gd name="T8" fmla="*/ 0 w 37"/>
                    <a:gd name="T9" fmla="*/ 89 h 93"/>
                    <a:gd name="T10" fmla="*/ 34 w 37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93">
                      <a:moveTo>
                        <a:pt x="34" y="0"/>
                      </a:moveTo>
                      <a:lnTo>
                        <a:pt x="37" y="3"/>
                      </a:lnTo>
                      <a:lnTo>
                        <a:pt x="3" y="92"/>
                      </a:lnTo>
                      <a:lnTo>
                        <a:pt x="2" y="93"/>
                      </a:lnTo>
                      <a:lnTo>
                        <a:pt x="0" y="8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86" name="Freeform 282"/>
                <p:cNvSpPr>
                  <a:spLocks/>
                </p:cNvSpPr>
                <p:nvPr/>
              </p:nvSpPr>
              <p:spPr bwMode="auto">
                <a:xfrm>
                  <a:off x="3635" y="3810"/>
                  <a:ext cx="5" cy="2"/>
                </a:xfrm>
                <a:custGeom>
                  <a:avLst/>
                  <a:gdLst>
                    <a:gd name="T0" fmla="*/ 11 w 13"/>
                    <a:gd name="T1" fmla="*/ 0 h 7"/>
                    <a:gd name="T2" fmla="*/ 13 w 13"/>
                    <a:gd name="T3" fmla="*/ 4 h 7"/>
                    <a:gd name="T4" fmla="*/ 4 w 13"/>
                    <a:gd name="T5" fmla="*/ 7 h 7"/>
                    <a:gd name="T6" fmla="*/ 0 w 13"/>
                    <a:gd name="T7" fmla="*/ 5 h 7"/>
                    <a:gd name="T8" fmla="*/ 2 w 13"/>
                    <a:gd name="T9" fmla="*/ 3 h 7"/>
                    <a:gd name="T10" fmla="*/ 11 w 13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7">
                      <a:moveTo>
                        <a:pt x="11" y="0"/>
                      </a:moveTo>
                      <a:lnTo>
                        <a:pt x="13" y="4"/>
                      </a:lnTo>
                      <a:lnTo>
                        <a:pt x="4" y="7"/>
                      </a:lnTo>
                      <a:lnTo>
                        <a:pt x="0" y="5"/>
                      </a:lnTo>
                      <a:lnTo>
                        <a:pt x="2" y="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87" name="Freeform 283"/>
                <p:cNvSpPr>
                  <a:spLocks/>
                </p:cNvSpPr>
                <p:nvPr/>
              </p:nvSpPr>
              <p:spPr bwMode="auto">
                <a:xfrm>
                  <a:off x="3635" y="3811"/>
                  <a:ext cx="2" cy="3"/>
                </a:xfrm>
                <a:custGeom>
                  <a:avLst/>
                  <a:gdLst>
                    <a:gd name="T0" fmla="*/ 0 w 4"/>
                    <a:gd name="T1" fmla="*/ 0 h 11"/>
                    <a:gd name="T2" fmla="*/ 4 w 4"/>
                    <a:gd name="T3" fmla="*/ 2 h 11"/>
                    <a:gd name="T4" fmla="*/ 4 w 4"/>
                    <a:gd name="T5" fmla="*/ 10 h 11"/>
                    <a:gd name="T6" fmla="*/ 4 w 4"/>
                    <a:gd name="T7" fmla="*/ 11 h 11"/>
                    <a:gd name="T8" fmla="*/ 0 w 4"/>
                    <a:gd name="T9" fmla="*/ 10 h 11"/>
                    <a:gd name="T10" fmla="*/ 0 w 4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1">
                      <a:moveTo>
                        <a:pt x="0" y="0"/>
                      </a:moveTo>
                      <a:lnTo>
                        <a:pt x="4" y="2"/>
                      </a:lnTo>
                      <a:lnTo>
                        <a:pt x="4" y="10"/>
                      </a:lnTo>
                      <a:lnTo>
                        <a:pt x="4" y="11"/>
                      </a:lnTo>
                      <a:lnTo>
                        <a:pt x="0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88" name="Freeform 284"/>
                <p:cNvSpPr>
                  <a:spLocks/>
                </p:cNvSpPr>
                <p:nvPr/>
              </p:nvSpPr>
              <p:spPr bwMode="auto">
                <a:xfrm>
                  <a:off x="3635" y="3814"/>
                  <a:ext cx="2" cy="3"/>
                </a:xfrm>
                <a:custGeom>
                  <a:avLst/>
                  <a:gdLst>
                    <a:gd name="T0" fmla="*/ 2 w 6"/>
                    <a:gd name="T1" fmla="*/ 0 h 14"/>
                    <a:gd name="T2" fmla="*/ 6 w 6"/>
                    <a:gd name="T3" fmla="*/ 1 h 14"/>
                    <a:gd name="T4" fmla="*/ 3 w 6"/>
                    <a:gd name="T5" fmla="*/ 14 h 14"/>
                    <a:gd name="T6" fmla="*/ 2 w 6"/>
                    <a:gd name="T7" fmla="*/ 14 h 14"/>
                    <a:gd name="T8" fmla="*/ 0 w 6"/>
                    <a:gd name="T9" fmla="*/ 11 h 14"/>
                    <a:gd name="T10" fmla="*/ 2 w 6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4">
                      <a:moveTo>
                        <a:pt x="2" y="0"/>
                      </a:moveTo>
                      <a:lnTo>
                        <a:pt x="6" y="1"/>
                      </a:lnTo>
                      <a:lnTo>
                        <a:pt x="3" y="14"/>
                      </a:lnTo>
                      <a:lnTo>
                        <a:pt x="2" y="14"/>
                      </a:lnTo>
                      <a:lnTo>
                        <a:pt x="0" y="1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89" name="Freeform 285"/>
                <p:cNvSpPr>
                  <a:spLocks/>
                </p:cNvSpPr>
                <p:nvPr/>
              </p:nvSpPr>
              <p:spPr bwMode="auto">
                <a:xfrm>
                  <a:off x="3631" y="3817"/>
                  <a:ext cx="4" cy="4"/>
                </a:xfrm>
                <a:custGeom>
                  <a:avLst/>
                  <a:gdLst>
                    <a:gd name="T0" fmla="*/ 12 w 14"/>
                    <a:gd name="T1" fmla="*/ 0 h 19"/>
                    <a:gd name="T2" fmla="*/ 14 w 14"/>
                    <a:gd name="T3" fmla="*/ 3 h 19"/>
                    <a:gd name="T4" fmla="*/ 2 w 14"/>
                    <a:gd name="T5" fmla="*/ 19 h 19"/>
                    <a:gd name="T6" fmla="*/ 0 w 14"/>
                    <a:gd name="T7" fmla="*/ 16 h 19"/>
                    <a:gd name="T8" fmla="*/ 0 w 14"/>
                    <a:gd name="T9" fmla="*/ 16 h 19"/>
                    <a:gd name="T10" fmla="*/ 12 w 14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9">
                      <a:moveTo>
                        <a:pt x="12" y="0"/>
                      </a:moveTo>
                      <a:lnTo>
                        <a:pt x="14" y="3"/>
                      </a:lnTo>
                      <a:lnTo>
                        <a:pt x="2" y="19"/>
                      </a:ln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90" name="Freeform 286"/>
                <p:cNvSpPr>
                  <a:spLocks/>
                </p:cNvSpPr>
                <p:nvPr/>
              </p:nvSpPr>
              <p:spPr bwMode="auto">
                <a:xfrm>
                  <a:off x="3621" y="3821"/>
                  <a:ext cx="10" cy="11"/>
                </a:xfrm>
                <a:custGeom>
                  <a:avLst/>
                  <a:gdLst>
                    <a:gd name="T0" fmla="*/ 28 w 30"/>
                    <a:gd name="T1" fmla="*/ 0 h 47"/>
                    <a:gd name="T2" fmla="*/ 30 w 30"/>
                    <a:gd name="T3" fmla="*/ 3 h 47"/>
                    <a:gd name="T4" fmla="*/ 4 w 30"/>
                    <a:gd name="T5" fmla="*/ 47 h 47"/>
                    <a:gd name="T6" fmla="*/ 0 w 30"/>
                    <a:gd name="T7" fmla="*/ 46 h 47"/>
                    <a:gd name="T8" fmla="*/ 1 w 30"/>
                    <a:gd name="T9" fmla="*/ 44 h 47"/>
                    <a:gd name="T10" fmla="*/ 28 w 30"/>
                    <a:gd name="T1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7">
                      <a:moveTo>
                        <a:pt x="28" y="0"/>
                      </a:moveTo>
                      <a:lnTo>
                        <a:pt x="30" y="3"/>
                      </a:lnTo>
                      <a:lnTo>
                        <a:pt x="4" y="47"/>
                      </a:lnTo>
                      <a:lnTo>
                        <a:pt x="0" y="46"/>
                      </a:lnTo>
                      <a:lnTo>
                        <a:pt x="1" y="4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91" name="Freeform 287"/>
                <p:cNvSpPr>
                  <a:spLocks/>
                </p:cNvSpPr>
                <p:nvPr/>
              </p:nvSpPr>
              <p:spPr bwMode="auto">
                <a:xfrm>
                  <a:off x="3621" y="3832"/>
                  <a:ext cx="2" cy="2"/>
                </a:xfrm>
                <a:custGeom>
                  <a:avLst/>
                  <a:gdLst>
                    <a:gd name="T0" fmla="*/ 0 w 4"/>
                    <a:gd name="T1" fmla="*/ 0 h 6"/>
                    <a:gd name="T2" fmla="*/ 4 w 4"/>
                    <a:gd name="T3" fmla="*/ 1 h 6"/>
                    <a:gd name="T4" fmla="*/ 3 w 4"/>
                    <a:gd name="T5" fmla="*/ 6 h 6"/>
                    <a:gd name="T6" fmla="*/ 2 w 4"/>
                    <a:gd name="T7" fmla="*/ 6 h 6"/>
                    <a:gd name="T8" fmla="*/ 0 w 4"/>
                    <a:gd name="T9" fmla="*/ 4 h 6"/>
                    <a:gd name="T10" fmla="*/ 0 w 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3" y="6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92" name="Freeform 288"/>
                <p:cNvSpPr>
                  <a:spLocks/>
                </p:cNvSpPr>
                <p:nvPr/>
              </p:nvSpPr>
              <p:spPr bwMode="auto">
                <a:xfrm>
                  <a:off x="3619" y="3833"/>
                  <a:ext cx="3" cy="3"/>
                </a:xfrm>
                <a:custGeom>
                  <a:avLst/>
                  <a:gdLst>
                    <a:gd name="T0" fmla="*/ 8 w 10"/>
                    <a:gd name="T1" fmla="*/ 0 h 13"/>
                    <a:gd name="T2" fmla="*/ 10 w 10"/>
                    <a:gd name="T3" fmla="*/ 2 h 13"/>
                    <a:gd name="T4" fmla="*/ 4 w 10"/>
                    <a:gd name="T5" fmla="*/ 13 h 13"/>
                    <a:gd name="T6" fmla="*/ 0 w 10"/>
                    <a:gd name="T7" fmla="*/ 10 h 13"/>
                    <a:gd name="T8" fmla="*/ 0 w 10"/>
                    <a:gd name="T9" fmla="*/ 10 h 13"/>
                    <a:gd name="T10" fmla="*/ 8 w 10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3">
                      <a:moveTo>
                        <a:pt x="8" y="0"/>
                      </a:moveTo>
                      <a:lnTo>
                        <a:pt x="10" y="2"/>
                      </a:lnTo>
                      <a:lnTo>
                        <a:pt x="4" y="13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93" name="Freeform 289"/>
                <p:cNvSpPr>
                  <a:spLocks/>
                </p:cNvSpPr>
                <p:nvPr/>
              </p:nvSpPr>
              <p:spPr bwMode="auto">
                <a:xfrm>
                  <a:off x="3618" y="3836"/>
                  <a:ext cx="2" cy="1"/>
                </a:xfrm>
                <a:custGeom>
                  <a:avLst/>
                  <a:gdLst>
                    <a:gd name="T0" fmla="*/ 2 w 6"/>
                    <a:gd name="T1" fmla="*/ 0 h 7"/>
                    <a:gd name="T2" fmla="*/ 6 w 6"/>
                    <a:gd name="T3" fmla="*/ 3 h 7"/>
                    <a:gd name="T4" fmla="*/ 3 w 6"/>
                    <a:gd name="T5" fmla="*/ 7 h 7"/>
                    <a:gd name="T6" fmla="*/ 0 w 6"/>
                    <a:gd name="T7" fmla="*/ 4 h 7"/>
                    <a:gd name="T8" fmla="*/ 0 w 6"/>
                    <a:gd name="T9" fmla="*/ 4 h 7"/>
                    <a:gd name="T10" fmla="*/ 2 w 6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7">
                      <a:moveTo>
                        <a:pt x="2" y="0"/>
                      </a:moveTo>
                      <a:lnTo>
                        <a:pt x="6" y="3"/>
                      </a:lnTo>
                      <a:lnTo>
                        <a:pt x="3" y="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94" name="Freeform 290"/>
                <p:cNvSpPr>
                  <a:spLocks/>
                </p:cNvSpPr>
                <p:nvPr/>
              </p:nvSpPr>
              <p:spPr bwMode="auto">
                <a:xfrm>
                  <a:off x="3610" y="3837"/>
                  <a:ext cx="9" cy="15"/>
                </a:xfrm>
                <a:custGeom>
                  <a:avLst/>
                  <a:gdLst>
                    <a:gd name="T0" fmla="*/ 23 w 26"/>
                    <a:gd name="T1" fmla="*/ 0 h 64"/>
                    <a:gd name="T2" fmla="*/ 26 w 26"/>
                    <a:gd name="T3" fmla="*/ 3 h 64"/>
                    <a:gd name="T4" fmla="*/ 3 w 26"/>
                    <a:gd name="T5" fmla="*/ 63 h 64"/>
                    <a:gd name="T6" fmla="*/ 2 w 26"/>
                    <a:gd name="T7" fmla="*/ 64 h 64"/>
                    <a:gd name="T8" fmla="*/ 0 w 26"/>
                    <a:gd name="T9" fmla="*/ 60 h 64"/>
                    <a:gd name="T10" fmla="*/ 23 w 26"/>
                    <a:gd name="T1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64">
                      <a:moveTo>
                        <a:pt x="23" y="0"/>
                      </a:moveTo>
                      <a:lnTo>
                        <a:pt x="26" y="3"/>
                      </a:lnTo>
                      <a:lnTo>
                        <a:pt x="3" y="63"/>
                      </a:lnTo>
                      <a:lnTo>
                        <a:pt x="2" y="64"/>
                      </a:lnTo>
                      <a:lnTo>
                        <a:pt x="0" y="6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95" name="Freeform 291"/>
                <p:cNvSpPr>
                  <a:spLocks/>
                </p:cNvSpPr>
                <p:nvPr/>
              </p:nvSpPr>
              <p:spPr bwMode="auto">
                <a:xfrm>
                  <a:off x="3610" y="3851"/>
                  <a:ext cx="1" cy="2"/>
                </a:xfrm>
                <a:custGeom>
                  <a:avLst/>
                  <a:gdLst>
                    <a:gd name="T0" fmla="*/ 2 w 4"/>
                    <a:gd name="T1" fmla="*/ 0 h 5"/>
                    <a:gd name="T2" fmla="*/ 4 w 4"/>
                    <a:gd name="T3" fmla="*/ 4 h 5"/>
                    <a:gd name="T4" fmla="*/ 2 w 4"/>
                    <a:gd name="T5" fmla="*/ 5 h 5"/>
                    <a:gd name="T6" fmla="*/ 0 w 4"/>
                    <a:gd name="T7" fmla="*/ 1 h 5"/>
                    <a:gd name="T8" fmla="*/ 0 w 4"/>
                    <a:gd name="T9" fmla="*/ 1 h 5"/>
                    <a:gd name="T10" fmla="*/ 2 w 4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2" y="0"/>
                      </a:moveTo>
                      <a:lnTo>
                        <a:pt x="4" y="4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96" name="Freeform 292"/>
                <p:cNvSpPr>
                  <a:spLocks/>
                </p:cNvSpPr>
                <p:nvPr/>
              </p:nvSpPr>
              <p:spPr bwMode="auto">
                <a:xfrm>
                  <a:off x="3607" y="3852"/>
                  <a:ext cx="3" cy="4"/>
                </a:xfrm>
                <a:custGeom>
                  <a:avLst/>
                  <a:gdLst>
                    <a:gd name="T0" fmla="*/ 8 w 10"/>
                    <a:gd name="T1" fmla="*/ 0 h 16"/>
                    <a:gd name="T2" fmla="*/ 10 w 10"/>
                    <a:gd name="T3" fmla="*/ 4 h 16"/>
                    <a:gd name="T4" fmla="*/ 4 w 10"/>
                    <a:gd name="T5" fmla="*/ 16 h 16"/>
                    <a:gd name="T6" fmla="*/ 0 w 10"/>
                    <a:gd name="T7" fmla="*/ 13 h 16"/>
                    <a:gd name="T8" fmla="*/ 0 w 10"/>
                    <a:gd name="T9" fmla="*/ 13 h 16"/>
                    <a:gd name="T10" fmla="*/ 8 w 10"/>
                    <a:gd name="T1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6">
                      <a:moveTo>
                        <a:pt x="8" y="0"/>
                      </a:moveTo>
                      <a:lnTo>
                        <a:pt x="10" y="4"/>
                      </a:lnTo>
                      <a:lnTo>
                        <a:pt x="4" y="16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97" name="Freeform 293"/>
                <p:cNvSpPr>
                  <a:spLocks/>
                </p:cNvSpPr>
                <p:nvPr/>
              </p:nvSpPr>
              <p:spPr bwMode="auto">
                <a:xfrm>
                  <a:off x="3600" y="3855"/>
                  <a:ext cx="8" cy="15"/>
                </a:xfrm>
                <a:custGeom>
                  <a:avLst/>
                  <a:gdLst>
                    <a:gd name="T0" fmla="*/ 21 w 25"/>
                    <a:gd name="T1" fmla="*/ 0 h 59"/>
                    <a:gd name="T2" fmla="*/ 25 w 25"/>
                    <a:gd name="T3" fmla="*/ 3 h 59"/>
                    <a:gd name="T4" fmla="*/ 3 w 25"/>
                    <a:gd name="T5" fmla="*/ 58 h 59"/>
                    <a:gd name="T6" fmla="*/ 1 w 25"/>
                    <a:gd name="T7" fmla="*/ 59 h 59"/>
                    <a:gd name="T8" fmla="*/ 0 w 25"/>
                    <a:gd name="T9" fmla="*/ 55 h 59"/>
                    <a:gd name="T10" fmla="*/ 21 w 25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59">
                      <a:moveTo>
                        <a:pt x="21" y="0"/>
                      </a:moveTo>
                      <a:lnTo>
                        <a:pt x="25" y="3"/>
                      </a:lnTo>
                      <a:lnTo>
                        <a:pt x="3" y="58"/>
                      </a:lnTo>
                      <a:lnTo>
                        <a:pt x="1" y="59"/>
                      </a:lnTo>
                      <a:lnTo>
                        <a:pt x="0" y="55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98" name="Freeform 294"/>
                <p:cNvSpPr>
                  <a:spLocks/>
                </p:cNvSpPr>
                <p:nvPr/>
              </p:nvSpPr>
              <p:spPr bwMode="auto">
                <a:xfrm>
                  <a:off x="3597" y="3869"/>
                  <a:ext cx="3" cy="1"/>
                </a:xfrm>
                <a:custGeom>
                  <a:avLst/>
                  <a:gdLst>
                    <a:gd name="T0" fmla="*/ 10 w 11"/>
                    <a:gd name="T1" fmla="*/ 0 h 5"/>
                    <a:gd name="T2" fmla="*/ 11 w 11"/>
                    <a:gd name="T3" fmla="*/ 4 h 5"/>
                    <a:gd name="T4" fmla="*/ 0 w 11"/>
                    <a:gd name="T5" fmla="*/ 5 h 5"/>
                    <a:gd name="T6" fmla="*/ 0 w 11"/>
                    <a:gd name="T7" fmla="*/ 5 h 5"/>
                    <a:gd name="T8" fmla="*/ 0 w 11"/>
                    <a:gd name="T9" fmla="*/ 0 h 5"/>
                    <a:gd name="T10" fmla="*/ 10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lnTo>
                        <a:pt x="11" y="4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599" name="Freeform 295"/>
                <p:cNvSpPr>
                  <a:spLocks/>
                </p:cNvSpPr>
                <p:nvPr/>
              </p:nvSpPr>
              <p:spPr bwMode="auto">
                <a:xfrm>
                  <a:off x="3563" y="3867"/>
                  <a:ext cx="34" cy="3"/>
                </a:xfrm>
                <a:custGeom>
                  <a:avLst/>
                  <a:gdLst>
                    <a:gd name="T0" fmla="*/ 101 w 101"/>
                    <a:gd name="T1" fmla="*/ 5 h 10"/>
                    <a:gd name="T2" fmla="*/ 101 w 101"/>
                    <a:gd name="T3" fmla="*/ 10 h 10"/>
                    <a:gd name="T4" fmla="*/ 1 w 101"/>
                    <a:gd name="T5" fmla="*/ 5 h 10"/>
                    <a:gd name="T6" fmla="*/ 0 w 101"/>
                    <a:gd name="T7" fmla="*/ 4 h 10"/>
                    <a:gd name="T8" fmla="*/ 2 w 101"/>
                    <a:gd name="T9" fmla="*/ 0 h 10"/>
                    <a:gd name="T10" fmla="*/ 101 w 101"/>
                    <a:gd name="T11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1" h="10">
                      <a:moveTo>
                        <a:pt x="101" y="5"/>
                      </a:moveTo>
                      <a:lnTo>
                        <a:pt x="101" y="10"/>
                      </a:lnTo>
                      <a:lnTo>
                        <a:pt x="1" y="5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10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00" name="Freeform 296"/>
                <p:cNvSpPr>
                  <a:spLocks/>
                </p:cNvSpPr>
                <p:nvPr/>
              </p:nvSpPr>
              <p:spPr bwMode="auto">
                <a:xfrm>
                  <a:off x="3557" y="3863"/>
                  <a:ext cx="7" cy="5"/>
                </a:xfrm>
                <a:custGeom>
                  <a:avLst/>
                  <a:gdLst>
                    <a:gd name="T0" fmla="*/ 19 w 19"/>
                    <a:gd name="T1" fmla="*/ 18 h 22"/>
                    <a:gd name="T2" fmla="*/ 17 w 19"/>
                    <a:gd name="T3" fmla="*/ 22 h 22"/>
                    <a:gd name="T4" fmla="*/ 1 w 19"/>
                    <a:gd name="T5" fmla="*/ 3 h 22"/>
                    <a:gd name="T6" fmla="*/ 0 w 19"/>
                    <a:gd name="T7" fmla="*/ 2 h 22"/>
                    <a:gd name="T8" fmla="*/ 4 w 19"/>
                    <a:gd name="T9" fmla="*/ 0 h 22"/>
                    <a:gd name="T10" fmla="*/ 19 w 19"/>
                    <a:gd name="T11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22">
                      <a:moveTo>
                        <a:pt x="19" y="18"/>
                      </a:moveTo>
                      <a:lnTo>
                        <a:pt x="17" y="22"/>
                      </a:ln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9" y="1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01" name="Freeform 297"/>
                <p:cNvSpPr>
                  <a:spLocks/>
                </p:cNvSpPr>
                <p:nvPr/>
              </p:nvSpPr>
              <p:spPr bwMode="auto">
                <a:xfrm>
                  <a:off x="3557" y="3862"/>
                  <a:ext cx="2" cy="1"/>
                </a:xfrm>
                <a:custGeom>
                  <a:avLst/>
                  <a:gdLst>
                    <a:gd name="T0" fmla="*/ 5 w 5"/>
                    <a:gd name="T1" fmla="*/ 5 h 7"/>
                    <a:gd name="T2" fmla="*/ 1 w 5"/>
                    <a:gd name="T3" fmla="*/ 7 h 7"/>
                    <a:gd name="T4" fmla="*/ 0 w 5"/>
                    <a:gd name="T5" fmla="*/ 1 h 7"/>
                    <a:gd name="T6" fmla="*/ 4 w 5"/>
                    <a:gd name="T7" fmla="*/ 0 h 7"/>
                    <a:gd name="T8" fmla="*/ 4 w 5"/>
                    <a:gd name="T9" fmla="*/ 0 h 7"/>
                    <a:gd name="T10" fmla="*/ 5 w 5"/>
                    <a:gd name="T11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5" y="5"/>
                      </a:moveTo>
                      <a:lnTo>
                        <a:pt x="1" y="7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5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02" name="Freeform 298"/>
                <p:cNvSpPr>
                  <a:spLocks/>
                </p:cNvSpPr>
                <p:nvPr/>
              </p:nvSpPr>
              <p:spPr bwMode="auto">
                <a:xfrm>
                  <a:off x="3557" y="3860"/>
                  <a:ext cx="1" cy="2"/>
                </a:xfrm>
                <a:custGeom>
                  <a:avLst/>
                  <a:gdLst>
                    <a:gd name="T0" fmla="*/ 5 w 5"/>
                    <a:gd name="T1" fmla="*/ 5 h 6"/>
                    <a:gd name="T2" fmla="*/ 1 w 5"/>
                    <a:gd name="T3" fmla="*/ 6 h 6"/>
                    <a:gd name="T4" fmla="*/ 0 w 5"/>
                    <a:gd name="T5" fmla="*/ 1 h 6"/>
                    <a:gd name="T6" fmla="*/ 0 w 5"/>
                    <a:gd name="T7" fmla="*/ 0 h 6"/>
                    <a:gd name="T8" fmla="*/ 4 w 5"/>
                    <a:gd name="T9" fmla="*/ 0 h 6"/>
                    <a:gd name="T10" fmla="*/ 5 w 5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5" y="5"/>
                      </a:moveTo>
                      <a:lnTo>
                        <a:pt x="1" y="6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03" name="Freeform 299"/>
                <p:cNvSpPr>
                  <a:spLocks/>
                </p:cNvSpPr>
                <p:nvPr/>
              </p:nvSpPr>
              <p:spPr bwMode="auto">
                <a:xfrm>
                  <a:off x="3557" y="3858"/>
                  <a:ext cx="1" cy="2"/>
                </a:xfrm>
                <a:custGeom>
                  <a:avLst/>
                  <a:gdLst>
                    <a:gd name="T0" fmla="*/ 4 w 4"/>
                    <a:gd name="T1" fmla="*/ 10 h 10"/>
                    <a:gd name="T2" fmla="*/ 0 w 4"/>
                    <a:gd name="T3" fmla="*/ 10 h 10"/>
                    <a:gd name="T4" fmla="*/ 0 w 4"/>
                    <a:gd name="T5" fmla="*/ 6 h 10"/>
                    <a:gd name="T6" fmla="*/ 2 w 4"/>
                    <a:gd name="T7" fmla="*/ 0 h 10"/>
                    <a:gd name="T8" fmla="*/ 4 w 4"/>
                    <a:gd name="T9" fmla="*/ 3 h 10"/>
                    <a:gd name="T10" fmla="*/ 4 w 4"/>
                    <a:gd name="T11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0">
                      <a:moveTo>
                        <a:pt x="4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4" y="3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04" name="Freeform 300"/>
                <p:cNvSpPr>
                  <a:spLocks/>
                </p:cNvSpPr>
                <p:nvPr/>
              </p:nvSpPr>
              <p:spPr bwMode="auto">
                <a:xfrm>
                  <a:off x="3550" y="3858"/>
                  <a:ext cx="7" cy="1"/>
                </a:xfrm>
                <a:custGeom>
                  <a:avLst/>
                  <a:gdLst>
                    <a:gd name="T0" fmla="*/ 21 w 21"/>
                    <a:gd name="T1" fmla="*/ 1 h 7"/>
                    <a:gd name="T2" fmla="*/ 19 w 21"/>
                    <a:gd name="T3" fmla="*/ 7 h 7"/>
                    <a:gd name="T4" fmla="*/ 0 w 21"/>
                    <a:gd name="T5" fmla="*/ 5 h 7"/>
                    <a:gd name="T6" fmla="*/ 0 w 21"/>
                    <a:gd name="T7" fmla="*/ 5 h 7"/>
                    <a:gd name="T8" fmla="*/ 0 w 21"/>
                    <a:gd name="T9" fmla="*/ 0 h 7"/>
                    <a:gd name="T10" fmla="*/ 21 w 21"/>
                    <a:gd name="T1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7">
                      <a:moveTo>
                        <a:pt x="21" y="1"/>
                      </a:moveTo>
                      <a:lnTo>
                        <a:pt x="19" y="7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05" name="Freeform 301"/>
                <p:cNvSpPr>
                  <a:spLocks/>
                </p:cNvSpPr>
                <p:nvPr/>
              </p:nvSpPr>
              <p:spPr bwMode="auto">
                <a:xfrm>
                  <a:off x="3546" y="3857"/>
                  <a:ext cx="4" cy="2"/>
                </a:xfrm>
                <a:custGeom>
                  <a:avLst/>
                  <a:gdLst>
                    <a:gd name="T0" fmla="*/ 14 w 14"/>
                    <a:gd name="T1" fmla="*/ 1 h 6"/>
                    <a:gd name="T2" fmla="*/ 14 w 14"/>
                    <a:gd name="T3" fmla="*/ 6 h 6"/>
                    <a:gd name="T4" fmla="*/ 0 w 14"/>
                    <a:gd name="T5" fmla="*/ 5 h 6"/>
                    <a:gd name="T6" fmla="*/ 0 w 14"/>
                    <a:gd name="T7" fmla="*/ 5 h 6"/>
                    <a:gd name="T8" fmla="*/ 0 w 14"/>
                    <a:gd name="T9" fmla="*/ 0 h 6"/>
                    <a:gd name="T10" fmla="*/ 14 w 14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6">
                      <a:moveTo>
                        <a:pt x="14" y="1"/>
                      </a:moveTo>
                      <a:lnTo>
                        <a:pt x="14" y="6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4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06" name="Freeform 302"/>
                <p:cNvSpPr>
                  <a:spLocks/>
                </p:cNvSpPr>
                <p:nvPr/>
              </p:nvSpPr>
              <p:spPr bwMode="auto">
                <a:xfrm>
                  <a:off x="3541" y="3857"/>
                  <a:ext cx="5" cy="2"/>
                </a:xfrm>
                <a:custGeom>
                  <a:avLst/>
                  <a:gdLst>
                    <a:gd name="T0" fmla="*/ 14 w 14"/>
                    <a:gd name="T1" fmla="*/ 3 h 8"/>
                    <a:gd name="T2" fmla="*/ 14 w 14"/>
                    <a:gd name="T3" fmla="*/ 8 h 8"/>
                    <a:gd name="T4" fmla="*/ 0 w 14"/>
                    <a:gd name="T5" fmla="*/ 5 h 8"/>
                    <a:gd name="T6" fmla="*/ 0 w 14"/>
                    <a:gd name="T7" fmla="*/ 0 h 8"/>
                    <a:gd name="T8" fmla="*/ 0 w 14"/>
                    <a:gd name="T9" fmla="*/ 0 h 8"/>
                    <a:gd name="T10" fmla="*/ 14 w 14"/>
                    <a:gd name="T11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8">
                      <a:moveTo>
                        <a:pt x="14" y="3"/>
                      </a:moveTo>
                      <a:lnTo>
                        <a:pt x="14" y="8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4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07" name="Freeform 303"/>
                <p:cNvSpPr>
                  <a:spLocks/>
                </p:cNvSpPr>
                <p:nvPr/>
              </p:nvSpPr>
              <p:spPr bwMode="auto">
                <a:xfrm>
                  <a:off x="3516" y="3854"/>
                  <a:ext cx="25" cy="4"/>
                </a:xfrm>
                <a:custGeom>
                  <a:avLst/>
                  <a:gdLst>
                    <a:gd name="T0" fmla="*/ 74 w 74"/>
                    <a:gd name="T1" fmla="*/ 12 h 17"/>
                    <a:gd name="T2" fmla="*/ 74 w 74"/>
                    <a:gd name="T3" fmla="*/ 17 h 17"/>
                    <a:gd name="T4" fmla="*/ 0 w 74"/>
                    <a:gd name="T5" fmla="*/ 5 h 17"/>
                    <a:gd name="T6" fmla="*/ 0 w 74"/>
                    <a:gd name="T7" fmla="*/ 5 h 17"/>
                    <a:gd name="T8" fmla="*/ 0 w 74"/>
                    <a:gd name="T9" fmla="*/ 0 h 17"/>
                    <a:gd name="T10" fmla="*/ 74 w 74"/>
                    <a:gd name="T11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17">
                      <a:moveTo>
                        <a:pt x="74" y="12"/>
                      </a:moveTo>
                      <a:lnTo>
                        <a:pt x="74" y="17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74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08" name="Freeform 304"/>
                <p:cNvSpPr>
                  <a:spLocks/>
                </p:cNvSpPr>
                <p:nvPr/>
              </p:nvSpPr>
              <p:spPr bwMode="auto">
                <a:xfrm>
                  <a:off x="3504" y="3852"/>
                  <a:ext cx="12" cy="3"/>
                </a:xfrm>
                <a:custGeom>
                  <a:avLst/>
                  <a:gdLst>
                    <a:gd name="T0" fmla="*/ 37 w 37"/>
                    <a:gd name="T1" fmla="*/ 8 h 13"/>
                    <a:gd name="T2" fmla="*/ 37 w 37"/>
                    <a:gd name="T3" fmla="*/ 13 h 13"/>
                    <a:gd name="T4" fmla="*/ 0 w 37"/>
                    <a:gd name="T5" fmla="*/ 5 h 13"/>
                    <a:gd name="T6" fmla="*/ 0 w 37"/>
                    <a:gd name="T7" fmla="*/ 0 h 13"/>
                    <a:gd name="T8" fmla="*/ 0 w 37"/>
                    <a:gd name="T9" fmla="*/ 0 h 13"/>
                    <a:gd name="T10" fmla="*/ 37 w 37"/>
                    <a:gd name="T11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13">
                      <a:moveTo>
                        <a:pt x="37" y="8"/>
                      </a:moveTo>
                      <a:lnTo>
                        <a:pt x="37" y="13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37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09" name="Freeform 305"/>
                <p:cNvSpPr>
                  <a:spLocks/>
                </p:cNvSpPr>
                <p:nvPr/>
              </p:nvSpPr>
              <p:spPr bwMode="auto">
                <a:xfrm>
                  <a:off x="3501" y="3851"/>
                  <a:ext cx="3" cy="2"/>
                </a:xfrm>
                <a:custGeom>
                  <a:avLst/>
                  <a:gdLst>
                    <a:gd name="T0" fmla="*/ 9 w 9"/>
                    <a:gd name="T1" fmla="*/ 1 h 6"/>
                    <a:gd name="T2" fmla="*/ 9 w 9"/>
                    <a:gd name="T3" fmla="*/ 6 h 6"/>
                    <a:gd name="T4" fmla="*/ 0 w 9"/>
                    <a:gd name="T5" fmla="*/ 5 h 6"/>
                    <a:gd name="T6" fmla="*/ 0 w 9"/>
                    <a:gd name="T7" fmla="*/ 5 h 6"/>
                    <a:gd name="T8" fmla="*/ 0 w 9"/>
                    <a:gd name="T9" fmla="*/ 0 h 6"/>
                    <a:gd name="T10" fmla="*/ 9 w 9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6">
                      <a:moveTo>
                        <a:pt x="9" y="1"/>
                      </a:moveTo>
                      <a:lnTo>
                        <a:pt x="9" y="6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10" name="Freeform 306"/>
                <p:cNvSpPr>
                  <a:spLocks/>
                </p:cNvSpPr>
                <p:nvPr/>
              </p:nvSpPr>
              <p:spPr bwMode="auto">
                <a:xfrm>
                  <a:off x="3498" y="3851"/>
                  <a:ext cx="3" cy="2"/>
                </a:xfrm>
                <a:custGeom>
                  <a:avLst/>
                  <a:gdLst>
                    <a:gd name="T0" fmla="*/ 8 w 8"/>
                    <a:gd name="T1" fmla="*/ 1 h 6"/>
                    <a:gd name="T2" fmla="*/ 8 w 8"/>
                    <a:gd name="T3" fmla="*/ 6 h 6"/>
                    <a:gd name="T4" fmla="*/ 0 w 8"/>
                    <a:gd name="T5" fmla="*/ 5 h 6"/>
                    <a:gd name="T6" fmla="*/ 0 w 8"/>
                    <a:gd name="T7" fmla="*/ 0 h 6"/>
                    <a:gd name="T8" fmla="*/ 0 w 8"/>
                    <a:gd name="T9" fmla="*/ 0 h 6"/>
                    <a:gd name="T10" fmla="*/ 8 w 8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8" y="1"/>
                      </a:moveTo>
                      <a:lnTo>
                        <a:pt x="8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11" name="Freeform 307"/>
                <p:cNvSpPr>
                  <a:spLocks/>
                </p:cNvSpPr>
                <p:nvPr/>
              </p:nvSpPr>
              <p:spPr bwMode="auto">
                <a:xfrm>
                  <a:off x="3497" y="3851"/>
                  <a:ext cx="1" cy="1"/>
                </a:xfrm>
                <a:custGeom>
                  <a:avLst/>
                  <a:gdLst>
                    <a:gd name="T0" fmla="*/ 4 w 4"/>
                    <a:gd name="T1" fmla="*/ 0 h 5"/>
                    <a:gd name="T2" fmla="*/ 4 w 4"/>
                    <a:gd name="T3" fmla="*/ 5 h 5"/>
                    <a:gd name="T4" fmla="*/ 0 w 4"/>
                    <a:gd name="T5" fmla="*/ 5 h 5"/>
                    <a:gd name="T6" fmla="*/ 0 w 4"/>
                    <a:gd name="T7" fmla="*/ 5 h 5"/>
                    <a:gd name="T8" fmla="*/ 0 w 4"/>
                    <a:gd name="T9" fmla="*/ 0 h 5"/>
                    <a:gd name="T10" fmla="*/ 4 w 4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4" y="0"/>
                      </a:moveTo>
                      <a:lnTo>
                        <a:pt x="4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12" name="Freeform 308"/>
                <p:cNvSpPr>
                  <a:spLocks/>
                </p:cNvSpPr>
                <p:nvPr/>
              </p:nvSpPr>
              <p:spPr bwMode="auto">
                <a:xfrm>
                  <a:off x="3497" y="3851"/>
                  <a:ext cx="1" cy="1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5 h 5"/>
                    <a:gd name="T4" fmla="*/ 0 w 1"/>
                    <a:gd name="T5" fmla="*/ 5 h 5"/>
                    <a:gd name="T6" fmla="*/ 0 w 1"/>
                    <a:gd name="T7" fmla="*/ 0 h 5"/>
                    <a:gd name="T8" fmla="*/ 0 w 1"/>
                    <a:gd name="T9" fmla="*/ 0 h 5"/>
                    <a:gd name="T10" fmla="*/ 1 w 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5">
                      <a:moveTo>
                        <a:pt x="1" y="0"/>
                      </a:moveTo>
                      <a:lnTo>
                        <a:pt x="1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13" name="Freeform 309"/>
                <p:cNvSpPr>
                  <a:spLocks/>
                </p:cNvSpPr>
                <p:nvPr/>
              </p:nvSpPr>
              <p:spPr bwMode="auto">
                <a:xfrm>
                  <a:off x="3493" y="3851"/>
                  <a:ext cx="4" cy="2"/>
                </a:xfrm>
                <a:custGeom>
                  <a:avLst/>
                  <a:gdLst>
                    <a:gd name="T0" fmla="*/ 12 w 12"/>
                    <a:gd name="T1" fmla="*/ 0 h 6"/>
                    <a:gd name="T2" fmla="*/ 12 w 12"/>
                    <a:gd name="T3" fmla="*/ 5 h 6"/>
                    <a:gd name="T4" fmla="*/ 2 w 12"/>
                    <a:gd name="T5" fmla="*/ 6 h 6"/>
                    <a:gd name="T6" fmla="*/ 2 w 12"/>
                    <a:gd name="T7" fmla="*/ 4 h 6"/>
                    <a:gd name="T8" fmla="*/ 0 w 12"/>
                    <a:gd name="T9" fmla="*/ 4 h 6"/>
                    <a:gd name="T10" fmla="*/ 2 w 12"/>
                    <a:gd name="T11" fmla="*/ 1 h 6"/>
                    <a:gd name="T12" fmla="*/ 12 w 12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6">
                      <a:moveTo>
                        <a:pt x="12" y="0"/>
                      </a:moveTo>
                      <a:lnTo>
                        <a:pt x="12" y="5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2" y="1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14" name="Freeform 310"/>
                <p:cNvSpPr>
                  <a:spLocks/>
                </p:cNvSpPr>
                <p:nvPr/>
              </p:nvSpPr>
              <p:spPr bwMode="auto">
                <a:xfrm>
                  <a:off x="3493" y="3852"/>
                  <a:ext cx="1" cy="1"/>
                </a:xfrm>
                <a:custGeom>
                  <a:avLst/>
                  <a:gdLst>
                    <a:gd name="T0" fmla="*/ 0 w 4"/>
                    <a:gd name="T1" fmla="*/ 0 h 1"/>
                    <a:gd name="T2" fmla="*/ 2 w 4"/>
                    <a:gd name="T3" fmla="*/ 0 h 1"/>
                    <a:gd name="T4" fmla="*/ 4 w 4"/>
                    <a:gd name="T5" fmla="*/ 0 h 1"/>
                    <a:gd name="T6" fmla="*/ 4 w 4"/>
                    <a:gd name="T7" fmla="*/ 1 h 1"/>
                    <a:gd name="T8" fmla="*/ 4 w 4"/>
                    <a:gd name="T9" fmla="*/ 1 h 1"/>
                    <a:gd name="T10" fmla="*/ 0 w 4"/>
                    <a:gd name="T11" fmla="*/ 1 h 1"/>
                    <a:gd name="T12" fmla="*/ 0 w 4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4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15" name="Freeform 311"/>
                <p:cNvSpPr>
                  <a:spLocks/>
                </p:cNvSpPr>
                <p:nvPr/>
              </p:nvSpPr>
              <p:spPr bwMode="auto">
                <a:xfrm>
                  <a:off x="3493" y="3852"/>
                  <a:ext cx="1" cy="4"/>
                </a:xfrm>
                <a:custGeom>
                  <a:avLst/>
                  <a:gdLst>
                    <a:gd name="T0" fmla="*/ 0 w 4"/>
                    <a:gd name="T1" fmla="*/ 0 h 13"/>
                    <a:gd name="T2" fmla="*/ 4 w 4"/>
                    <a:gd name="T3" fmla="*/ 0 h 13"/>
                    <a:gd name="T4" fmla="*/ 3 w 4"/>
                    <a:gd name="T5" fmla="*/ 10 h 13"/>
                    <a:gd name="T6" fmla="*/ 2 w 4"/>
                    <a:gd name="T7" fmla="*/ 13 h 13"/>
                    <a:gd name="T8" fmla="*/ 0 w 4"/>
                    <a:gd name="T9" fmla="*/ 9 h 13"/>
                    <a:gd name="T10" fmla="*/ 0 w 4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3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3" y="10"/>
                      </a:lnTo>
                      <a:lnTo>
                        <a:pt x="2" y="13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16" name="Freeform 312"/>
                <p:cNvSpPr>
                  <a:spLocks/>
                </p:cNvSpPr>
                <p:nvPr/>
              </p:nvSpPr>
              <p:spPr bwMode="auto">
                <a:xfrm>
                  <a:off x="3482" y="3855"/>
                  <a:ext cx="11" cy="4"/>
                </a:xfrm>
                <a:custGeom>
                  <a:avLst/>
                  <a:gdLst>
                    <a:gd name="T0" fmla="*/ 31 w 33"/>
                    <a:gd name="T1" fmla="*/ 0 h 16"/>
                    <a:gd name="T2" fmla="*/ 33 w 33"/>
                    <a:gd name="T3" fmla="*/ 4 h 16"/>
                    <a:gd name="T4" fmla="*/ 2 w 33"/>
                    <a:gd name="T5" fmla="*/ 16 h 16"/>
                    <a:gd name="T6" fmla="*/ 0 w 33"/>
                    <a:gd name="T7" fmla="*/ 12 h 16"/>
                    <a:gd name="T8" fmla="*/ 1 w 33"/>
                    <a:gd name="T9" fmla="*/ 11 h 16"/>
                    <a:gd name="T10" fmla="*/ 31 w 33"/>
                    <a:gd name="T1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6">
                      <a:moveTo>
                        <a:pt x="31" y="0"/>
                      </a:moveTo>
                      <a:lnTo>
                        <a:pt x="33" y="4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1" y="11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17" name="Freeform 313"/>
                <p:cNvSpPr>
                  <a:spLocks/>
                </p:cNvSpPr>
                <p:nvPr/>
              </p:nvSpPr>
              <p:spPr bwMode="auto">
                <a:xfrm>
                  <a:off x="3479" y="3858"/>
                  <a:ext cx="4" cy="3"/>
                </a:xfrm>
                <a:custGeom>
                  <a:avLst/>
                  <a:gdLst>
                    <a:gd name="T0" fmla="*/ 10 w 12"/>
                    <a:gd name="T1" fmla="*/ 0 h 13"/>
                    <a:gd name="T2" fmla="*/ 12 w 12"/>
                    <a:gd name="T3" fmla="*/ 4 h 13"/>
                    <a:gd name="T4" fmla="*/ 3 w 12"/>
                    <a:gd name="T5" fmla="*/ 13 h 13"/>
                    <a:gd name="T6" fmla="*/ 0 w 12"/>
                    <a:gd name="T7" fmla="*/ 11 h 13"/>
                    <a:gd name="T8" fmla="*/ 0 w 12"/>
                    <a:gd name="T9" fmla="*/ 11 h 13"/>
                    <a:gd name="T10" fmla="*/ 10 w 12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3">
                      <a:moveTo>
                        <a:pt x="10" y="0"/>
                      </a:moveTo>
                      <a:lnTo>
                        <a:pt x="12" y="4"/>
                      </a:lnTo>
                      <a:lnTo>
                        <a:pt x="3" y="13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18" name="Freeform 314"/>
                <p:cNvSpPr>
                  <a:spLocks/>
                </p:cNvSpPr>
                <p:nvPr/>
              </p:nvSpPr>
              <p:spPr bwMode="auto">
                <a:xfrm>
                  <a:off x="3478" y="3860"/>
                  <a:ext cx="2" cy="2"/>
                </a:xfrm>
                <a:custGeom>
                  <a:avLst/>
                  <a:gdLst>
                    <a:gd name="T0" fmla="*/ 2 w 5"/>
                    <a:gd name="T1" fmla="*/ 0 h 5"/>
                    <a:gd name="T2" fmla="*/ 5 w 5"/>
                    <a:gd name="T3" fmla="*/ 2 h 5"/>
                    <a:gd name="T4" fmla="*/ 4 w 5"/>
                    <a:gd name="T5" fmla="*/ 5 h 5"/>
                    <a:gd name="T6" fmla="*/ 0 w 5"/>
                    <a:gd name="T7" fmla="*/ 4 h 5"/>
                    <a:gd name="T8" fmla="*/ 1 w 5"/>
                    <a:gd name="T9" fmla="*/ 2 h 5"/>
                    <a:gd name="T10" fmla="*/ 2 w 5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2" y="0"/>
                      </a:moveTo>
                      <a:lnTo>
                        <a:pt x="5" y="2"/>
                      </a:lnTo>
                      <a:lnTo>
                        <a:pt x="4" y="5"/>
                      </a:lnTo>
                      <a:lnTo>
                        <a:pt x="0" y="4"/>
                      </a:lnTo>
                      <a:lnTo>
                        <a:pt x="1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19" name="Freeform 315"/>
                <p:cNvSpPr>
                  <a:spLocks/>
                </p:cNvSpPr>
                <p:nvPr/>
              </p:nvSpPr>
              <p:spPr bwMode="auto">
                <a:xfrm>
                  <a:off x="3478" y="3861"/>
                  <a:ext cx="2" cy="2"/>
                </a:xfrm>
                <a:custGeom>
                  <a:avLst/>
                  <a:gdLst>
                    <a:gd name="T0" fmla="*/ 0 w 4"/>
                    <a:gd name="T1" fmla="*/ 0 h 5"/>
                    <a:gd name="T2" fmla="*/ 4 w 4"/>
                    <a:gd name="T3" fmla="*/ 1 h 5"/>
                    <a:gd name="T4" fmla="*/ 4 w 4"/>
                    <a:gd name="T5" fmla="*/ 2 h 5"/>
                    <a:gd name="T6" fmla="*/ 2 w 4"/>
                    <a:gd name="T7" fmla="*/ 5 h 5"/>
                    <a:gd name="T8" fmla="*/ 2 w 4"/>
                    <a:gd name="T9" fmla="*/ 2 h 5"/>
                    <a:gd name="T10" fmla="*/ 0 w 4"/>
                    <a:gd name="T11" fmla="*/ 2 h 5"/>
                    <a:gd name="T12" fmla="*/ 0 w 4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5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4" y="2"/>
                      </a:lnTo>
                      <a:lnTo>
                        <a:pt x="2" y="5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20" name="Freeform 316"/>
                <p:cNvSpPr>
                  <a:spLocks/>
                </p:cNvSpPr>
                <p:nvPr/>
              </p:nvSpPr>
              <p:spPr bwMode="auto">
                <a:xfrm>
                  <a:off x="3478" y="3861"/>
                  <a:ext cx="1" cy="2"/>
                </a:xfrm>
                <a:custGeom>
                  <a:avLst/>
                  <a:gdLst>
                    <a:gd name="T0" fmla="*/ 3 w 3"/>
                    <a:gd name="T1" fmla="*/ 0 h 5"/>
                    <a:gd name="T2" fmla="*/ 3 w 3"/>
                    <a:gd name="T3" fmla="*/ 2 h 5"/>
                    <a:gd name="T4" fmla="*/ 3 w 3"/>
                    <a:gd name="T5" fmla="*/ 5 h 5"/>
                    <a:gd name="T6" fmla="*/ 0 w 3"/>
                    <a:gd name="T7" fmla="*/ 5 h 5"/>
                    <a:gd name="T8" fmla="*/ 0 w 3"/>
                    <a:gd name="T9" fmla="*/ 0 h 5"/>
                    <a:gd name="T10" fmla="*/ 0 w 3"/>
                    <a:gd name="T11" fmla="*/ 0 h 5"/>
                    <a:gd name="T12" fmla="*/ 3 w 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lnTo>
                        <a:pt x="3" y="2"/>
                      </a:lnTo>
                      <a:lnTo>
                        <a:pt x="3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21" name="Freeform 317"/>
                <p:cNvSpPr>
                  <a:spLocks/>
                </p:cNvSpPr>
                <p:nvPr/>
              </p:nvSpPr>
              <p:spPr bwMode="auto">
                <a:xfrm>
                  <a:off x="3470" y="3861"/>
                  <a:ext cx="8" cy="3"/>
                </a:xfrm>
                <a:custGeom>
                  <a:avLst/>
                  <a:gdLst>
                    <a:gd name="T0" fmla="*/ 23 w 23"/>
                    <a:gd name="T1" fmla="*/ 0 h 10"/>
                    <a:gd name="T2" fmla="*/ 23 w 23"/>
                    <a:gd name="T3" fmla="*/ 5 h 10"/>
                    <a:gd name="T4" fmla="*/ 0 w 23"/>
                    <a:gd name="T5" fmla="*/ 10 h 10"/>
                    <a:gd name="T6" fmla="*/ 0 w 23"/>
                    <a:gd name="T7" fmla="*/ 5 h 10"/>
                    <a:gd name="T8" fmla="*/ 0 w 23"/>
                    <a:gd name="T9" fmla="*/ 5 h 10"/>
                    <a:gd name="T10" fmla="*/ 23 w 23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" h="10">
                      <a:moveTo>
                        <a:pt x="23" y="0"/>
                      </a:moveTo>
                      <a:lnTo>
                        <a:pt x="23" y="5"/>
                      </a:lnTo>
                      <a:lnTo>
                        <a:pt x="0" y="10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22" name="Freeform 318"/>
                <p:cNvSpPr>
                  <a:spLocks/>
                </p:cNvSpPr>
                <p:nvPr/>
              </p:nvSpPr>
              <p:spPr bwMode="auto">
                <a:xfrm>
                  <a:off x="3466" y="3863"/>
                  <a:ext cx="4" cy="2"/>
                </a:xfrm>
                <a:custGeom>
                  <a:avLst/>
                  <a:gdLst>
                    <a:gd name="T0" fmla="*/ 12 w 12"/>
                    <a:gd name="T1" fmla="*/ 0 h 9"/>
                    <a:gd name="T2" fmla="*/ 12 w 12"/>
                    <a:gd name="T3" fmla="*/ 5 h 9"/>
                    <a:gd name="T4" fmla="*/ 1 w 12"/>
                    <a:gd name="T5" fmla="*/ 9 h 9"/>
                    <a:gd name="T6" fmla="*/ 0 w 12"/>
                    <a:gd name="T7" fmla="*/ 9 h 9"/>
                    <a:gd name="T8" fmla="*/ 0 w 12"/>
                    <a:gd name="T9" fmla="*/ 4 h 9"/>
                    <a:gd name="T10" fmla="*/ 12 w 1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9">
                      <a:moveTo>
                        <a:pt x="12" y="0"/>
                      </a:moveTo>
                      <a:lnTo>
                        <a:pt x="12" y="5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23" name="Freeform 319"/>
                <p:cNvSpPr>
                  <a:spLocks/>
                </p:cNvSpPr>
                <p:nvPr/>
              </p:nvSpPr>
              <p:spPr bwMode="auto">
                <a:xfrm>
                  <a:off x="3461" y="3864"/>
                  <a:ext cx="5" cy="2"/>
                </a:xfrm>
                <a:custGeom>
                  <a:avLst/>
                  <a:gdLst>
                    <a:gd name="T0" fmla="*/ 15 w 15"/>
                    <a:gd name="T1" fmla="*/ 0 h 9"/>
                    <a:gd name="T2" fmla="*/ 15 w 15"/>
                    <a:gd name="T3" fmla="*/ 5 h 9"/>
                    <a:gd name="T4" fmla="*/ 0 w 15"/>
                    <a:gd name="T5" fmla="*/ 9 h 9"/>
                    <a:gd name="T6" fmla="*/ 0 w 15"/>
                    <a:gd name="T7" fmla="*/ 4 h 9"/>
                    <a:gd name="T8" fmla="*/ 0 w 15"/>
                    <a:gd name="T9" fmla="*/ 4 h 9"/>
                    <a:gd name="T10" fmla="*/ 15 w 15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">
                      <a:moveTo>
                        <a:pt x="15" y="0"/>
                      </a:moveTo>
                      <a:lnTo>
                        <a:pt x="15" y="5"/>
                      </a:ln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24" name="Freeform 320"/>
                <p:cNvSpPr>
                  <a:spLocks/>
                </p:cNvSpPr>
                <p:nvPr/>
              </p:nvSpPr>
              <p:spPr bwMode="auto">
                <a:xfrm>
                  <a:off x="3441" y="3865"/>
                  <a:ext cx="20" cy="5"/>
                </a:xfrm>
                <a:custGeom>
                  <a:avLst/>
                  <a:gdLst>
                    <a:gd name="T0" fmla="*/ 61 w 61"/>
                    <a:gd name="T1" fmla="*/ 0 h 23"/>
                    <a:gd name="T2" fmla="*/ 61 w 61"/>
                    <a:gd name="T3" fmla="*/ 5 h 23"/>
                    <a:gd name="T4" fmla="*/ 0 w 61"/>
                    <a:gd name="T5" fmla="*/ 23 h 23"/>
                    <a:gd name="T6" fmla="*/ 0 w 61"/>
                    <a:gd name="T7" fmla="*/ 23 h 23"/>
                    <a:gd name="T8" fmla="*/ 0 w 61"/>
                    <a:gd name="T9" fmla="*/ 17 h 23"/>
                    <a:gd name="T10" fmla="*/ 61 w 6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23">
                      <a:moveTo>
                        <a:pt x="61" y="0"/>
                      </a:moveTo>
                      <a:lnTo>
                        <a:pt x="61" y="5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25" name="Freeform 321"/>
                <p:cNvSpPr>
                  <a:spLocks/>
                </p:cNvSpPr>
                <p:nvPr/>
              </p:nvSpPr>
              <p:spPr bwMode="auto">
                <a:xfrm>
                  <a:off x="3415" y="3868"/>
                  <a:ext cx="26" cy="2"/>
                </a:xfrm>
                <a:custGeom>
                  <a:avLst/>
                  <a:gdLst>
                    <a:gd name="T0" fmla="*/ 77 w 77"/>
                    <a:gd name="T1" fmla="*/ 5 h 11"/>
                    <a:gd name="T2" fmla="*/ 77 w 77"/>
                    <a:gd name="T3" fmla="*/ 11 h 11"/>
                    <a:gd name="T4" fmla="*/ 1 w 77"/>
                    <a:gd name="T5" fmla="*/ 5 h 11"/>
                    <a:gd name="T6" fmla="*/ 0 w 77"/>
                    <a:gd name="T7" fmla="*/ 4 h 11"/>
                    <a:gd name="T8" fmla="*/ 2 w 77"/>
                    <a:gd name="T9" fmla="*/ 0 h 11"/>
                    <a:gd name="T10" fmla="*/ 77 w 77"/>
                    <a:gd name="T11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7" h="11">
                      <a:moveTo>
                        <a:pt x="77" y="5"/>
                      </a:moveTo>
                      <a:lnTo>
                        <a:pt x="77" y="11"/>
                      </a:lnTo>
                      <a:lnTo>
                        <a:pt x="1" y="5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77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26" name="Freeform 322"/>
                <p:cNvSpPr>
                  <a:spLocks/>
                </p:cNvSpPr>
                <p:nvPr/>
              </p:nvSpPr>
              <p:spPr bwMode="auto">
                <a:xfrm>
                  <a:off x="3414" y="3867"/>
                  <a:ext cx="2" cy="2"/>
                </a:xfrm>
                <a:custGeom>
                  <a:avLst/>
                  <a:gdLst>
                    <a:gd name="T0" fmla="*/ 6 w 6"/>
                    <a:gd name="T1" fmla="*/ 3 h 7"/>
                    <a:gd name="T2" fmla="*/ 4 w 6"/>
                    <a:gd name="T3" fmla="*/ 7 h 7"/>
                    <a:gd name="T4" fmla="*/ 0 w 6"/>
                    <a:gd name="T5" fmla="*/ 3 h 7"/>
                    <a:gd name="T6" fmla="*/ 0 w 6"/>
                    <a:gd name="T7" fmla="*/ 3 h 7"/>
                    <a:gd name="T8" fmla="*/ 2 w 6"/>
                    <a:gd name="T9" fmla="*/ 0 h 7"/>
                    <a:gd name="T10" fmla="*/ 6 w 6"/>
                    <a:gd name="T11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7">
                      <a:moveTo>
                        <a:pt x="6" y="3"/>
                      </a:moveTo>
                      <a:lnTo>
                        <a:pt x="4" y="7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6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27" name="Freeform 323"/>
                <p:cNvSpPr>
                  <a:spLocks/>
                </p:cNvSpPr>
                <p:nvPr/>
              </p:nvSpPr>
              <p:spPr bwMode="auto">
                <a:xfrm>
                  <a:off x="3412" y="3864"/>
                  <a:ext cx="3" cy="4"/>
                </a:xfrm>
                <a:custGeom>
                  <a:avLst/>
                  <a:gdLst>
                    <a:gd name="T0" fmla="*/ 9 w 9"/>
                    <a:gd name="T1" fmla="*/ 13 h 16"/>
                    <a:gd name="T2" fmla="*/ 7 w 9"/>
                    <a:gd name="T3" fmla="*/ 16 h 16"/>
                    <a:gd name="T4" fmla="*/ 0 w 9"/>
                    <a:gd name="T5" fmla="*/ 3 h 16"/>
                    <a:gd name="T6" fmla="*/ 2 w 9"/>
                    <a:gd name="T7" fmla="*/ 0 h 16"/>
                    <a:gd name="T8" fmla="*/ 3 w 9"/>
                    <a:gd name="T9" fmla="*/ 0 h 16"/>
                    <a:gd name="T10" fmla="*/ 9 w 9"/>
                    <a:gd name="T11" fmla="*/ 13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6">
                      <a:moveTo>
                        <a:pt x="9" y="13"/>
                      </a:moveTo>
                      <a:lnTo>
                        <a:pt x="7" y="16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9" y="1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28" name="Freeform 324"/>
                <p:cNvSpPr>
                  <a:spLocks/>
                </p:cNvSpPr>
                <p:nvPr/>
              </p:nvSpPr>
              <p:spPr bwMode="auto">
                <a:xfrm>
                  <a:off x="3389" y="3844"/>
                  <a:ext cx="23" cy="20"/>
                </a:xfrm>
                <a:custGeom>
                  <a:avLst/>
                  <a:gdLst>
                    <a:gd name="T0" fmla="*/ 70 w 70"/>
                    <a:gd name="T1" fmla="*/ 80 h 83"/>
                    <a:gd name="T2" fmla="*/ 68 w 70"/>
                    <a:gd name="T3" fmla="*/ 83 h 83"/>
                    <a:gd name="T4" fmla="*/ 0 w 70"/>
                    <a:gd name="T5" fmla="*/ 4 h 83"/>
                    <a:gd name="T6" fmla="*/ 2 w 70"/>
                    <a:gd name="T7" fmla="*/ 0 h 83"/>
                    <a:gd name="T8" fmla="*/ 2 w 70"/>
                    <a:gd name="T9" fmla="*/ 0 h 83"/>
                    <a:gd name="T10" fmla="*/ 70 w 70"/>
                    <a:gd name="T11" fmla="*/ 8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0" h="83">
                      <a:moveTo>
                        <a:pt x="70" y="80"/>
                      </a:moveTo>
                      <a:lnTo>
                        <a:pt x="68" y="83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70" y="8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29" name="Freeform 325"/>
                <p:cNvSpPr>
                  <a:spLocks/>
                </p:cNvSpPr>
                <p:nvPr/>
              </p:nvSpPr>
              <p:spPr bwMode="auto">
                <a:xfrm>
                  <a:off x="3387" y="3843"/>
                  <a:ext cx="3" cy="2"/>
                </a:xfrm>
                <a:custGeom>
                  <a:avLst/>
                  <a:gdLst>
                    <a:gd name="T0" fmla="*/ 8 w 8"/>
                    <a:gd name="T1" fmla="*/ 5 h 9"/>
                    <a:gd name="T2" fmla="*/ 6 w 8"/>
                    <a:gd name="T3" fmla="*/ 9 h 9"/>
                    <a:gd name="T4" fmla="*/ 0 w 8"/>
                    <a:gd name="T5" fmla="*/ 5 h 9"/>
                    <a:gd name="T6" fmla="*/ 0 w 8"/>
                    <a:gd name="T7" fmla="*/ 0 h 9"/>
                    <a:gd name="T8" fmla="*/ 1 w 8"/>
                    <a:gd name="T9" fmla="*/ 1 h 9"/>
                    <a:gd name="T10" fmla="*/ 8 w 8"/>
                    <a:gd name="T11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8" y="5"/>
                      </a:moveTo>
                      <a:lnTo>
                        <a:pt x="6" y="9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8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30" name="Freeform 326"/>
                <p:cNvSpPr>
                  <a:spLocks/>
                </p:cNvSpPr>
                <p:nvPr/>
              </p:nvSpPr>
              <p:spPr bwMode="auto">
                <a:xfrm>
                  <a:off x="3384" y="3842"/>
                  <a:ext cx="3" cy="2"/>
                </a:xfrm>
                <a:custGeom>
                  <a:avLst/>
                  <a:gdLst>
                    <a:gd name="T0" fmla="*/ 8 w 8"/>
                    <a:gd name="T1" fmla="*/ 1 h 6"/>
                    <a:gd name="T2" fmla="*/ 8 w 8"/>
                    <a:gd name="T3" fmla="*/ 6 h 6"/>
                    <a:gd name="T4" fmla="*/ 2 w 8"/>
                    <a:gd name="T5" fmla="*/ 5 h 6"/>
                    <a:gd name="T6" fmla="*/ 0 w 8"/>
                    <a:gd name="T7" fmla="*/ 1 h 6"/>
                    <a:gd name="T8" fmla="*/ 1 w 8"/>
                    <a:gd name="T9" fmla="*/ 0 h 6"/>
                    <a:gd name="T10" fmla="*/ 8 w 8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8" y="1"/>
                      </a:moveTo>
                      <a:lnTo>
                        <a:pt x="8" y="6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31" name="Freeform 327"/>
                <p:cNvSpPr>
                  <a:spLocks/>
                </p:cNvSpPr>
                <p:nvPr/>
              </p:nvSpPr>
              <p:spPr bwMode="auto">
                <a:xfrm>
                  <a:off x="3378" y="3843"/>
                  <a:ext cx="7" cy="9"/>
                </a:xfrm>
                <a:custGeom>
                  <a:avLst/>
                  <a:gdLst>
                    <a:gd name="T0" fmla="*/ 18 w 20"/>
                    <a:gd name="T1" fmla="*/ 0 h 40"/>
                    <a:gd name="T2" fmla="*/ 20 w 20"/>
                    <a:gd name="T3" fmla="*/ 4 h 40"/>
                    <a:gd name="T4" fmla="*/ 4 w 20"/>
                    <a:gd name="T5" fmla="*/ 39 h 40"/>
                    <a:gd name="T6" fmla="*/ 1 w 20"/>
                    <a:gd name="T7" fmla="*/ 40 h 40"/>
                    <a:gd name="T8" fmla="*/ 0 w 20"/>
                    <a:gd name="T9" fmla="*/ 35 h 40"/>
                    <a:gd name="T10" fmla="*/ 18 w 20"/>
                    <a:gd name="T1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40">
                      <a:moveTo>
                        <a:pt x="18" y="0"/>
                      </a:moveTo>
                      <a:lnTo>
                        <a:pt x="20" y="4"/>
                      </a:lnTo>
                      <a:lnTo>
                        <a:pt x="4" y="39"/>
                      </a:lnTo>
                      <a:lnTo>
                        <a:pt x="1" y="40"/>
                      </a:lnTo>
                      <a:lnTo>
                        <a:pt x="0" y="35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32" name="Freeform 328"/>
                <p:cNvSpPr>
                  <a:spLocks/>
                </p:cNvSpPr>
                <p:nvPr/>
              </p:nvSpPr>
              <p:spPr bwMode="auto">
                <a:xfrm>
                  <a:off x="3377" y="3851"/>
                  <a:ext cx="2" cy="1"/>
                </a:xfrm>
                <a:custGeom>
                  <a:avLst/>
                  <a:gdLst>
                    <a:gd name="T0" fmla="*/ 4 w 5"/>
                    <a:gd name="T1" fmla="*/ 0 h 5"/>
                    <a:gd name="T2" fmla="*/ 5 w 5"/>
                    <a:gd name="T3" fmla="*/ 5 h 5"/>
                    <a:gd name="T4" fmla="*/ 2 w 5"/>
                    <a:gd name="T5" fmla="*/ 5 h 5"/>
                    <a:gd name="T6" fmla="*/ 0 w 5"/>
                    <a:gd name="T7" fmla="*/ 1 h 5"/>
                    <a:gd name="T8" fmla="*/ 1 w 5"/>
                    <a:gd name="T9" fmla="*/ 0 h 5"/>
                    <a:gd name="T10" fmla="*/ 4 w 5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4" y="0"/>
                      </a:moveTo>
                      <a:lnTo>
                        <a:pt x="5" y="5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33" name="Freeform 329"/>
                <p:cNvSpPr>
                  <a:spLocks/>
                </p:cNvSpPr>
                <p:nvPr/>
              </p:nvSpPr>
              <p:spPr bwMode="auto">
                <a:xfrm>
                  <a:off x="3372" y="3851"/>
                  <a:ext cx="6" cy="4"/>
                </a:xfrm>
                <a:custGeom>
                  <a:avLst/>
                  <a:gdLst>
                    <a:gd name="T0" fmla="*/ 15 w 17"/>
                    <a:gd name="T1" fmla="*/ 0 h 13"/>
                    <a:gd name="T2" fmla="*/ 17 w 17"/>
                    <a:gd name="T3" fmla="*/ 4 h 13"/>
                    <a:gd name="T4" fmla="*/ 2 w 17"/>
                    <a:gd name="T5" fmla="*/ 13 h 13"/>
                    <a:gd name="T6" fmla="*/ 0 w 17"/>
                    <a:gd name="T7" fmla="*/ 9 h 13"/>
                    <a:gd name="T8" fmla="*/ 0 w 17"/>
                    <a:gd name="T9" fmla="*/ 9 h 13"/>
                    <a:gd name="T10" fmla="*/ 15 w 1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15" y="0"/>
                      </a:moveTo>
                      <a:lnTo>
                        <a:pt x="17" y="4"/>
                      </a:lnTo>
                      <a:lnTo>
                        <a:pt x="2" y="13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34" name="Freeform 330"/>
                <p:cNvSpPr>
                  <a:spLocks/>
                </p:cNvSpPr>
                <p:nvPr/>
              </p:nvSpPr>
              <p:spPr bwMode="auto">
                <a:xfrm>
                  <a:off x="3365" y="3854"/>
                  <a:ext cx="8" cy="5"/>
                </a:xfrm>
                <a:custGeom>
                  <a:avLst/>
                  <a:gdLst>
                    <a:gd name="T0" fmla="*/ 21 w 23"/>
                    <a:gd name="T1" fmla="*/ 0 h 21"/>
                    <a:gd name="T2" fmla="*/ 23 w 23"/>
                    <a:gd name="T3" fmla="*/ 4 h 21"/>
                    <a:gd name="T4" fmla="*/ 2 w 23"/>
                    <a:gd name="T5" fmla="*/ 21 h 21"/>
                    <a:gd name="T6" fmla="*/ 0 w 23"/>
                    <a:gd name="T7" fmla="*/ 19 h 21"/>
                    <a:gd name="T8" fmla="*/ 0 w 23"/>
                    <a:gd name="T9" fmla="*/ 19 h 21"/>
                    <a:gd name="T10" fmla="*/ 21 w 23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" h="21">
                      <a:moveTo>
                        <a:pt x="21" y="0"/>
                      </a:moveTo>
                      <a:lnTo>
                        <a:pt x="23" y="4"/>
                      </a:lnTo>
                      <a:lnTo>
                        <a:pt x="2" y="21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35" name="Freeform 331"/>
                <p:cNvSpPr>
                  <a:spLocks/>
                </p:cNvSpPr>
                <p:nvPr/>
              </p:nvSpPr>
              <p:spPr bwMode="auto">
                <a:xfrm>
                  <a:off x="3365" y="3858"/>
                  <a:ext cx="1" cy="1"/>
                </a:xfrm>
                <a:custGeom>
                  <a:avLst/>
                  <a:gdLst>
                    <a:gd name="T0" fmla="*/ 1 w 3"/>
                    <a:gd name="T1" fmla="*/ 0 h 4"/>
                    <a:gd name="T2" fmla="*/ 3 w 3"/>
                    <a:gd name="T3" fmla="*/ 2 h 4"/>
                    <a:gd name="T4" fmla="*/ 2 w 3"/>
                    <a:gd name="T5" fmla="*/ 4 h 4"/>
                    <a:gd name="T6" fmla="*/ 0 w 3"/>
                    <a:gd name="T7" fmla="*/ 1 h 4"/>
                    <a:gd name="T8" fmla="*/ 0 w 3"/>
                    <a:gd name="T9" fmla="*/ 1 h 4"/>
                    <a:gd name="T10" fmla="*/ 1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1" y="0"/>
                      </a:moveTo>
                      <a:lnTo>
                        <a:pt x="3" y="2"/>
                      </a:lnTo>
                      <a:lnTo>
                        <a:pt x="2" y="4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36" name="Freeform 332"/>
                <p:cNvSpPr>
                  <a:spLocks/>
                </p:cNvSpPr>
                <p:nvPr/>
              </p:nvSpPr>
              <p:spPr bwMode="auto">
                <a:xfrm>
                  <a:off x="3360" y="3859"/>
                  <a:ext cx="5" cy="5"/>
                </a:xfrm>
                <a:custGeom>
                  <a:avLst/>
                  <a:gdLst>
                    <a:gd name="T0" fmla="*/ 13 w 15"/>
                    <a:gd name="T1" fmla="*/ 0 h 20"/>
                    <a:gd name="T2" fmla="*/ 15 w 15"/>
                    <a:gd name="T3" fmla="*/ 3 h 20"/>
                    <a:gd name="T4" fmla="*/ 4 w 15"/>
                    <a:gd name="T5" fmla="*/ 20 h 20"/>
                    <a:gd name="T6" fmla="*/ 0 w 15"/>
                    <a:gd name="T7" fmla="*/ 19 h 20"/>
                    <a:gd name="T8" fmla="*/ 1 w 15"/>
                    <a:gd name="T9" fmla="*/ 17 h 20"/>
                    <a:gd name="T10" fmla="*/ 13 w 15"/>
                    <a:gd name="T1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0">
                      <a:moveTo>
                        <a:pt x="13" y="0"/>
                      </a:moveTo>
                      <a:lnTo>
                        <a:pt x="15" y="3"/>
                      </a:lnTo>
                      <a:lnTo>
                        <a:pt x="4" y="20"/>
                      </a:lnTo>
                      <a:lnTo>
                        <a:pt x="0" y="19"/>
                      </a:lnTo>
                      <a:lnTo>
                        <a:pt x="1" y="17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37" name="Freeform 333"/>
                <p:cNvSpPr>
                  <a:spLocks/>
                </p:cNvSpPr>
                <p:nvPr/>
              </p:nvSpPr>
              <p:spPr bwMode="auto">
                <a:xfrm>
                  <a:off x="3360" y="3863"/>
                  <a:ext cx="2" cy="1"/>
                </a:xfrm>
                <a:custGeom>
                  <a:avLst/>
                  <a:gdLst>
                    <a:gd name="T0" fmla="*/ 0 w 4"/>
                    <a:gd name="T1" fmla="*/ 0 h 4"/>
                    <a:gd name="T2" fmla="*/ 4 w 4"/>
                    <a:gd name="T3" fmla="*/ 1 h 4"/>
                    <a:gd name="T4" fmla="*/ 4 w 4"/>
                    <a:gd name="T5" fmla="*/ 4 h 4"/>
                    <a:gd name="T6" fmla="*/ 4 w 4"/>
                    <a:gd name="T7" fmla="*/ 4 h 4"/>
                    <a:gd name="T8" fmla="*/ 0 w 4"/>
                    <a:gd name="T9" fmla="*/ 4 h 4"/>
                    <a:gd name="T10" fmla="*/ 0 w 4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38" name="Freeform 334"/>
                <p:cNvSpPr>
                  <a:spLocks/>
                </p:cNvSpPr>
                <p:nvPr/>
              </p:nvSpPr>
              <p:spPr bwMode="auto">
                <a:xfrm>
                  <a:off x="3360" y="3864"/>
                  <a:ext cx="2" cy="2"/>
                </a:xfrm>
                <a:custGeom>
                  <a:avLst/>
                  <a:gdLst>
                    <a:gd name="T0" fmla="*/ 0 w 4"/>
                    <a:gd name="T1" fmla="*/ 0 h 8"/>
                    <a:gd name="T2" fmla="*/ 4 w 4"/>
                    <a:gd name="T3" fmla="*/ 0 h 8"/>
                    <a:gd name="T4" fmla="*/ 4 w 4"/>
                    <a:gd name="T5" fmla="*/ 5 h 8"/>
                    <a:gd name="T6" fmla="*/ 3 w 4"/>
                    <a:gd name="T7" fmla="*/ 8 h 8"/>
                    <a:gd name="T8" fmla="*/ 0 w 4"/>
                    <a:gd name="T9" fmla="*/ 4 h 8"/>
                    <a:gd name="T10" fmla="*/ 0 w 4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3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39" name="Freeform 335"/>
                <p:cNvSpPr>
                  <a:spLocks/>
                </p:cNvSpPr>
                <p:nvPr/>
              </p:nvSpPr>
              <p:spPr bwMode="auto">
                <a:xfrm>
                  <a:off x="3338" y="3865"/>
                  <a:ext cx="23" cy="10"/>
                </a:xfrm>
                <a:custGeom>
                  <a:avLst/>
                  <a:gdLst>
                    <a:gd name="T0" fmla="*/ 66 w 69"/>
                    <a:gd name="T1" fmla="*/ 0 h 38"/>
                    <a:gd name="T2" fmla="*/ 69 w 69"/>
                    <a:gd name="T3" fmla="*/ 4 h 38"/>
                    <a:gd name="T4" fmla="*/ 1 w 69"/>
                    <a:gd name="T5" fmla="*/ 38 h 38"/>
                    <a:gd name="T6" fmla="*/ 0 w 69"/>
                    <a:gd name="T7" fmla="*/ 38 h 38"/>
                    <a:gd name="T8" fmla="*/ 0 w 69"/>
                    <a:gd name="T9" fmla="*/ 33 h 38"/>
                    <a:gd name="T10" fmla="*/ 66 w 69"/>
                    <a:gd name="T1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38">
                      <a:moveTo>
                        <a:pt x="66" y="0"/>
                      </a:moveTo>
                      <a:lnTo>
                        <a:pt x="69" y="4"/>
                      </a:lnTo>
                      <a:lnTo>
                        <a:pt x="1" y="38"/>
                      </a:lnTo>
                      <a:lnTo>
                        <a:pt x="0" y="38"/>
                      </a:lnTo>
                      <a:lnTo>
                        <a:pt x="0" y="33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40" name="Freeform 336"/>
                <p:cNvSpPr>
                  <a:spLocks/>
                </p:cNvSpPr>
                <p:nvPr/>
              </p:nvSpPr>
              <p:spPr bwMode="auto">
                <a:xfrm>
                  <a:off x="3336" y="3874"/>
                  <a:ext cx="2" cy="1"/>
                </a:xfrm>
                <a:custGeom>
                  <a:avLst/>
                  <a:gdLst>
                    <a:gd name="T0" fmla="*/ 8 w 8"/>
                    <a:gd name="T1" fmla="*/ 0 h 5"/>
                    <a:gd name="T2" fmla="*/ 8 w 8"/>
                    <a:gd name="T3" fmla="*/ 5 h 5"/>
                    <a:gd name="T4" fmla="*/ 0 w 8"/>
                    <a:gd name="T5" fmla="*/ 5 h 5"/>
                    <a:gd name="T6" fmla="*/ 0 w 8"/>
                    <a:gd name="T7" fmla="*/ 5 h 5"/>
                    <a:gd name="T8" fmla="*/ 0 w 8"/>
                    <a:gd name="T9" fmla="*/ 0 h 5"/>
                    <a:gd name="T10" fmla="*/ 8 w 8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5">
                      <a:moveTo>
                        <a:pt x="8" y="0"/>
                      </a:moveTo>
                      <a:lnTo>
                        <a:pt x="8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41" name="Freeform 337"/>
                <p:cNvSpPr>
                  <a:spLocks/>
                </p:cNvSpPr>
                <p:nvPr/>
              </p:nvSpPr>
              <p:spPr bwMode="auto">
                <a:xfrm>
                  <a:off x="3332" y="3873"/>
                  <a:ext cx="4" cy="2"/>
                </a:xfrm>
                <a:custGeom>
                  <a:avLst/>
                  <a:gdLst>
                    <a:gd name="T0" fmla="*/ 10 w 10"/>
                    <a:gd name="T1" fmla="*/ 2 h 7"/>
                    <a:gd name="T2" fmla="*/ 10 w 10"/>
                    <a:gd name="T3" fmla="*/ 7 h 7"/>
                    <a:gd name="T4" fmla="*/ 1 w 10"/>
                    <a:gd name="T5" fmla="*/ 4 h 7"/>
                    <a:gd name="T6" fmla="*/ 0 w 10"/>
                    <a:gd name="T7" fmla="*/ 4 h 7"/>
                    <a:gd name="T8" fmla="*/ 2 w 10"/>
                    <a:gd name="T9" fmla="*/ 0 h 7"/>
                    <a:gd name="T10" fmla="*/ 10 w 10"/>
                    <a:gd name="T11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7">
                      <a:moveTo>
                        <a:pt x="10" y="2"/>
                      </a:moveTo>
                      <a:lnTo>
                        <a:pt x="10" y="7"/>
                      </a:lnTo>
                      <a:lnTo>
                        <a:pt x="1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1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42" name="Freeform 338"/>
                <p:cNvSpPr>
                  <a:spLocks/>
                </p:cNvSpPr>
                <p:nvPr/>
              </p:nvSpPr>
              <p:spPr bwMode="auto">
                <a:xfrm>
                  <a:off x="3322" y="3867"/>
                  <a:ext cx="11" cy="7"/>
                </a:xfrm>
                <a:custGeom>
                  <a:avLst/>
                  <a:gdLst>
                    <a:gd name="T0" fmla="*/ 32 w 32"/>
                    <a:gd name="T1" fmla="*/ 23 h 27"/>
                    <a:gd name="T2" fmla="*/ 30 w 32"/>
                    <a:gd name="T3" fmla="*/ 27 h 27"/>
                    <a:gd name="T4" fmla="*/ 0 w 32"/>
                    <a:gd name="T5" fmla="*/ 4 h 27"/>
                    <a:gd name="T6" fmla="*/ 0 w 32"/>
                    <a:gd name="T7" fmla="*/ 2 h 27"/>
                    <a:gd name="T8" fmla="*/ 2 w 32"/>
                    <a:gd name="T9" fmla="*/ 0 h 27"/>
                    <a:gd name="T10" fmla="*/ 32 w 32"/>
                    <a:gd name="T11" fmla="*/ 2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27">
                      <a:moveTo>
                        <a:pt x="32" y="23"/>
                      </a:moveTo>
                      <a:lnTo>
                        <a:pt x="30" y="27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32" y="2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43" name="Freeform 339"/>
                <p:cNvSpPr>
                  <a:spLocks/>
                </p:cNvSpPr>
                <p:nvPr/>
              </p:nvSpPr>
              <p:spPr bwMode="auto">
                <a:xfrm>
                  <a:off x="3320" y="3865"/>
                  <a:ext cx="3" cy="3"/>
                </a:xfrm>
                <a:custGeom>
                  <a:avLst/>
                  <a:gdLst>
                    <a:gd name="T0" fmla="*/ 9 w 9"/>
                    <a:gd name="T1" fmla="*/ 10 h 12"/>
                    <a:gd name="T2" fmla="*/ 7 w 9"/>
                    <a:gd name="T3" fmla="*/ 12 h 12"/>
                    <a:gd name="T4" fmla="*/ 0 w 9"/>
                    <a:gd name="T5" fmla="*/ 6 h 12"/>
                    <a:gd name="T6" fmla="*/ 1 w 9"/>
                    <a:gd name="T7" fmla="*/ 0 h 12"/>
                    <a:gd name="T8" fmla="*/ 2 w 9"/>
                    <a:gd name="T9" fmla="*/ 2 h 12"/>
                    <a:gd name="T10" fmla="*/ 9 w 9"/>
                    <a:gd name="T11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2">
                      <a:moveTo>
                        <a:pt x="9" y="10"/>
                      </a:move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1" y="0"/>
                      </a:lnTo>
                      <a:lnTo>
                        <a:pt x="2" y="2"/>
                      </a:lnTo>
                      <a:lnTo>
                        <a:pt x="9" y="1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44" name="Freeform 340"/>
                <p:cNvSpPr>
                  <a:spLocks/>
                </p:cNvSpPr>
                <p:nvPr/>
              </p:nvSpPr>
              <p:spPr bwMode="auto">
                <a:xfrm>
                  <a:off x="3024" y="3527"/>
                  <a:ext cx="113" cy="105"/>
                </a:xfrm>
                <a:custGeom>
                  <a:avLst/>
                  <a:gdLst>
                    <a:gd name="T0" fmla="*/ 176 w 338"/>
                    <a:gd name="T1" fmla="*/ 377 h 423"/>
                    <a:gd name="T2" fmla="*/ 155 w 338"/>
                    <a:gd name="T3" fmla="*/ 366 h 423"/>
                    <a:gd name="T4" fmla="*/ 152 w 338"/>
                    <a:gd name="T5" fmla="*/ 363 h 423"/>
                    <a:gd name="T6" fmla="*/ 108 w 338"/>
                    <a:gd name="T7" fmla="*/ 332 h 423"/>
                    <a:gd name="T8" fmla="*/ 106 w 338"/>
                    <a:gd name="T9" fmla="*/ 332 h 423"/>
                    <a:gd name="T10" fmla="*/ 103 w 338"/>
                    <a:gd name="T11" fmla="*/ 315 h 423"/>
                    <a:gd name="T12" fmla="*/ 95 w 338"/>
                    <a:gd name="T13" fmla="*/ 294 h 423"/>
                    <a:gd name="T14" fmla="*/ 89 w 338"/>
                    <a:gd name="T15" fmla="*/ 282 h 423"/>
                    <a:gd name="T16" fmla="*/ 53 w 338"/>
                    <a:gd name="T17" fmla="*/ 218 h 423"/>
                    <a:gd name="T18" fmla="*/ 3 w 338"/>
                    <a:gd name="T19" fmla="*/ 108 h 423"/>
                    <a:gd name="T20" fmla="*/ 0 w 338"/>
                    <a:gd name="T21" fmla="*/ 83 h 423"/>
                    <a:gd name="T22" fmla="*/ 1 w 338"/>
                    <a:gd name="T23" fmla="*/ 72 h 423"/>
                    <a:gd name="T24" fmla="*/ 34 w 338"/>
                    <a:gd name="T25" fmla="*/ 24 h 423"/>
                    <a:gd name="T26" fmla="*/ 41 w 338"/>
                    <a:gd name="T27" fmla="*/ 20 h 423"/>
                    <a:gd name="T28" fmla="*/ 64 w 338"/>
                    <a:gd name="T29" fmla="*/ 11 h 423"/>
                    <a:gd name="T30" fmla="*/ 94 w 338"/>
                    <a:gd name="T31" fmla="*/ 4 h 423"/>
                    <a:gd name="T32" fmla="*/ 105 w 338"/>
                    <a:gd name="T33" fmla="*/ 3 h 423"/>
                    <a:gd name="T34" fmla="*/ 131 w 338"/>
                    <a:gd name="T35" fmla="*/ 0 h 423"/>
                    <a:gd name="T36" fmla="*/ 160 w 338"/>
                    <a:gd name="T37" fmla="*/ 12 h 423"/>
                    <a:gd name="T38" fmla="*/ 172 w 338"/>
                    <a:gd name="T39" fmla="*/ 27 h 423"/>
                    <a:gd name="T40" fmla="*/ 174 w 338"/>
                    <a:gd name="T41" fmla="*/ 28 h 423"/>
                    <a:gd name="T42" fmla="*/ 201 w 338"/>
                    <a:gd name="T43" fmla="*/ 50 h 423"/>
                    <a:gd name="T44" fmla="*/ 208 w 338"/>
                    <a:gd name="T45" fmla="*/ 51 h 423"/>
                    <a:gd name="T46" fmla="*/ 266 w 338"/>
                    <a:gd name="T47" fmla="*/ 69 h 423"/>
                    <a:gd name="T48" fmla="*/ 277 w 338"/>
                    <a:gd name="T49" fmla="*/ 69 h 423"/>
                    <a:gd name="T50" fmla="*/ 277 w 338"/>
                    <a:gd name="T51" fmla="*/ 77 h 423"/>
                    <a:gd name="T52" fmla="*/ 278 w 338"/>
                    <a:gd name="T53" fmla="*/ 80 h 423"/>
                    <a:gd name="T54" fmla="*/ 278 w 338"/>
                    <a:gd name="T55" fmla="*/ 81 h 423"/>
                    <a:gd name="T56" fmla="*/ 282 w 338"/>
                    <a:gd name="T57" fmla="*/ 83 h 423"/>
                    <a:gd name="T58" fmla="*/ 284 w 338"/>
                    <a:gd name="T59" fmla="*/ 83 h 423"/>
                    <a:gd name="T60" fmla="*/ 288 w 338"/>
                    <a:gd name="T61" fmla="*/ 83 h 423"/>
                    <a:gd name="T62" fmla="*/ 288 w 338"/>
                    <a:gd name="T63" fmla="*/ 85 h 423"/>
                    <a:gd name="T64" fmla="*/ 297 w 338"/>
                    <a:gd name="T65" fmla="*/ 113 h 423"/>
                    <a:gd name="T66" fmla="*/ 319 w 338"/>
                    <a:gd name="T67" fmla="*/ 165 h 423"/>
                    <a:gd name="T68" fmla="*/ 320 w 338"/>
                    <a:gd name="T69" fmla="*/ 166 h 423"/>
                    <a:gd name="T70" fmla="*/ 319 w 338"/>
                    <a:gd name="T71" fmla="*/ 181 h 423"/>
                    <a:gd name="T72" fmla="*/ 319 w 338"/>
                    <a:gd name="T73" fmla="*/ 189 h 423"/>
                    <a:gd name="T74" fmla="*/ 319 w 338"/>
                    <a:gd name="T75" fmla="*/ 200 h 423"/>
                    <a:gd name="T76" fmla="*/ 330 w 338"/>
                    <a:gd name="T77" fmla="*/ 208 h 423"/>
                    <a:gd name="T78" fmla="*/ 331 w 338"/>
                    <a:gd name="T79" fmla="*/ 230 h 423"/>
                    <a:gd name="T80" fmla="*/ 332 w 338"/>
                    <a:gd name="T81" fmla="*/ 254 h 423"/>
                    <a:gd name="T82" fmla="*/ 334 w 338"/>
                    <a:gd name="T83" fmla="*/ 282 h 423"/>
                    <a:gd name="T84" fmla="*/ 338 w 338"/>
                    <a:gd name="T85" fmla="*/ 338 h 423"/>
                    <a:gd name="T86" fmla="*/ 330 w 338"/>
                    <a:gd name="T87" fmla="*/ 415 h 423"/>
                    <a:gd name="T88" fmla="*/ 318 w 338"/>
                    <a:gd name="T89" fmla="*/ 419 h 423"/>
                    <a:gd name="T90" fmla="*/ 250 w 338"/>
                    <a:gd name="T91" fmla="*/ 423 h 423"/>
                    <a:gd name="T92" fmla="*/ 242 w 338"/>
                    <a:gd name="T93" fmla="*/ 420 h 423"/>
                    <a:gd name="T94" fmla="*/ 176 w 338"/>
                    <a:gd name="T95" fmla="*/ 377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38" h="423">
                      <a:moveTo>
                        <a:pt x="176" y="377"/>
                      </a:moveTo>
                      <a:lnTo>
                        <a:pt x="155" y="366"/>
                      </a:lnTo>
                      <a:lnTo>
                        <a:pt x="152" y="363"/>
                      </a:lnTo>
                      <a:lnTo>
                        <a:pt x="108" y="332"/>
                      </a:lnTo>
                      <a:lnTo>
                        <a:pt x="106" y="332"/>
                      </a:lnTo>
                      <a:lnTo>
                        <a:pt x="103" y="315"/>
                      </a:lnTo>
                      <a:lnTo>
                        <a:pt x="95" y="294"/>
                      </a:lnTo>
                      <a:lnTo>
                        <a:pt x="89" y="282"/>
                      </a:lnTo>
                      <a:lnTo>
                        <a:pt x="53" y="218"/>
                      </a:lnTo>
                      <a:lnTo>
                        <a:pt x="3" y="108"/>
                      </a:lnTo>
                      <a:lnTo>
                        <a:pt x="0" y="83"/>
                      </a:lnTo>
                      <a:lnTo>
                        <a:pt x="1" y="72"/>
                      </a:lnTo>
                      <a:lnTo>
                        <a:pt x="34" y="24"/>
                      </a:lnTo>
                      <a:lnTo>
                        <a:pt x="41" y="20"/>
                      </a:lnTo>
                      <a:lnTo>
                        <a:pt x="64" y="11"/>
                      </a:lnTo>
                      <a:lnTo>
                        <a:pt x="94" y="4"/>
                      </a:lnTo>
                      <a:lnTo>
                        <a:pt x="105" y="3"/>
                      </a:lnTo>
                      <a:lnTo>
                        <a:pt x="131" y="0"/>
                      </a:lnTo>
                      <a:lnTo>
                        <a:pt x="160" y="12"/>
                      </a:lnTo>
                      <a:lnTo>
                        <a:pt x="172" y="27"/>
                      </a:lnTo>
                      <a:lnTo>
                        <a:pt x="174" y="28"/>
                      </a:lnTo>
                      <a:lnTo>
                        <a:pt x="201" y="50"/>
                      </a:lnTo>
                      <a:lnTo>
                        <a:pt x="208" y="51"/>
                      </a:lnTo>
                      <a:lnTo>
                        <a:pt x="266" y="69"/>
                      </a:lnTo>
                      <a:lnTo>
                        <a:pt x="277" y="69"/>
                      </a:lnTo>
                      <a:lnTo>
                        <a:pt x="277" y="77"/>
                      </a:lnTo>
                      <a:lnTo>
                        <a:pt x="278" y="80"/>
                      </a:lnTo>
                      <a:lnTo>
                        <a:pt x="278" y="81"/>
                      </a:lnTo>
                      <a:lnTo>
                        <a:pt x="282" y="83"/>
                      </a:lnTo>
                      <a:lnTo>
                        <a:pt x="284" y="83"/>
                      </a:lnTo>
                      <a:lnTo>
                        <a:pt x="288" y="83"/>
                      </a:lnTo>
                      <a:lnTo>
                        <a:pt x="288" y="85"/>
                      </a:lnTo>
                      <a:lnTo>
                        <a:pt x="297" y="113"/>
                      </a:lnTo>
                      <a:lnTo>
                        <a:pt x="319" y="165"/>
                      </a:lnTo>
                      <a:lnTo>
                        <a:pt x="320" y="166"/>
                      </a:lnTo>
                      <a:lnTo>
                        <a:pt x="319" y="181"/>
                      </a:lnTo>
                      <a:lnTo>
                        <a:pt x="319" y="189"/>
                      </a:lnTo>
                      <a:lnTo>
                        <a:pt x="319" y="200"/>
                      </a:lnTo>
                      <a:lnTo>
                        <a:pt x="330" y="208"/>
                      </a:lnTo>
                      <a:lnTo>
                        <a:pt x="331" y="230"/>
                      </a:lnTo>
                      <a:lnTo>
                        <a:pt x="332" y="254"/>
                      </a:lnTo>
                      <a:lnTo>
                        <a:pt x="334" y="282"/>
                      </a:lnTo>
                      <a:lnTo>
                        <a:pt x="338" y="338"/>
                      </a:lnTo>
                      <a:lnTo>
                        <a:pt x="330" y="415"/>
                      </a:lnTo>
                      <a:lnTo>
                        <a:pt x="318" y="419"/>
                      </a:lnTo>
                      <a:lnTo>
                        <a:pt x="250" y="423"/>
                      </a:lnTo>
                      <a:lnTo>
                        <a:pt x="242" y="420"/>
                      </a:lnTo>
                      <a:lnTo>
                        <a:pt x="176" y="3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45" name="Freeform 341"/>
                <p:cNvSpPr>
                  <a:spLocks/>
                </p:cNvSpPr>
                <p:nvPr/>
              </p:nvSpPr>
              <p:spPr bwMode="auto">
                <a:xfrm>
                  <a:off x="3074" y="3617"/>
                  <a:ext cx="2" cy="2"/>
                </a:xfrm>
                <a:custGeom>
                  <a:avLst/>
                  <a:gdLst>
                    <a:gd name="T0" fmla="*/ 5 w 5"/>
                    <a:gd name="T1" fmla="*/ 2 h 6"/>
                    <a:gd name="T2" fmla="*/ 3 w 5"/>
                    <a:gd name="T3" fmla="*/ 6 h 6"/>
                    <a:gd name="T4" fmla="*/ 0 w 5"/>
                    <a:gd name="T5" fmla="*/ 4 h 6"/>
                    <a:gd name="T6" fmla="*/ 2 w 5"/>
                    <a:gd name="T7" fmla="*/ 0 h 6"/>
                    <a:gd name="T8" fmla="*/ 2 w 5"/>
                    <a:gd name="T9" fmla="*/ 0 h 6"/>
                    <a:gd name="T10" fmla="*/ 5 w 5"/>
                    <a:gd name="T11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5" y="2"/>
                      </a:moveTo>
                      <a:lnTo>
                        <a:pt x="3" y="6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46" name="Freeform 342"/>
                <p:cNvSpPr>
                  <a:spLocks/>
                </p:cNvSpPr>
                <p:nvPr/>
              </p:nvSpPr>
              <p:spPr bwMode="auto">
                <a:xfrm>
                  <a:off x="3060" y="3609"/>
                  <a:ext cx="15" cy="9"/>
                </a:xfrm>
                <a:custGeom>
                  <a:avLst/>
                  <a:gdLst>
                    <a:gd name="T0" fmla="*/ 45 w 45"/>
                    <a:gd name="T1" fmla="*/ 32 h 36"/>
                    <a:gd name="T2" fmla="*/ 43 w 45"/>
                    <a:gd name="T3" fmla="*/ 36 h 36"/>
                    <a:gd name="T4" fmla="*/ 0 w 45"/>
                    <a:gd name="T5" fmla="*/ 5 h 36"/>
                    <a:gd name="T6" fmla="*/ 0 w 45"/>
                    <a:gd name="T7" fmla="*/ 0 h 36"/>
                    <a:gd name="T8" fmla="*/ 1 w 45"/>
                    <a:gd name="T9" fmla="*/ 1 h 36"/>
                    <a:gd name="T10" fmla="*/ 45 w 45"/>
                    <a:gd name="T11" fmla="*/ 3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36">
                      <a:moveTo>
                        <a:pt x="45" y="32"/>
                      </a:moveTo>
                      <a:lnTo>
                        <a:pt x="43" y="3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45" y="3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47" name="Freeform 343"/>
                <p:cNvSpPr>
                  <a:spLocks/>
                </p:cNvSpPr>
                <p:nvPr/>
              </p:nvSpPr>
              <p:spPr bwMode="auto">
                <a:xfrm>
                  <a:off x="3059" y="3609"/>
                  <a:ext cx="1" cy="1"/>
                </a:xfrm>
                <a:custGeom>
                  <a:avLst/>
                  <a:gdLst>
                    <a:gd name="T0" fmla="*/ 4 w 4"/>
                    <a:gd name="T1" fmla="*/ 0 h 5"/>
                    <a:gd name="T2" fmla="*/ 4 w 4"/>
                    <a:gd name="T3" fmla="*/ 5 h 5"/>
                    <a:gd name="T4" fmla="*/ 2 w 4"/>
                    <a:gd name="T5" fmla="*/ 5 h 5"/>
                    <a:gd name="T6" fmla="*/ 0 w 4"/>
                    <a:gd name="T7" fmla="*/ 4 h 5"/>
                    <a:gd name="T8" fmla="*/ 2 w 4"/>
                    <a:gd name="T9" fmla="*/ 2 h 5"/>
                    <a:gd name="T10" fmla="*/ 2 w 4"/>
                    <a:gd name="T11" fmla="*/ 0 h 5"/>
                    <a:gd name="T12" fmla="*/ 4 w 4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5">
                      <a:moveTo>
                        <a:pt x="4" y="0"/>
                      </a:move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48" name="Freeform 344"/>
                <p:cNvSpPr>
                  <a:spLocks/>
                </p:cNvSpPr>
                <p:nvPr/>
              </p:nvSpPr>
              <p:spPr bwMode="auto">
                <a:xfrm>
                  <a:off x="3058" y="3605"/>
                  <a:ext cx="2" cy="5"/>
                </a:xfrm>
                <a:custGeom>
                  <a:avLst/>
                  <a:gdLst>
                    <a:gd name="T0" fmla="*/ 7 w 7"/>
                    <a:gd name="T1" fmla="*/ 18 h 20"/>
                    <a:gd name="T2" fmla="*/ 5 w 7"/>
                    <a:gd name="T3" fmla="*/ 18 h 20"/>
                    <a:gd name="T4" fmla="*/ 3 w 7"/>
                    <a:gd name="T5" fmla="*/ 20 h 20"/>
                    <a:gd name="T6" fmla="*/ 0 w 7"/>
                    <a:gd name="T7" fmla="*/ 2 h 20"/>
                    <a:gd name="T8" fmla="*/ 4 w 7"/>
                    <a:gd name="T9" fmla="*/ 0 h 20"/>
                    <a:gd name="T10" fmla="*/ 4 w 7"/>
                    <a:gd name="T11" fmla="*/ 1 h 20"/>
                    <a:gd name="T12" fmla="*/ 7 w 7"/>
                    <a:gd name="T13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20">
                      <a:moveTo>
                        <a:pt x="7" y="18"/>
                      </a:moveTo>
                      <a:lnTo>
                        <a:pt x="5" y="18"/>
                      </a:lnTo>
                      <a:lnTo>
                        <a:pt x="3" y="20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7" y="1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49" name="Freeform 345"/>
                <p:cNvSpPr>
                  <a:spLocks/>
                </p:cNvSpPr>
                <p:nvPr/>
              </p:nvSpPr>
              <p:spPr bwMode="auto">
                <a:xfrm>
                  <a:off x="3055" y="3600"/>
                  <a:ext cx="4" cy="6"/>
                </a:xfrm>
                <a:custGeom>
                  <a:avLst/>
                  <a:gdLst>
                    <a:gd name="T0" fmla="*/ 11 w 11"/>
                    <a:gd name="T1" fmla="*/ 22 h 24"/>
                    <a:gd name="T2" fmla="*/ 7 w 11"/>
                    <a:gd name="T3" fmla="*/ 24 h 24"/>
                    <a:gd name="T4" fmla="*/ 0 w 11"/>
                    <a:gd name="T5" fmla="*/ 3 h 24"/>
                    <a:gd name="T6" fmla="*/ 3 w 11"/>
                    <a:gd name="T7" fmla="*/ 0 h 24"/>
                    <a:gd name="T8" fmla="*/ 3 w 11"/>
                    <a:gd name="T9" fmla="*/ 0 h 24"/>
                    <a:gd name="T10" fmla="*/ 11 w 11"/>
                    <a:gd name="T11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24">
                      <a:moveTo>
                        <a:pt x="11" y="22"/>
                      </a:moveTo>
                      <a:lnTo>
                        <a:pt x="7" y="24"/>
                      </a:ln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11" y="2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50" name="Freeform 346"/>
                <p:cNvSpPr>
                  <a:spLocks/>
                </p:cNvSpPr>
                <p:nvPr/>
              </p:nvSpPr>
              <p:spPr bwMode="auto">
                <a:xfrm>
                  <a:off x="3053" y="3597"/>
                  <a:ext cx="3" cy="4"/>
                </a:xfrm>
                <a:custGeom>
                  <a:avLst/>
                  <a:gdLst>
                    <a:gd name="T0" fmla="*/ 9 w 9"/>
                    <a:gd name="T1" fmla="*/ 11 h 14"/>
                    <a:gd name="T2" fmla="*/ 6 w 9"/>
                    <a:gd name="T3" fmla="*/ 14 h 14"/>
                    <a:gd name="T4" fmla="*/ 0 w 9"/>
                    <a:gd name="T5" fmla="*/ 2 h 14"/>
                    <a:gd name="T6" fmla="*/ 4 w 9"/>
                    <a:gd name="T7" fmla="*/ 0 h 14"/>
                    <a:gd name="T8" fmla="*/ 4 w 9"/>
                    <a:gd name="T9" fmla="*/ 0 h 14"/>
                    <a:gd name="T10" fmla="*/ 9 w 9"/>
                    <a:gd name="T11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4">
                      <a:moveTo>
                        <a:pt x="9" y="11"/>
                      </a:moveTo>
                      <a:lnTo>
                        <a:pt x="6" y="1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9" y="1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51" name="Freeform 347"/>
                <p:cNvSpPr>
                  <a:spLocks/>
                </p:cNvSpPr>
                <p:nvPr/>
              </p:nvSpPr>
              <p:spPr bwMode="auto">
                <a:xfrm>
                  <a:off x="3041" y="3581"/>
                  <a:ext cx="14" cy="17"/>
                </a:xfrm>
                <a:custGeom>
                  <a:avLst/>
                  <a:gdLst>
                    <a:gd name="T0" fmla="*/ 40 w 40"/>
                    <a:gd name="T1" fmla="*/ 64 h 66"/>
                    <a:gd name="T2" fmla="*/ 36 w 40"/>
                    <a:gd name="T3" fmla="*/ 66 h 66"/>
                    <a:gd name="T4" fmla="*/ 0 w 40"/>
                    <a:gd name="T5" fmla="*/ 2 h 66"/>
                    <a:gd name="T6" fmla="*/ 0 w 40"/>
                    <a:gd name="T7" fmla="*/ 2 h 66"/>
                    <a:gd name="T8" fmla="*/ 4 w 40"/>
                    <a:gd name="T9" fmla="*/ 0 h 66"/>
                    <a:gd name="T10" fmla="*/ 40 w 40"/>
                    <a:gd name="T11" fmla="*/ 64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" h="66">
                      <a:moveTo>
                        <a:pt x="40" y="64"/>
                      </a:moveTo>
                      <a:lnTo>
                        <a:pt x="36" y="66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40" y="6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52" name="Freeform 348"/>
                <p:cNvSpPr>
                  <a:spLocks/>
                </p:cNvSpPr>
                <p:nvPr/>
              </p:nvSpPr>
              <p:spPr bwMode="auto">
                <a:xfrm>
                  <a:off x="3024" y="3554"/>
                  <a:ext cx="19" cy="28"/>
                </a:xfrm>
                <a:custGeom>
                  <a:avLst/>
                  <a:gdLst>
                    <a:gd name="T0" fmla="*/ 55 w 55"/>
                    <a:gd name="T1" fmla="*/ 109 h 111"/>
                    <a:gd name="T2" fmla="*/ 51 w 55"/>
                    <a:gd name="T3" fmla="*/ 111 h 111"/>
                    <a:gd name="T4" fmla="*/ 1 w 55"/>
                    <a:gd name="T5" fmla="*/ 1 h 111"/>
                    <a:gd name="T6" fmla="*/ 0 w 55"/>
                    <a:gd name="T7" fmla="*/ 0 h 111"/>
                    <a:gd name="T8" fmla="*/ 4 w 55"/>
                    <a:gd name="T9" fmla="*/ 0 h 111"/>
                    <a:gd name="T10" fmla="*/ 55 w 55"/>
                    <a:gd name="T11" fmla="*/ 109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5" h="111">
                      <a:moveTo>
                        <a:pt x="55" y="109"/>
                      </a:moveTo>
                      <a:lnTo>
                        <a:pt x="51" y="111"/>
                      </a:lnTo>
                      <a:lnTo>
                        <a:pt x="1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5" y="10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53" name="Freeform 349"/>
                <p:cNvSpPr>
                  <a:spLocks/>
                </p:cNvSpPr>
                <p:nvPr/>
              </p:nvSpPr>
              <p:spPr bwMode="auto">
                <a:xfrm>
                  <a:off x="3023" y="3547"/>
                  <a:ext cx="3" cy="7"/>
                </a:xfrm>
                <a:custGeom>
                  <a:avLst/>
                  <a:gdLst>
                    <a:gd name="T0" fmla="*/ 7 w 7"/>
                    <a:gd name="T1" fmla="*/ 25 h 25"/>
                    <a:gd name="T2" fmla="*/ 3 w 7"/>
                    <a:gd name="T3" fmla="*/ 25 h 25"/>
                    <a:gd name="T4" fmla="*/ 0 w 7"/>
                    <a:gd name="T5" fmla="*/ 0 h 25"/>
                    <a:gd name="T6" fmla="*/ 0 w 7"/>
                    <a:gd name="T7" fmla="*/ 0 h 25"/>
                    <a:gd name="T8" fmla="*/ 4 w 7"/>
                    <a:gd name="T9" fmla="*/ 0 h 25"/>
                    <a:gd name="T10" fmla="*/ 7 w 7"/>
                    <a:gd name="T11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5">
                      <a:moveTo>
                        <a:pt x="7" y="25"/>
                      </a:moveTo>
                      <a:lnTo>
                        <a:pt x="3" y="2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2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54" name="Freeform 350"/>
                <p:cNvSpPr>
                  <a:spLocks/>
                </p:cNvSpPr>
                <p:nvPr/>
              </p:nvSpPr>
              <p:spPr bwMode="auto">
                <a:xfrm>
                  <a:off x="3023" y="3544"/>
                  <a:ext cx="2" cy="3"/>
                </a:xfrm>
                <a:custGeom>
                  <a:avLst/>
                  <a:gdLst>
                    <a:gd name="T0" fmla="*/ 4 w 5"/>
                    <a:gd name="T1" fmla="*/ 12 h 12"/>
                    <a:gd name="T2" fmla="*/ 0 w 5"/>
                    <a:gd name="T3" fmla="*/ 12 h 12"/>
                    <a:gd name="T4" fmla="*/ 1 w 5"/>
                    <a:gd name="T5" fmla="*/ 1 h 12"/>
                    <a:gd name="T6" fmla="*/ 2 w 5"/>
                    <a:gd name="T7" fmla="*/ 0 h 12"/>
                    <a:gd name="T8" fmla="*/ 5 w 5"/>
                    <a:gd name="T9" fmla="*/ 2 h 12"/>
                    <a:gd name="T10" fmla="*/ 4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4" y="12"/>
                      </a:moveTo>
                      <a:lnTo>
                        <a:pt x="0" y="12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4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55" name="Freeform 351"/>
                <p:cNvSpPr>
                  <a:spLocks/>
                </p:cNvSpPr>
                <p:nvPr/>
              </p:nvSpPr>
              <p:spPr bwMode="auto">
                <a:xfrm>
                  <a:off x="3024" y="3532"/>
                  <a:ext cx="12" cy="13"/>
                </a:xfrm>
                <a:custGeom>
                  <a:avLst/>
                  <a:gdLst>
                    <a:gd name="T0" fmla="*/ 3 w 35"/>
                    <a:gd name="T1" fmla="*/ 50 h 50"/>
                    <a:gd name="T2" fmla="*/ 0 w 35"/>
                    <a:gd name="T3" fmla="*/ 48 h 50"/>
                    <a:gd name="T4" fmla="*/ 33 w 35"/>
                    <a:gd name="T5" fmla="*/ 0 h 50"/>
                    <a:gd name="T6" fmla="*/ 33 w 35"/>
                    <a:gd name="T7" fmla="*/ 0 h 50"/>
                    <a:gd name="T8" fmla="*/ 35 w 35"/>
                    <a:gd name="T9" fmla="*/ 4 h 50"/>
                    <a:gd name="T10" fmla="*/ 3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3" y="50"/>
                      </a:moveTo>
                      <a:lnTo>
                        <a:pt x="0" y="48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35" y="4"/>
                      </a:lnTo>
                      <a:lnTo>
                        <a:pt x="3" y="5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56" name="Freeform 352"/>
                <p:cNvSpPr>
                  <a:spLocks/>
                </p:cNvSpPr>
                <p:nvPr/>
              </p:nvSpPr>
              <p:spPr bwMode="auto">
                <a:xfrm>
                  <a:off x="3035" y="3531"/>
                  <a:ext cx="3" cy="2"/>
                </a:xfrm>
                <a:custGeom>
                  <a:avLst/>
                  <a:gdLst>
                    <a:gd name="T0" fmla="*/ 2 w 9"/>
                    <a:gd name="T1" fmla="*/ 9 h 9"/>
                    <a:gd name="T2" fmla="*/ 0 w 9"/>
                    <a:gd name="T3" fmla="*/ 5 h 9"/>
                    <a:gd name="T4" fmla="*/ 7 w 9"/>
                    <a:gd name="T5" fmla="*/ 1 h 9"/>
                    <a:gd name="T6" fmla="*/ 8 w 9"/>
                    <a:gd name="T7" fmla="*/ 0 h 9"/>
                    <a:gd name="T8" fmla="*/ 9 w 9"/>
                    <a:gd name="T9" fmla="*/ 5 h 9"/>
                    <a:gd name="T10" fmla="*/ 2 w 9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9">
                      <a:moveTo>
                        <a:pt x="2" y="9"/>
                      </a:moveTo>
                      <a:lnTo>
                        <a:pt x="0" y="5"/>
                      </a:lnTo>
                      <a:lnTo>
                        <a:pt x="7" y="1"/>
                      </a:lnTo>
                      <a:lnTo>
                        <a:pt x="8" y="0"/>
                      </a:lnTo>
                      <a:lnTo>
                        <a:pt x="9" y="5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57" name="Freeform 353"/>
                <p:cNvSpPr>
                  <a:spLocks/>
                </p:cNvSpPr>
                <p:nvPr/>
              </p:nvSpPr>
              <p:spPr bwMode="auto">
                <a:xfrm>
                  <a:off x="3038" y="3529"/>
                  <a:ext cx="8" cy="3"/>
                </a:xfrm>
                <a:custGeom>
                  <a:avLst/>
                  <a:gdLst>
                    <a:gd name="T0" fmla="*/ 1 w 24"/>
                    <a:gd name="T1" fmla="*/ 15 h 15"/>
                    <a:gd name="T2" fmla="*/ 0 w 24"/>
                    <a:gd name="T3" fmla="*/ 10 h 15"/>
                    <a:gd name="T4" fmla="*/ 23 w 24"/>
                    <a:gd name="T5" fmla="*/ 0 h 15"/>
                    <a:gd name="T6" fmla="*/ 23 w 24"/>
                    <a:gd name="T7" fmla="*/ 0 h 15"/>
                    <a:gd name="T8" fmla="*/ 24 w 24"/>
                    <a:gd name="T9" fmla="*/ 6 h 15"/>
                    <a:gd name="T10" fmla="*/ 1 w 24"/>
                    <a:gd name="T1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15">
                      <a:moveTo>
                        <a:pt x="1" y="15"/>
                      </a:moveTo>
                      <a:lnTo>
                        <a:pt x="0" y="10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24" y="6"/>
                      </a:lnTo>
                      <a:lnTo>
                        <a:pt x="1" y="1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58" name="Freeform 354"/>
                <p:cNvSpPr>
                  <a:spLocks/>
                </p:cNvSpPr>
                <p:nvPr/>
              </p:nvSpPr>
              <p:spPr bwMode="auto">
                <a:xfrm>
                  <a:off x="3045" y="3527"/>
                  <a:ext cx="10" cy="3"/>
                </a:xfrm>
                <a:custGeom>
                  <a:avLst/>
                  <a:gdLst>
                    <a:gd name="T0" fmla="*/ 1 w 30"/>
                    <a:gd name="T1" fmla="*/ 12 h 12"/>
                    <a:gd name="T2" fmla="*/ 0 w 30"/>
                    <a:gd name="T3" fmla="*/ 6 h 12"/>
                    <a:gd name="T4" fmla="*/ 30 w 30"/>
                    <a:gd name="T5" fmla="*/ 0 h 12"/>
                    <a:gd name="T6" fmla="*/ 30 w 30"/>
                    <a:gd name="T7" fmla="*/ 0 h 12"/>
                    <a:gd name="T8" fmla="*/ 30 w 30"/>
                    <a:gd name="T9" fmla="*/ 5 h 12"/>
                    <a:gd name="T10" fmla="*/ 1 w 30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2">
                      <a:moveTo>
                        <a:pt x="1" y="12"/>
                      </a:moveTo>
                      <a:lnTo>
                        <a:pt x="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0" y="5"/>
                      </a:lnTo>
                      <a:lnTo>
                        <a:pt x="1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59" name="Freeform 355"/>
                <p:cNvSpPr>
                  <a:spLocks/>
                </p:cNvSpPr>
                <p:nvPr/>
              </p:nvSpPr>
              <p:spPr bwMode="auto">
                <a:xfrm>
                  <a:off x="3055" y="3527"/>
                  <a:ext cx="4" cy="2"/>
                </a:xfrm>
                <a:custGeom>
                  <a:avLst/>
                  <a:gdLst>
                    <a:gd name="T0" fmla="*/ 0 w 11"/>
                    <a:gd name="T1" fmla="*/ 7 h 7"/>
                    <a:gd name="T2" fmla="*/ 0 w 11"/>
                    <a:gd name="T3" fmla="*/ 2 h 7"/>
                    <a:gd name="T4" fmla="*/ 11 w 11"/>
                    <a:gd name="T5" fmla="*/ 0 h 7"/>
                    <a:gd name="T6" fmla="*/ 11 w 11"/>
                    <a:gd name="T7" fmla="*/ 0 h 7"/>
                    <a:gd name="T8" fmla="*/ 11 w 11"/>
                    <a:gd name="T9" fmla="*/ 6 h 7"/>
                    <a:gd name="T10" fmla="*/ 0 w 11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7">
                      <a:moveTo>
                        <a:pt x="0" y="7"/>
                      </a:moveTo>
                      <a:lnTo>
                        <a:pt x="0" y="2"/>
                      </a:lnTo>
                      <a:lnTo>
                        <a:pt x="11" y="0"/>
                      </a:lnTo>
                      <a:lnTo>
                        <a:pt x="11" y="0"/>
                      </a:lnTo>
                      <a:lnTo>
                        <a:pt x="11" y="6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60" name="Freeform 356"/>
                <p:cNvSpPr>
                  <a:spLocks/>
                </p:cNvSpPr>
                <p:nvPr/>
              </p:nvSpPr>
              <p:spPr bwMode="auto">
                <a:xfrm>
                  <a:off x="3059" y="3526"/>
                  <a:ext cx="9" cy="2"/>
                </a:xfrm>
                <a:custGeom>
                  <a:avLst/>
                  <a:gdLst>
                    <a:gd name="T0" fmla="*/ 0 w 27"/>
                    <a:gd name="T1" fmla="*/ 8 h 8"/>
                    <a:gd name="T2" fmla="*/ 0 w 27"/>
                    <a:gd name="T3" fmla="*/ 2 h 8"/>
                    <a:gd name="T4" fmla="*/ 26 w 27"/>
                    <a:gd name="T5" fmla="*/ 0 h 8"/>
                    <a:gd name="T6" fmla="*/ 27 w 27"/>
                    <a:gd name="T7" fmla="*/ 0 h 8"/>
                    <a:gd name="T8" fmla="*/ 26 w 27"/>
                    <a:gd name="T9" fmla="*/ 5 h 8"/>
                    <a:gd name="T10" fmla="*/ 0 w 27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8">
                      <a:moveTo>
                        <a:pt x="0" y="8"/>
                      </a:moveTo>
                      <a:lnTo>
                        <a:pt x="0" y="2"/>
                      </a:lnTo>
                      <a:lnTo>
                        <a:pt x="26" y="0"/>
                      </a:lnTo>
                      <a:lnTo>
                        <a:pt x="27" y="0"/>
                      </a:lnTo>
                      <a:lnTo>
                        <a:pt x="26" y="5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61" name="Freeform 357"/>
                <p:cNvSpPr>
                  <a:spLocks/>
                </p:cNvSpPr>
                <p:nvPr/>
              </p:nvSpPr>
              <p:spPr bwMode="auto">
                <a:xfrm>
                  <a:off x="3068" y="3526"/>
                  <a:ext cx="10" cy="5"/>
                </a:xfrm>
                <a:custGeom>
                  <a:avLst/>
                  <a:gdLst>
                    <a:gd name="T0" fmla="*/ 0 w 30"/>
                    <a:gd name="T1" fmla="*/ 5 h 17"/>
                    <a:gd name="T2" fmla="*/ 1 w 30"/>
                    <a:gd name="T3" fmla="*/ 0 h 17"/>
                    <a:gd name="T4" fmla="*/ 30 w 30"/>
                    <a:gd name="T5" fmla="*/ 12 h 17"/>
                    <a:gd name="T6" fmla="*/ 30 w 30"/>
                    <a:gd name="T7" fmla="*/ 13 h 17"/>
                    <a:gd name="T8" fmla="*/ 28 w 30"/>
                    <a:gd name="T9" fmla="*/ 17 h 17"/>
                    <a:gd name="T10" fmla="*/ 0 w 30"/>
                    <a:gd name="T11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7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30" y="12"/>
                      </a:lnTo>
                      <a:lnTo>
                        <a:pt x="30" y="13"/>
                      </a:lnTo>
                      <a:lnTo>
                        <a:pt x="28" y="1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62" name="Freeform 358"/>
                <p:cNvSpPr>
                  <a:spLocks/>
                </p:cNvSpPr>
                <p:nvPr/>
              </p:nvSpPr>
              <p:spPr bwMode="auto">
                <a:xfrm>
                  <a:off x="3077" y="3530"/>
                  <a:ext cx="5" cy="4"/>
                </a:xfrm>
                <a:custGeom>
                  <a:avLst/>
                  <a:gdLst>
                    <a:gd name="T0" fmla="*/ 0 w 14"/>
                    <a:gd name="T1" fmla="*/ 4 h 19"/>
                    <a:gd name="T2" fmla="*/ 2 w 14"/>
                    <a:gd name="T3" fmla="*/ 0 h 19"/>
                    <a:gd name="T4" fmla="*/ 14 w 14"/>
                    <a:gd name="T5" fmla="*/ 15 h 19"/>
                    <a:gd name="T6" fmla="*/ 12 w 14"/>
                    <a:gd name="T7" fmla="*/ 19 h 19"/>
                    <a:gd name="T8" fmla="*/ 12 w 14"/>
                    <a:gd name="T9" fmla="*/ 17 h 19"/>
                    <a:gd name="T10" fmla="*/ 0 w 14"/>
                    <a:gd name="T11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9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14" y="15"/>
                      </a:lnTo>
                      <a:lnTo>
                        <a:pt x="12" y="19"/>
                      </a:lnTo>
                      <a:lnTo>
                        <a:pt x="12" y="1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63" name="Freeform 359"/>
                <p:cNvSpPr>
                  <a:spLocks/>
                </p:cNvSpPr>
                <p:nvPr/>
              </p:nvSpPr>
              <p:spPr bwMode="auto">
                <a:xfrm>
                  <a:off x="3081" y="3533"/>
                  <a:ext cx="1" cy="1"/>
                </a:xfrm>
                <a:custGeom>
                  <a:avLst/>
                  <a:gdLst>
                    <a:gd name="T0" fmla="*/ 0 w 4"/>
                    <a:gd name="T1" fmla="*/ 4 h 5"/>
                    <a:gd name="T2" fmla="*/ 2 w 4"/>
                    <a:gd name="T3" fmla="*/ 0 h 5"/>
                    <a:gd name="T4" fmla="*/ 4 w 4"/>
                    <a:gd name="T5" fmla="*/ 1 h 5"/>
                    <a:gd name="T6" fmla="*/ 4 w 4"/>
                    <a:gd name="T7" fmla="*/ 1 h 5"/>
                    <a:gd name="T8" fmla="*/ 2 w 4"/>
                    <a:gd name="T9" fmla="*/ 5 h 5"/>
                    <a:gd name="T10" fmla="*/ 0 w 4"/>
                    <a:gd name="T11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4" y="1"/>
                      </a:lnTo>
                      <a:lnTo>
                        <a:pt x="4" y="1"/>
                      </a:lnTo>
                      <a:lnTo>
                        <a:pt x="2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64" name="Freeform 360"/>
                <p:cNvSpPr>
                  <a:spLocks/>
                </p:cNvSpPr>
                <p:nvPr/>
              </p:nvSpPr>
              <p:spPr bwMode="auto">
                <a:xfrm>
                  <a:off x="3082" y="3533"/>
                  <a:ext cx="9" cy="7"/>
                </a:xfrm>
                <a:custGeom>
                  <a:avLst/>
                  <a:gdLst>
                    <a:gd name="T0" fmla="*/ 0 w 29"/>
                    <a:gd name="T1" fmla="*/ 4 h 25"/>
                    <a:gd name="T2" fmla="*/ 2 w 29"/>
                    <a:gd name="T3" fmla="*/ 0 h 25"/>
                    <a:gd name="T4" fmla="*/ 29 w 29"/>
                    <a:gd name="T5" fmla="*/ 20 h 25"/>
                    <a:gd name="T6" fmla="*/ 28 w 29"/>
                    <a:gd name="T7" fmla="*/ 25 h 25"/>
                    <a:gd name="T8" fmla="*/ 27 w 29"/>
                    <a:gd name="T9" fmla="*/ 25 h 25"/>
                    <a:gd name="T10" fmla="*/ 0 w 29"/>
                    <a:gd name="T11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5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29" y="20"/>
                      </a:lnTo>
                      <a:lnTo>
                        <a:pt x="28" y="25"/>
                      </a:lnTo>
                      <a:lnTo>
                        <a:pt x="27" y="2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65" name="Freeform 361"/>
                <p:cNvSpPr>
                  <a:spLocks/>
                </p:cNvSpPr>
                <p:nvPr/>
              </p:nvSpPr>
              <p:spPr bwMode="auto">
                <a:xfrm>
                  <a:off x="3091" y="3538"/>
                  <a:ext cx="3" cy="2"/>
                </a:xfrm>
                <a:custGeom>
                  <a:avLst/>
                  <a:gdLst>
                    <a:gd name="T0" fmla="*/ 0 w 8"/>
                    <a:gd name="T1" fmla="*/ 5 h 7"/>
                    <a:gd name="T2" fmla="*/ 1 w 8"/>
                    <a:gd name="T3" fmla="*/ 0 h 7"/>
                    <a:gd name="T4" fmla="*/ 7 w 8"/>
                    <a:gd name="T5" fmla="*/ 1 h 7"/>
                    <a:gd name="T6" fmla="*/ 8 w 8"/>
                    <a:gd name="T7" fmla="*/ 1 h 7"/>
                    <a:gd name="T8" fmla="*/ 7 w 8"/>
                    <a:gd name="T9" fmla="*/ 7 h 7"/>
                    <a:gd name="T10" fmla="*/ 0 w 8"/>
                    <a:gd name="T11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7" y="1"/>
                      </a:lnTo>
                      <a:lnTo>
                        <a:pt x="8" y="1"/>
                      </a:lnTo>
                      <a:lnTo>
                        <a:pt x="7" y="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66" name="Freeform 362"/>
                <p:cNvSpPr>
                  <a:spLocks/>
                </p:cNvSpPr>
                <p:nvPr/>
              </p:nvSpPr>
              <p:spPr bwMode="auto">
                <a:xfrm>
                  <a:off x="3093" y="3539"/>
                  <a:ext cx="20" cy="6"/>
                </a:xfrm>
                <a:custGeom>
                  <a:avLst/>
                  <a:gdLst>
                    <a:gd name="T0" fmla="*/ 0 w 58"/>
                    <a:gd name="T1" fmla="*/ 6 h 24"/>
                    <a:gd name="T2" fmla="*/ 1 w 58"/>
                    <a:gd name="T3" fmla="*/ 0 h 24"/>
                    <a:gd name="T4" fmla="*/ 58 w 58"/>
                    <a:gd name="T5" fmla="*/ 19 h 24"/>
                    <a:gd name="T6" fmla="*/ 58 w 58"/>
                    <a:gd name="T7" fmla="*/ 24 h 24"/>
                    <a:gd name="T8" fmla="*/ 58 w 58"/>
                    <a:gd name="T9" fmla="*/ 24 h 24"/>
                    <a:gd name="T10" fmla="*/ 0 w 58"/>
                    <a:gd name="T11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24">
                      <a:moveTo>
                        <a:pt x="0" y="6"/>
                      </a:moveTo>
                      <a:lnTo>
                        <a:pt x="1" y="0"/>
                      </a:lnTo>
                      <a:lnTo>
                        <a:pt x="58" y="19"/>
                      </a:lnTo>
                      <a:lnTo>
                        <a:pt x="58" y="24"/>
                      </a:lnTo>
                      <a:lnTo>
                        <a:pt x="58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67" name="Freeform 363"/>
                <p:cNvSpPr>
                  <a:spLocks/>
                </p:cNvSpPr>
                <p:nvPr/>
              </p:nvSpPr>
              <p:spPr bwMode="auto">
                <a:xfrm>
                  <a:off x="3113" y="3543"/>
                  <a:ext cx="4" cy="2"/>
                </a:xfrm>
                <a:custGeom>
                  <a:avLst/>
                  <a:gdLst>
                    <a:gd name="T0" fmla="*/ 0 w 13"/>
                    <a:gd name="T1" fmla="*/ 5 h 5"/>
                    <a:gd name="T2" fmla="*/ 0 w 13"/>
                    <a:gd name="T3" fmla="*/ 0 h 5"/>
                    <a:gd name="T4" fmla="*/ 11 w 13"/>
                    <a:gd name="T5" fmla="*/ 0 h 5"/>
                    <a:gd name="T6" fmla="*/ 13 w 13"/>
                    <a:gd name="T7" fmla="*/ 2 h 5"/>
                    <a:gd name="T8" fmla="*/ 9 w 13"/>
                    <a:gd name="T9" fmla="*/ 5 h 5"/>
                    <a:gd name="T10" fmla="*/ 0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3" y="2"/>
                      </a:lnTo>
                      <a:lnTo>
                        <a:pt x="9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68" name="Freeform 364"/>
                <p:cNvSpPr>
                  <a:spLocks/>
                </p:cNvSpPr>
                <p:nvPr/>
              </p:nvSpPr>
              <p:spPr bwMode="auto">
                <a:xfrm>
                  <a:off x="3116" y="3544"/>
                  <a:ext cx="1" cy="2"/>
                </a:xfrm>
                <a:custGeom>
                  <a:avLst/>
                  <a:gdLst>
                    <a:gd name="T0" fmla="*/ 0 w 4"/>
                    <a:gd name="T1" fmla="*/ 3 h 10"/>
                    <a:gd name="T2" fmla="*/ 4 w 4"/>
                    <a:gd name="T3" fmla="*/ 0 h 10"/>
                    <a:gd name="T4" fmla="*/ 4 w 4"/>
                    <a:gd name="T5" fmla="*/ 8 h 10"/>
                    <a:gd name="T6" fmla="*/ 1 w 4"/>
                    <a:gd name="T7" fmla="*/ 10 h 10"/>
                    <a:gd name="T8" fmla="*/ 0 w 4"/>
                    <a:gd name="T9" fmla="*/ 8 h 10"/>
                    <a:gd name="T10" fmla="*/ 0 w 4"/>
                    <a:gd name="T11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0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4" y="8"/>
                      </a:lnTo>
                      <a:lnTo>
                        <a:pt x="1" y="10"/>
                      </a:lnTo>
                      <a:lnTo>
                        <a:pt x="0" y="8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69" name="Freeform 365"/>
                <p:cNvSpPr>
                  <a:spLocks/>
                </p:cNvSpPr>
                <p:nvPr/>
              </p:nvSpPr>
              <p:spPr bwMode="auto">
                <a:xfrm>
                  <a:off x="3116" y="3546"/>
                  <a:ext cx="1" cy="1"/>
                </a:xfrm>
                <a:custGeom>
                  <a:avLst/>
                  <a:gdLst>
                    <a:gd name="T0" fmla="*/ 0 w 4"/>
                    <a:gd name="T1" fmla="*/ 2 h 4"/>
                    <a:gd name="T2" fmla="*/ 3 w 4"/>
                    <a:gd name="T3" fmla="*/ 0 h 4"/>
                    <a:gd name="T4" fmla="*/ 4 w 4"/>
                    <a:gd name="T5" fmla="*/ 2 h 4"/>
                    <a:gd name="T6" fmla="*/ 4 w 4"/>
                    <a:gd name="T7" fmla="*/ 3 h 4"/>
                    <a:gd name="T8" fmla="*/ 0 w 4"/>
                    <a:gd name="T9" fmla="*/ 4 h 4"/>
                    <a:gd name="T10" fmla="*/ 0 w 4"/>
                    <a:gd name="T11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4" y="2"/>
                      </a:lnTo>
                      <a:lnTo>
                        <a:pt x="4" y="3"/>
                      </a:lnTo>
                      <a:lnTo>
                        <a:pt x="0" y="4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70" name="Freeform 366"/>
                <p:cNvSpPr>
                  <a:spLocks/>
                </p:cNvSpPr>
                <p:nvPr/>
              </p:nvSpPr>
              <p:spPr bwMode="auto">
                <a:xfrm>
                  <a:off x="3116" y="3547"/>
                  <a:ext cx="1" cy="1"/>
                </a:xfrm>
                <a:custGeom>
                  <a:avLst/>
                  <a:gdLst>
                    <a:gd name="T0" fmla="*/ 0 w 4"/>
                    <a:gd name="T1" fmla="*/ 1 h 4"/>
                    <a:gd name="T2" fmla="*/ 4 w 4"/>
                    <a:gd name="T3" fmla="*/ 0 h 4"/>
                    <a:gd name="T4" fmla="*/ 4 w 4"/>
                    <a:gd name="T5" fmla="*/ 1 h 4"/>
                    <a:gd name="T6" fmla="*/ 2 w 4"/>
                    <a:gd name="T7" fmla="*/ 1 h 4"/>
                    <a:gd name="T8" fmla="*/ 2 w 4"/>
                    <a:gd name="T9" fmla="*/ 4 h 4"/>
                    <a:gd name="T10" fmla="*/ 0 w 4"/>
                    <a:gd name="T1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2" y="1"/>
                      </a:lnTo>
                      <a:lnTo>
                        <a:pt x="2" y="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71" name="Freeform 367"/>
                <p:cNvSpPr>
                  <a:spLocks/>
                </p:cNvSpPr>
                <p:nvPr/>
              </p:nvSpPr>
              <p:spPr bwMode="auto">
                <a:xfrm>
                  <a:off x="3117" y="3546"/>
                  <a:ext cx="1" cy="2"/>
                </a:xfrm>
                <a:custGeom>
                  <a:avLst/>
                  <a:gdLst>
                    <a:gd name="T0" fmla="*/ 0 w 4"/>
                    <a:gd name="T1" fmla="*/ 5 h 6"/>
                    <a:gd name="T2" fmla="*/ 0 w 4"/>
                    <a:gd name="T3" fmla="*/ 2 h 6"/>
                    <a:gd name="T4" fmla="*/ 1 w 4"/>
                    <a:gd name="T5" fmla="*/ 0 h 6"/>
                    <a:gd name="T6" fmla="*/ 4 w 4"/>
                    <a:gd name="T7" fmla="*/ 1 h 6"/>
                    <a:gd name="T8" fmla="*/ 4 w 4"/>
                    <a:gd name="T9" fmla="*/ 6 h 6"/>
                    <a:gd name="T10" fmla="*/ 4 w 4"/>
                    <a:gd name="T11" fmla="*/ 6 h 6"/>
                    <a:gd name="T12" fmla="*/ 0 w 4"/>
                    <a:gd name="T13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6">
                      <a:moveTo>
                        <a:pt x="0" y="5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1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72" name="Freeform 368"/>
                <p:cNvSpPr>
                  <a:spLocks/>
                </p:cNvSpPr>
                <p:nvPr/>
              </p:nvSpPr>
              <p:spPr bwMode="auto">
                <a:xfrm>
                  <a:off x="3118" y="3547"/>
                  <a:ext cx="1" cy="1"/>
                </a:xfrm>
                <a:custGeom>
                  <a:avLst/>
                  <a:gdLst>
                    <a:gd name="T0" fmla="*/ 0 w 2"/>
                    <a:gd name="T1" fmla="*/ 5 h 5"/>
                    <a:gd name="T2" fmla="*/ 0 w 2"/>
                    <a:gd name="T3" fmla="*/ 0 h 5"/>
                    <a:gd name="T4" fmla="*/ 2 w 2"/>
                    <a:gd name="T5" fmla="*/ 0 h 5"/>
                    <a:gd name="T6" fmla="*/ 2 w 2"/>
                    <a:gd name="T7" fmla="*/ 0 h 5"/>
                    <a:gd name="T8" fmla="*/ 2 w 2"/>
                    <a:gd name="T9" fmla="*/ 5 h 5"/>
                    <a:gd name="T10" fmla="*/ 0 w 2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73" name="Freeform 369"/>
                <p:cNvSpPr>
                  <a:spLocks/>
                </p:cNvSpPr>
                <p:nvPr/>
              </p:nvSpPr>
              <p:spPr bwMode="auto">
                <a:xfrm>
                  <a:off x="3119" y="3547"/>
                  <a:ext cx="2" cy="1"/>
                </a:xfrm>
                <a:custGeom>
                  <a:avLst/>
                  <a:gdLst>
                    <a:gd name="T0" fmla="*/ 0 w 6"/>
                    <a:gd name="T1" fmla="*/ 5 h 5"/>
                    <a:gd name="T2" fmla="*/ 0 w 6"/>
                    <a:gd name="T3" fmla="*/ 0 h 5"/>
                    <a:gd name="T4" fmla="*/ 4 w 6"/>
                    <a:gd name="T5" fmla="*/ 0 h 5"/>
                    <a:gd name="T6" fmla="*/ 6 w 6"/>
                    <a:gd name="T7" fmla="*/ 3 h 5"/>
                    <a:gd name="T8" fmla="*/ 4 w 6"/>
                    <a:gd name="T9" fmla="*/ 3 h 5"/>
                    <a:gd name="T10" fmla="*/ 4 w 6"/>
                    <a:gd name="T11" fmla="*/ 5 h 5"/>
                    <a:gd name="T12" fmla="*/ 0 w 6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74" name="Freeform 370"/>
                <p:cNvSpPr>
                  <a:spLocks/>
                </p:cNvSpPr>
                <p:nvPr/>
              </p:nvSpPr>
              <p:spPr bwMode="auto">
                <a:xfrm>
                  <a:off x="3119" y="3547"/>
                  <a:ext cx="2" cy="1"/>
                </a:xfrm>
                <a:custGeom>
                  <a:avLst/>
                  <a:gdLst>
                    <a:gd name="T0" fmla="*/ 0 w 4"/>
                    <a:gd name="T1" fmla="*/ 0 h 4"/>
                    <a:gd name="T2" fmla="*/ 2 w 4"/>
                    <a:gd name="T3" fmla="*/ 0 h 4"/>
                    <a:gd name="T4" fmla="*/ 4 w 4"/>
                    <a:gd name="T5" fmla="*/ 0 h 4"/>
                    <a:gd name="T6" fmla="*/ 4 w 4"/>
                    <a:gd name="T7" fmla="*/ 2 h 4"/>
                    <a:gd name="T8" fmla="*/ 1 w 4"/>
                    <a:gd name="T9" fmla="*/ 4 h 4"/>
                    <a:gd name="T10" fmla="*/ 0 w 4"/>
                    <a:gd name="T11" fmla="*/ 2 h 4"/>
                    <a:gd name="T12" fmla="*/ 0 w 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75" name="Freeform 371"/>
                <p:cNvSpPr>
                  <a:spLocks/>
                </p:cNvSpPr>
                <p:nvPr/>
              </p:nvSpPr>
              <p:spPr bwMode="auto">
                <a:xfrm>
                  <a:off x="3120" y="3548"/>
                  <a:ext cx="4" cy="7"/>
                </a:xfrm>
                <a:custGeom>
                  <a:avLst/>
                  <a:gdLst>
                    <a:gd name="T0" fmla="*/ 0 w 12"/>
                    <a:gd name="T1" fmla="*/ 2 h 30"/>
                    <a:gd name="T2" fmla="*/ 3 w 12"/>
                    <a:gd name="T3" fmla="*/ 0 h 30"/>
                    <a:gd name="T4" fmla="*/ 12 w 12"/>
                    <a:gd name="T5" fmla="*/ 27 h 30"/>
                    <a:gd name="T6" fmla="*/ 9 w 12"/>
                    <a:gd name="T7" fmla="*/ 30 h 30"/>
                    <a:gd name="T8" fmla="*/ 9 w 12"/>
                    <a:gd name="T9" fmla="*/ 30 h 30"/>
                    <a:gd name="T10" fmla="*/ 0 w 12"/>
                    <a:gd name="T11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30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2" y="27"/>
                      </a:lnTo>
                      <a:lnTo>
                        <a:pt x="9" y="30"/>
                      </a:lnTo>
                      <a:lnTo>
                        <a:pt x="9" y="3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76" name="Freeform 372"/>
                <p:cNvSpPr>
                  <a:spLocks/>
                </p:cNvSpPr>
                <p:nvPr/>
              </p:nvSpPr>
              <p:spPr bwMode="auto">
                <a:xfrm>
                  <a:off x="3123" y="3555"/>
                  <a:ext cx="8" cy="13"/>
                </a:xfrm>
                <a:custGeom>
                  <a:avLst/>
                  <a:gdLst>
                    <a:gd name="T0" fmla="*/ 0 w 25"/>
                    <a:gd name="T1" fmla="*/ 3 h 54"/>
                    <a:gd name="T2" fmla="*/ 3 w 25"/>
                    <a:gd name="T3" fmla="*/ 0 h 54"/>
                    <a:gd name="T4" fmla="*/ 25 w 25"/>
                    <a:gd name="T5" fmla="*/ 52 h 54"/>
                    <a:gd name="T6" fmla="*/ 22 w 25"/>
                    <a:gd name="T7" fmla="*/ 54 h 54"/>
                    <a:gd name="T8" fmla="*/ 22 w 25"/>
                    <a:gd name="T9" fmla="*/ 54 h 54"/>
                    <a:gd name="T10" fmla="*/ 0 w 25"/>
                    <a:gd name="T11" fmla="*/ 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5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25" y="52"/>
                      </a:lnTo>
                      <a:lnTo>
                        <a:pt x="22" y="54"/>
                      </a:lnTo>
                      <a:lnTo>
                        <a:pt x="22" y="5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77" name="Freeform 373"/>
                <p:cNvSpPr>
                  <a:spLocks/>
                </p:cNvSpPr>
                <p:nvPr/>
              </p:nvSpPr>
              <p:spPr bwMode="auto">
                <a:xfrm>
                  <a:off x="3130" y="3568"/>
                  <a:ext cx="1" cy="1"/>
                </a:xfrm>
                <a:custGeom>
                  <a:avLst/>
                  <a:gdLst>
                    <a:gd name="T0" fmla="*/ 0 w 4"/>
                    <a:gd name="T1" fmla="*/ 2 h 4"/>
                    <a:gd name="T2" fmla="*/ 3 w 4"/>
                    <a:gd name="T3" fmla="*/ 0 h 4"/>
                    <a:gd name="T4" fmla="*/ 3 w 4"/>
                    <a:gd name="T5" fmla="*/ 1 h 4"/>
                    <a:gd name="T6" fmla="*/ 4 w 4"/>
                    <a:gd name="T7" fmla="*/ 2 h 4"/>
                    <a:gd name="T8" fmla="*/ 2 w 4"/>
                    <a:gd name="T9" fmla="*/ 2 h 4"/>
                    <a:gd name="T10" fmla="*/ 1 w 4"/>
                    <a:gd name="T11" fmla="*/ 4 h 4"/>
                    <a:gd name="T12" fmla="*/ 0 w 4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3" y="1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1" y="4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78" name="Freeform 374"/>
                <p:cNvSpPr>
                  <a:spLocks/>
                </p:cNvSpPr>
                <p:nvPr/>
              </p:nvSpPr>
              <p:spPr bwMode="auto">
                <a:xfrm>
                  <a:off x="3130" y="3568"/>
                  <a:ext cx="1" cy="4"/>
                </a:xfrm>
                <a:custGeom>
                  <a:avLst/>
                  <a:gdLst>
                    <a:gd name="T0" fmla="*/ 1 w 5"/>
                    <a:gd name="T1" fmla="*/ 0 h 15"/>
                    <a:gd name="T2" fmla="*/ 3 w 5"/>
                    <a:gd name="T3" fmla="*/ 0 h 15"/>
                    <a:gd name="T4" fmla="*/ 5 w 5"/>
                    <a:gd name="T5" fmla="*/ 0 h 15"/>
                    <a:gd name="T6" fmla="*/ 4 w 5"/>
                    <a:gd name="T7" fmla="*/ 15 h 15"/>
                    <a:gd name="T8" fmla="*/ 0 w 5"/>
                    <a:gd name="T9" fmla="*/ 15 h 15"/>
                    <a:gd name="T10" fmla="*/ 0 w 5"/>
                    <a:gd name="T11" fmla="*/ 15 h 15"/>
                    <a:gd name="T12" fmla="*/ 1 w 5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5">
                      <a:moveTo>
                        <a:pt x="1" y="0"/>
                      </a:move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4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79" name="Freeform 375"/>
                <p:cNvSpPr>
                  <a:spLocks/>
                </p:cNvSpPr>
                <p:nvPr/>
              </p:nvSpPr>
              <p:spPr bwMode="auto">
                <a:xfrm>
                  <a:off x="3130" y="3572"/>
                  <a:ext cx="1" cy="2"/>
                </a:xfrm>
                <a:custGeom>
                  <a:avLst/>
                  <a:gdLst>
                    <a:gd name="T0" fmla="*/ 0 w 4"/>
                    <a:gd name="T1" fmla="*/ 0 h 8"/>
                    <a:gd name="T2" fmla="*/ 4 w 4"/>
                    <a:gd name="T3" fmla="*/ 0 h 8"/>
                    <a:gd name="T4" fmla="*/ 4 w 4"/>
                    <a:gd name="T5" fmla="*/ 8 h 8"/>
                    <a:gd name="T6" fmla="*/ 4 w 4"/>
                    <a:gd name="T7" fmla="*/ 8 h 8"/>
                    <a:gd name="T8" fmla="*/ 0 w 4"/>
                    <a:gd name="T9" fmla="*/ 8 h 8"/>
                    <a:gd name="T10" fmla="*/ 0 w 4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8"/>
                      </a:lnTo>
                      <a:lnTo>
                        <a:pt x="4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80" name="Freeform 376"/>
                <p:cNvSpPr>
                  <a:spLocks/>
                </p:cNvSpPr>
                <p:nvPr/>
              </p:nvSpPr>
              <p:spPr bwMode="auto">
                <a:xfrm>
                  <a:off x="3130" y="3574"/>
                  <a:ext cx="1" cy="3"/>
                </a:xfrm>
                <a:custGeom>
                  <a:avLst/>
                  <a:gdLst>
                    <a:gd name="T0" fmla="*/ 0 w 4"/>
                    <a:gd name="T1" fmla="*/ 0 h 13"/>
                    <a:gd name="T2" fmla="*/ 4 w 4"/>
                    <a:gd name="T3" fmla="*/ 0 h 13"/>
                    <a:gd name="T4" fmla="*/ 4 w 4"/>
                    <a:gd name="T5" fmla="*/ 9 h 13"/>
                    <a:gd name="T6" fmla="*/ 1 w 4"/>
                    <a:gd name="T7" fmla="*/ 13 h 13"/>
                    <a:gd name="T8" fmla="*/ 0 w 4"/>
                    <a:gd name="T9" fmla="*/ 11 h 13"/>
                    <a:gd name="T10" fmla="*/ 0 w 4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3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9"/>
                      </a:lnTo>
                      <a:lnTo>
                        <a:pt x="1" y="13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81" name="Freeform 377"/>
                <p:cNvSpPr>
                  <a:spLocks/>
                </p:cNvSpPr>
                <p:nvPr/>
              </p:nvSpPr>
              <p:spPr bwMode="auto">
                <a:xfrm>
                  <a:off x="3130" y="3576"/>
                  <a:ext cx="5" cy="3"/>
                </a:xfrm>
                <a:custGeom>
                  <a:avLst/>
                  <a:gdLst>
                    <a:gd name="T0" fmla="*/ 0 w 14"/>
                    <a:gd name="T1" fmla="*/ 4 h 11"/>
                    <a:gd name="T2" fmla="*/ 3 w 14"/>
                    <a:gd name="T3" fmla="*/ 0 h 11"/>
                    <a:gd name="T4" fmla="*/ 13 w 14"/>
                    <a:gd name="T5" fmla="*/ 8 h 11"/>
                    <a:gd name="T6" fmla="*/ 14 w 14"/>
                    <a:gd name="T7" fmla="*/ 10 h 11"/>
                    <a:gd name="T8" fmla="*/ 10 w 14"/>
                    <a:gd name="T9" fmla="*/ 11 h 11"/>
                    <a:gd name="T10" fmla="*/ 0 w 14"/>
                    <a:gd name="T11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1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13" y="8"/>
                      </a:lnTo>
                      <a:lnTo>
                        <a:pt x="14" y="10"/>
                      </a:lnTo>
                      <a:lnTo>
                        <a:pt x="10" y="11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82" name="Freeform 378"/>
                <p:cNvSpPr>
                  <a:spLocks/>
                </p:cNvSpPr>
                <p:nvPr/>
              </p:nvSpPr>
              <p:spPr bwMode="auto">
                <a:xfrm>
                  <a:off x="3133" y="3579"/>
                  <a:ext cx="2" cy="5"/>
                </a:xfrm>
                <a:custGeom>
                  <a:avLst/>
                  <a:gdLst>
                    <a:gd name="T0" fmla="*/ 0 w 5"/>
                    <a:gd name="T1" fmla="*/ 1 h 22"/>
                    <a:gd name="T2" fmla="*/ 4 w 5"/>
                    <a:gd name="T3" fmla="*/ 0 h 22"/>
                    <a:gd name="T4" fmla="*/ 5 w 5"/>
                    <a:gd name="T5" fmla="*/ 22 h 22"/>
                    <a:gd name="T6" fmla="*/ 5 w 5"/>
                    <a:gd name="T7" fmla="*/ 22 h 22"/>
                    <a:gd name="T8" fmla="*/ 1 w 5"/>
                    <a:gd name="T9" fmla="*/ 22 h 22"/>
                    <a:gd name="T10" fmla="*/ 0 w 5"/>
                    <a:gd name="T11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22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5" y="22"/>
                      </a:lnTo>
                      <a:lnTo>
                        <a:pt x="5" y="22"/>
                      </a:lnTo>
                      <a:lnTo>
                        <a:pt x="1" y="2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83" name="Freeform 379"/>
                <p:cNvSpPr>
                  <a:spLocks/>
                </p:cNvSpPr>
                <p:nvPr/>
              </p:nvSpPr>
              <p:spPr bwMode="auto">
                <a:xfrm>
                  <a:off x="3134" y="3584"/>
                  <a:ext cx="1" cy="6"/>
                </a:xfrm>
                <a:custGeom>
                  <a:avLst/>
                  <a:gdLst>
                    <a:gd name="T0" fmla="*/ 0 w 5"/>
                    <a:gd name="T1" fmla="*/ 0 h 24"/>
                    <a:gd name="T2" fmla="*/ 4 w 5"/>
                    <a:gd name="T3" fmla="*/ 0 h 24"/>
                    <a:gd name="T4" fmla="*/ 5 w 5"/>
                    <a:gd name="T5" fmla="*/ 24 h 24"/>
                    <a:gd name="T6" fmla="*/ 1 w 5"/>
                    <a:gd name="T7" fmla="*/ 24 h 24"/>
                    <a:gd name="T8" fmla="*/ 1 w 5"/>
                    <a:gd name="T9" fmla="*/ 24 h 24"/>
                    <a:gd name="T10" fmla="*/ 0 w 5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2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24"/>
                      </a:lnTo>
                      <a:lnTo>
                        <a:pt x="1" y="24"/>
                      </a:lnTo>
                      <a:lnTo>
                        <a:pt x="1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84" name="Freeform 380"/>
                <p:cNvSpPr>
                  <a:spLocks/>
                </p:cNvSpPr>
                <p:nvPr/>
              </p:nvSpPr>
              <p:spPr bwMode="auto">
                <a:xfrm>
                  <a:off x="3134" y="3590"/>
                  <a:ext cx="2" cy="7"/>
                </a:xfrm>
                <a:custGeom>
                  <a:avLst/>
                  <a:gdLst>
                    <a:gd name="T0" fmla="*/ 0 w 6"/>
                    <a:gd name="T1" fmla="*/ 0 h 28"/>
                    <a:gd name="T2" fmla="*/ 4 w 6"/>
                    <a:gd name="T3" fmla="*/ 0 h 28"/>
                    <a:gd name="T4" fmla="*/ 6 w 6"/>
                    <a:gd name="T5" fmla="*/ 28 h 28"/>
                    <a:gd name="T6" fmla="*/ 6 w 6"/>
                    <a:gd name="T7" fmla="*/ 28 h 28"/>
                    <a:gd name="T8" fmla="*/ 2 w 6"/>
                    <a:gd name="T9" fmla="*/ 28 h 28"/>
                    <a:gd name="T10" fmla="*/ 0 w 6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28"/>
                      </a:lnTo>
                      <a:lnTo>
                        <a:pt x="6" y="28"/>
                      </a:lnTo>
                      <a:lnTo>
                        <a:pt x="2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85" name="Freeform 381"/>
                <p:cNvSpPr>
                  <a:spLocks/>
                </p:cNvSpPr>
                <p:nvPr/>
              </p:nvSpPr>
              <p:spPr bwMode="auto">
                <a:xfrm>
                  <a:off x="3135" y="3597"/>
                  <a:ext cx="2" cy="14"/>
                </a:xfrm>
                <a:custGeom>
                  <a:avLst/>
                  <a:gdLst>
                    <a:gd name="T0" fmla="*/ 0 w 8"/>
                    <a:gd name="T1" fmla="*/ 0 h 56"/>
                    <a:gd name="T2" fmla="*/ 4 w 8"/>
                    <a:gd name="T3" fmla="*/ 0 h 56"/>
                    <a:gd name="T4" fmla="*/ 8 w 8"/>
                    <a:gd name="T5" fmla="*/ 56 h 56"/>
                    <a:gd name="T6" fmla="*/ 8 w 8"/>
                    <a:gd name="T7" fmla="*/ 56 h 56"/>
                    <a:gd name="T8" fmla="*/ 4 w 8"/>
                    <a:gd name="T9" fmla="*/ 56 h 56"/>
                    <a:gd name="T10" fmla="*/ 0 w 8"/>
                    <a:gd name="T1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56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8" y="56"/>
                      </a:lnTo>
                      <a:lnTo>
                        <a:pt x="8" y="56"/>
                      </a:lnTo>
                      <a:lnTo>
                        <a:pt x="4" y="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86" name="Freeform 382"/>
                <p:cNvSpPr>
                  <a:spLocks/>
                </p:cNvSpPr>
                <p:nvPr/>
              </p:nvSpPr>
              <p:spPr bwMode="auto">
                <a:xfrm>
                  <a:off x="3134" y="3611"/>
                  <a:ext cx="3" cy="20"/>
                </a:xfrm>
                <a:custGeom>
                  <a:avLst/>
                  <a:gdLst>
                    <a:gd name="T0" fmla="*/ 7 w 11"/>
                    <a:gd name="T1" fmla="*/ 0 h 79"/>
                    <a:gd name="T2" fmla="*/ 11 w 11"/>
                    <a:gd name="T3" fmla="*/ 0 h 79"/>
                    <a:gd name="T4" fmla="*/ 3 w 11"/>
                    <a:gd name="T5" fmla="*/ 77 h 79"/>
                    <a:gd name="T6" fmla="*/ 2 w 11"/>
                    <a:gd name="T7" fmla="*/ 79 h 79"/>
                    <a:gd name="T8" fmla="*/ 0 w 11"/>
                    <a:gd name="T9" fmla="*/ 75 h 79"/>
                    <a:gd name="T10" fmla="*/ 7 w 11"/>
                    <a:gd name="T11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79">
                      <a:moveTo>
                        <a:pt x="7" y="0"/>
                      </a:moveTo>
                      <a:lnTo>
                        <a:pt x="11" y="0"/>
                      </a:lnTo>
                      <a:lnTo>
                        <a:pt x="3" y="77"/>
                      </a:lnTo>
                      <a:lnTo>
                        <a:pt x="2" y="79"/>
                      </a:lnTo>
                      <a:lnTo>
                        <a:pt x="0" y="7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87" name="Freeform 383"/>
                <p:cNvSpPr>
                  <a:spLocks/>
                </p:cNvSpPr>
                <p:nvPr/>
              </p:nvSpPr>
              <p:spPr bwMode="auto">
                <a:xfrm>
                  <a:off x="3130" y="3630"/>
                  <a:ext cx="4" cy="2"/>
                </a:xfrm>
                <a:custGeom>
                  <a:avLst/>
                  <a:gdLst>
                    <a:gd name="T0" fmla="*/ 11 w 13"/>
                    <a:gd name="T1" fmla="*/ 0 h 8"/>
                    <a:gd name="T2" fmla="*/ 13 w 13"/>
                    <a:gd name="T3" fmla="*/ 4 h 8"/>
                    <a:gd name="T4" fmla="*/ 1 w 13"/>
                    <a:gd name="T5" fmla="*/ 8 h 8"/>
                    <a:gd name="T6" fmla="*/ 0 w 13"/>
                    <a:gd name="T7" fmla="*/ 8 h 8"/>
                    <a:gd name="T8" fmla="*/ 0 w 13"/>
                    <a:gd name="T9" fmla="*/ 3 h 8"/>
                    <a:gd name="T10" fmla="*/ 11 w 13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8">
                      <a:moveTo>
                        <a:pt x="11" y="0"/>
                      </a:moveTo>
                      <a:lnTo>
                        <a:pt x="13" y="4"/>
                      </a:lnTo>
                      <a:lnTo>
                        <a:pt x="1" y="8"/>
                      </a:lnTo>
                      <a:lnTo>
                        <a:pt x="0" y="8"/>
                      </a:lnTo>
                      <a:lnTo>
                        <a:pt x="0" y="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88" name="Freeform 384"/>
                <p:cNvSpPr>
                  <a:spLocks/>
                </p:cNvSpPr>
                <p:nvPr/>
              </p:nvSpPr>
              <p:spPr bwMode="auto">
                <a:xfrm>
                  <a:off x="3107" y="3631"/>
                  <a:ext cx="23" cy="2"/>
                </a:xfrm>
                <a:custGeom>
                  <a:avLst/>
                  <a:gdLst>
                    <a:gd name="T0" fmla="*/ 68 w 68"/>
                    <a:gd name="T1" fmla="*/ 0 h 9"/>
                    <a:gd name="T2" fmla="*/ 68 w 68"/>
                    <a:gd name="T3" fmla="*/ 5 h 9"/>
                    <a:gd name="T4" fmla="*/ 0 w 68"/>
                    <a:gd name="T5" fmla="*/ 9 h 9"/>
                    <a:gd name="T6" fmla="*/ 0 w 68"/>
                    <a:gd name="T7" fmla="*/ 9 h 9"/>
                    <a:gd name="T8" fmla="*/ 0 w 68"/>
                    <a:gd name="T9" fmla="*/ 4 h 9"/>
                    <a:gd name="T10" fmla="*/ 68 w 68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" h="9">
                      <a:moveTo>
                        <a:pt x="68" y="0"/>
                      </a:moveTo>
                      <a:lnTo>
                        <a:pt x="68" y="5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89" name="Freeform 385"/>
                <p:cNvSpPr>
                  <a:spLocks/>
                </p:cNvSpPr>
                <p:nvPr/>
              </p:nvSpPr>
              <p:spPr bwMode="auto">
                <a:xfrm>
                  <a:off x="3104" y="3631"/>
                  <a:ext cx="3" cy="2"/>
                </a:xfrm>
                <a:custGeom>
                  <a:avLst/>
                  <a:gdLst>
                    <a:gd name="T0" fmla="*/ 9 w 9"/>
                    <a:gd name="T1" fmla="*/ 1 h 6"/>
                    <a:gd name="T2" fmla="*/ 9 w 9"/>
                    <a:gd name="T3" fmla="*/ 6 h 6"/>
                    <a:gd name="T4" fmla="*/ 1 w 9"/>
                    <a:gd name="T5" fmla="*/ 4 h 6"/>
                    <a:gd name="T6" fmla="*/ 0 w 9"/>
                    <a:gd name="T7" fmla="*/ 4 h 6"/>
                    <a:gd name="T8" fmla="*/ 2 w 9"/>
                    <a:gd name="T9" fmla="*/ 0 h 6"/>
                    <a:gd name="T10" fmla="*/ 9 w 9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6">
                      <a:moveTo>
                        <a:pt x="9" y="1"/>
                      </a:moveTo>
                      <a:lnTo>
                        <a:pt x="9" y="6"/>
                      </a:lnTo>
                      <a:lnTo>
                        <a:pt x="1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90" name="Freeform 386"/>
                <p:cNvSpPr>
                  <a:spLocks/>
                </p:cNvSpPr>
                <p:nvPr/>
              </p:nvSpPr>
              <p:spPr bwMode="auto">
                <a:xfrm>
                  <a:off x="3082" y="3621"/>
                  <a:ext cx="23" cy="11"/>
                </a:xfrm>
                <a:custGeom>
                  <a:avLst/>
                  <a:gdLst>
                    <a:gd name="T0" fmla="*/ 68 w 68"/>
                    <a:gd name="T1" fmla="*/ 43 h 47"/>
                    <a:gd name="T2" fmla="*/ 66 w 68"/>
                    <a:gd name="T3" fmla="*/ 47 h 47"/>
                    <a:gd name="T4" fmla="*/ 0 w 68"/>
                    <a:gd name="T5" fmla="*/ 4 h 47"/>
                    <a:gd name="T6" fmla="*/ 2 w 68"/>
                    <a:gd name="T7" fmla="*/ 0 h 47"/>
                    <a:gd name="T8" fmla="*/ 2 w 68"/>
                    <a:gd name="T9" fmla="*/ 0 h 47"/>
                    <a:gd name="T10" fmla="*/ 68 w 68"/>
                    <a:gd name="T11" fmla="*/ 43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" h="47">
                      <a:moveTo>
                        <a:pt x="68" y="43"/>
                      </a:moveTo>
                      <a:lnTo>
                        <a:pt x="66" y="47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68" y="4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91" name="Freeform 387"/>
                <p:cNvSpPr>
                  <a:spLocks/>
                </p:cNvSpPr>
                <p:nvPr/>
              </p:nvSpPr>
              <p:spPr bwMode="auto">
                <a:xfrm>
                  <a:off x="3075" y="3618"/>
                  <a:ext cx="8" cy="4"/>
                </a:xfrm>
                <a:custGeom>
                  <a:avLst/>
                  <a:gdLst>
                    <a:gd name="T0" fmla="*/ 23 w 23"/>
                    <a:gd name="T1" fmla="*/ 12 h 16"/>
                    <a:gd name="T2" fmla="*/ 21 w 23"/>
                    <a:gd name="T3" fmla="*/ 16 h 16"/>
                    <a:gd name="T4" fmla="*/ 0 w 23"/>
                    <a:gd name="T5" fmla="*/ 4 h 16"/>
                    <a:gd name="T6" fmla="*/ 0 w 23"/>
                    <a:gd name="T7" fmla="*/ 4 h 16"/>
                    <a:gd name="T8" fmla="*/ 2 w 23"/>
                    <a:gd name="T9" fmla="*/ 0 h 16"/>
                    <a:gd name="T10" fmla="*/ 23 w 23"/>
                    <a:gd name="T11" fmla="*/ 1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" h="16">
                      <a:moveTo>
                        <a:pt x="23" y="12"/>
                      </a:moveTo>
                      <a:lnTo>
                        <a:pt x="21" y="16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3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92" name="Freeform 388"/>
                <p:cNvSpPr>
                  <a:spLocks/>
                </p:cNvSpPr>
                <p:nvPr/>
              </p:nvSpPr>
              <p:spPr bwMode="auto">
                <a:xfrm>
                  <a:off x="3493" y="3067"/>
                  <a:ext cx="99" cy="358"/>
                </a:xfrm>
                <a:custGeom>
                  <a:avLst/>
                  <a:gdLst>
                    <a:gd name="T0" fmla="*/ 96 w 297"/>
                    <a:gd name="T1" fmla="*/ 1412 h 1434"/>
                    <a:gd name="T2" fmla="*/ 91 w 297"/>
                    <a:gd name="T3" fmla="*/ 1402 h 1434"/>
                    <a:gd name="T4" fmla="*/ 14 w 297"/>
                    <a:gd name="T5" fmla="*/ 1196 h 1434"/>
                    <a:gd name="T6" fmla="*/ 8 w 297"/>
                    <a:gd name="T7" fmla="*/ 1159 h 1434"/>
                    <a:gd name="T8" fmla="*/ 2 w 297"/>
                    <a:gd name="T9" fmla="*/ 1065 h 1434"/>
                    <a:gd name="T10" fmla="*/ 0 w 297"/>
                    <a:gd name="T11" fmla="*/ 976 h 1434"/>
                    <a:gd name="T12" fmla="*/ 2 w 297"/>
                    <a:gd name="T13" fmla="*/ 890 h 1434"/>
                    <a:gd name="T14" fmla="*/ 7 w 297"/>
                    <a:gd name="T15" fmla="*/ 758 h 1434"/>
                    <a:gd name="T16" fmla="*/ 11 w 297"/>
                    <a:gd name="T17" fmla="*/ 667 h 1434"/>
                    <a:gd name="T18" fmla="*/ 15 w 297"/>
                    <a:gd name="T19" fmla="*/ 571 h 1434"/>
                    <a:gd name="T20" fmla="*/ 17 w 297"/>
                    <a:gd name="T21" fmla="*/ 468 h 1434"/>
                    <a:gd name="T22" fmla="*/ 16 w 297"/>
                    <a:gd name="T23" fmla="*/ 397 h 1434"/>
                    <a:gd name="T24" fmla="*/ 14 w 297"/>
                    <a:gd name="T25" fmla="*/ 334 h 1434"/>
                    <a:gd name="T26" fmla="*/ 13 w 297"/>
                    <a:gd name="T27" fmla="*/ 262 h 1434"/>
                    <a:gd name="T28" fmla="*/ 13 w 297"/>
                    <a:gd name="T29" fmla="*/ 215 h 1434"/>
                    <a:gd name="T30" fmla="*/ 15 w 297"/>
                    <a:gd name="T31" fmla="*/ 177 h 1434"/>
                    <a:gd name="T32" fmla="*/ 39 w 297"/>
                    <a:gd name="T33" fmla="*/ 118 h 1434"/>
                    <a:gd name="T34" fmla="*/ 39 w 297"/>
                    <a:gd name="T35" fmla="*/ 104 h 1434"/>
                    <a:gd name="T36" fmla="*/ 70 w 297"/>
                    <a:gd name="T37" fmla="*/ 55 h 1434"/>
                    <a:gd name="T38" fmla="*/ 71 w 297"/>
                    <a:gd name="T39" fmla="*/ 47 h 1434"/>
                    <a:gd name="T40" fmla="*/ 103 w 297"/>
                    <a:gd name="T41" fmla="*/ 4 h 1434"/>
                    <a:gd name="T42" fmla="*/ 262 w 297"/>
                    <a:gd name="T43" fmla="*/ 56 h 1434"/>
                    <a:gd name="T44" fmla="*/ 264 w 297"/>
                    <a:gd name="T45" fmla="*/ 68 h 1434"/>
                    <a:gd name="T46" fmla="*/ 268 w 297"/>
                    <a:gd name="T47" fmla="*/ 69 h 1434"/>
                    <a:gd name="T48" fmla="*/ 275 w 297"/>
                    <a:gd name="T49" fmla="*/ 69 h 1434"/>
                    <a:gd name="T50" fmla="*/ 276 w 297"/>
                    <a:gd name="T51" fmla="*/ 166 h 1434"/>
                    <a:gd name="T52" fmla="*/ 279 w 297"/>
                    <a:gd name="T53" fmla="*/ 238 h 1434"/>
                    <a:gd name="T54" fmla="*/ 282 w 297"/>
                    <a:gd name="T55" fmla="*/ 315 h 1434"/>
                    <a:gd name="T56" fmla="*/ 288 w 297"/>
                    <a:gd name="T57" fmla="*/ 440 h 1434"/>
                    <a:gd name="T58" fmla="*/ 294 w 297"/>
                    <a:gd name="T59" fmla="*/ 614 h 1434"/>
                    <a:gd name="T60" fmla="*/ 297 w 297"/>
                    <a:gd name="T61" fmla="*/ 789 h 1434"/>
                    <a:gd name="T62" fmla="*/ 293 w 297"/>
                    <a:gd name="T63" fmla="*/ 959 h 1434"/>
                    <a:gd name="T64" fmla="*/ 279 w 297"/>
                    <a:gd name="T65" fmla="*/ 1114 h 1434"/>
                    <a:gd name="T66" fmla="*/ 229 w 297"/>
                    <a:gd name="T67" fmla="*/ 1304 h 1434"/>
                    <a:gd name="T68" fmla="*/ 202 w 297"/>
                    <a:gd name="T69" fmla="*/ 1335 h 1434"/>
                    <a:gd name="T70" fmla="*/ 171 w 297"/>
                    <a:gd name="T71" fmla="*/ 1388 h 1434"/>
                    <a:gd name="T72" fmla="*/ 144 w 297"/>
                    <a:gd name="T73" fmla="*/ 1429 h 1434"/>
                    <a:gd name="T74" fmla="*/ 107 w 297"/>
                    <a:gd name="T75" fmla="*/ 1430 h 1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97" h="1434">
                      <a:moveTo>
                        <a:pt x="102" y="1413"/>
                      </a:moveTo>
                      <a:lnTo>
                        <a:pt x="96" y="1412"/>
                      </a:lnTo>
                      <a:lnTo>
                        <a:pt x="93" y="1412"/>
                      </a:lnTo>
                      <a:lnTo>
                        <a:pt x="91" y="1402"/>
                      </a:lnTo>
                      <a:lnTo>
                        <a:pt x="19" y="1215"/>
                      </a:lnTo>
                      <a:lnTo>
                        <a:pt x="14" y="1196"/>
                      </a:lnTo>
                      <a:lnTo>
                        <a:pt x="10" y="1178"/>
                      </a:lnTo>
                      <a:lnTo>
                        <a:pt x="8" y="1159"/>
                      </a:lnTo>
                      <a:lnTo>
                        <a:pt x="5" y="1112"/>
                      </a:lnTo>
                      <a:lnTo>
                        <a:pt x="2" y="1065"/>
                      </a:lnTo>
                      <a:lnTo>
                        <a:pt x="1" y="1020"/>
                      </a:lnTo>
                      <a:lnTo>
                        <a:pt x="0" y="976"/>
                      </a:lnTo>
                      <a:lnTo>
                        <a:pt x="1" y="932"/>
                      </a:lnTo>
                      <a:lnTo>
                        <a:pt x="2" y="890"/>
                      </a:lnTo>
                      <a:lnTo>
                        <a:pt x="5" y="802"/>
                      </a:lnTo>
                      <a:lnTo>
                        <a:pt x="7" y="758"/>
                      </a:lnTo>
                      <a:lnTo>
                        <a:pt x="9" y="713"/>
                      </a:lnTo>
                      <a:lnTo>
                        <a:pt x="11" y="667"/>
                      </a:lnTo>
                      <a:lnTo>
                        <a:pt x="13" y="620"/>
                      </a:lnTo>
                      <a:lnTo>
                        <a:pt x="15" y="571"/>
                      </a:lnTo>
                      <a:lnTo>
                        <a:pt x="16" y="521"/>
                      </a:lnTo>
                      <a:lnTo>
                        <a:pt x="17" y="468"/>
                      </a:lnTo>
                      <a:lnTo>
                        <a:pt x="17" y="403"/>
                      </a:lnTo>
                      <a:lnTo>
                        <a:pt x="16" y="397"/>
                      </a:lnTo>
                      <a:lnTo>
                        <a:pt x="16" y="373"/>
                      </a:lnTo>
                      <a:lnTo>
                        <a:pt x="14" y="334"/>
                      </a:lnTo>
                      <a:lnTo>
                        <a:pt x="13" y="310"/>
                      </a:lnTo>
                      <a:lnTo>
                        <a:pt x="13" y="262"/>
                      </a:lnTo>
                      <a:lnTo>
                        <a:pt x="13" y="238"/>
                      </a:lnTo>
                      <a:lnTo>
                        <a:pt x="13" y="215"/>
                      </a:lnTo>
                      <a:lnTo>
                        <a:pt x="14" y="195"/>
                      </a:lnTo>
                      <a:lnTo>
                        <a:pt x="15" y="177"/>
                      </a:lnTo>
                      <a:lnTo>
                        <a:pt x="28" y="138"/>
                      </a:lnTo>
                      <a:lnTo>
                        <a:pt x="39" y="118"/>
                      </a:lnTo>
                      <a:lnTo>
                        <a:pt x="40" y="116"/>
                      </a:lnTo>
                      <a:lnTo>
                        <a:pt x="39" y="104"/>
                      </a:lnTo>
                      <a:lnTo>
                        <a:pt x="49" y="84"/>
                      </a:lnTo>
                      <a:lnTo>
                        <a:pt x="70" y="55"/>
                      </a:lnTo>
                      <a:lnTo>
                        <a:pt x="70" y="53"/>
                      </a:lnTo>
                      <a:lnTo>
                        <a:pt x="71" y="47"/>
                      </a:lnTo>
                      <a:lnTo>
                        <a:pt x="93" y="28"/>
                      </a:lnTo>
                      <a:lnTo>
                        <a:pt x="103" y="4"/>
                      </a:lnTo>
                      <a:lnTo>
                        <a:pt x="131" y="0"/>
                      </a:lnTo>
                      <a:lnTo>
                        <a:pt x="262" y="56"/>
                      </a:lnTo>
                      <a:lnTo>
                        <a:pt x="263" y="56"/>
                      </a:lnTo>
                      <a:lnTo>
                        <a:pt x="264" y="68"/>
                      </a:lnTo>
                      <a:lnTo>
                        <a:pt x="266" y="69"/>
                      </a:lnTo>
                      <a:lnTo>
                        <a:pt x="268" y="69"/>
                      </a:lnTo>
                      <a:lnTo>
                        <a:pt x="270" y="69"/>
                      </a:lnTo>
                      <a:lnTo>
                        <a:pt x="275" y="69"/>
                      </a:lnTo>
                      <a:lnTo>
                        <a:pt x="276" y="132"/>
                      </a:lnTo>
                      <a:lnTo>
                        <a:pt x="276" y="166"/>
                      </a:lnTo>
                      <a:lnTo>
                        <a:pt x="278" y="201"/>
                      </a:lnTo>
                      <a:lnTo>
                        <a:pt x="279" y="238"/>
                      </a:lnTo>
                      <a:lnTo>
                        <a:pt x="281" y="276"/>
                      </a:lnTo>
                      <a:lnTo>
                        <a:pt x="282" y="315"/>
                      </a:lnTo>
                      <a:lnTo>
                        <a:pt x="284" y="356"/>
                      </a:lnTo>
                      <a:lnTo>
                        <a:pt x="288" y="440"/>
                      </a:lnTo>
                      <a:lnTo>
                        <a:pt x="291" y="525"/>
                      </a:lnTo>
                      <a:lnTo>
                        <a:pt x="294" y="614"/>
                      </a:lnTo>
                      <a:lnTo>
                        <a:pt x="296" y="701"/>
                      </a:lnTo>
                      <a:lnTo>
                        <a:pt x="297" y="789"/>
                      </a:lnTo>
                      <a:lnTo>
                        <a:pt x="296" y="875"/>
                      </a:lnTo>
                      <a:lnTo>
                        <a:pt x="293" y="959"/>
                      </a:lnTo>
                      <a:lnTo>
                        <a:pt x="278" y="1031"/>
                      </a:lnTo>
                      <a:lnTo>
                        <a:pt x="279" y="1114"/>
                      </a:lnTo>
                      <a:lnTo>
                        <a:pt x="234" y="1196"/>
                      </a:lnTo>
                      <a:lnTo>
                        <a:pt x="229" y="1304"/>
                      </a:lnTo>
                      <a:lnTo>
                        <a:pt x="226" y="1308"/>
                      </a:lnTo>
                      <a:lnTo>
                        <a:pt x="202" y="1335"/>
                      </a:lnTo>
                      <a:lnTo>
                        <a:pt x="175" y="1385"/>
                      </a:lnTo>
                      <a:lnTo>
                        <a:pt x="171" y="1388"/>
                      </a:lnTo>
                      <a:lnTo>
                        <a:pt x="156" y="1425"/>
                      </a:lnTo>
                      <a:lnTo>
                        <a:pt x="144" y="1429"/>
                      </a:lnTo>
                      <a:lnTo>
                        <a:pt x="111" y="1434"/>
                      </a:lnTo>
                      <a:lnTo>
                        <a:pt x="107" y="1430"/>
                      </a:lnTo>
                      <a:lnTo>
                        <a:pt x="102" y="14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93" name="Freeform 389"/>
                <p:cNvSpPr>
                  <a:spLocks/>
                </p:cNvSpPr>
                <p:nvPr/>
              </p:nvSpPr>
              <p:spPr bwMode="auto">
                <a:xfrm>
                  <a:off x="3523" y="3419"/>
                  <a:ext cx="2" cy="1"/>
                </a:xfrm>
                <a:custGeom>
                  <a:avLst/>
                  <a:gdLst>
                    <a:gd name="T0" fmla="*/ 6 w 6"/>
                    <a:gd name="T1" fmla="*/ 0 h 5"/>
                    <a:gd name="T2" fmla="*/ 6 w 6"/>
                    <a:gd name="T3" fmla="*/ 5 h 5"/>
                    <a:gd name="T4" fmla="*/ 3 w 6"/>
                    <a:gd name="T5" fmla="*/ 5 h 5"/>
                    <a:gd name="T6" fmla="*/ 0 w 6"/>
                    <a:gd name="T7" fmla="*/ 3 h 5"/>
                    <a:gd name="T8" fmla="*/ 3 w 6"/>
                    <a:gd name="T9" fmla="*/ 3 h 5"/>
                    <a:gd name="T10" fmla="*/ 3 w 6"/>
                    <a:gd name="T11" fmla="*/ 0 h 5"/>
                    <a:gd name="T12" fmla="*/ 6 w 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lnTo>
                        <a:pt x="6" y="5"/>
                      </a:lnTo>
                      <a:lnTo>
                        <a:pt x="3" y="5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94" name="Freeform 390"/>
                <p:cNvSpPr>
                  <a:spLocks/>
                </p:cNvSpPr>
                <p:nvPr/>
              </p:nvSpPr>
              <p:spPr bwMode="auto">
                <a:xfrm>
                  <a:off x="3522" y="3417"/>
                  <a:ext cx="2" cy="3"/>
                </a:xfrm>
                <a:custGeom>
                  <a:avLst/>
                  <a:gdLst>
                    <a:gd name="T0" fmla="*/ 6 w 6"/>
                    <a:gd name="T1" fmla="*/ 11 h 11"/>
                    <a:gd name="T2" fmla="*/ 4 w 6"/>
                    <a:gd name="T3" fmla="*/ 11 h 11"/>
                    <a:gd name="T4" fmla="*/ 1 w 6"/>
                    <a:gd name="T5" fmla="*/ 11 h 11"/>
                    <a:gd name="T6" fmla="*/ 0 w 6"/>
                    <a:gd name="T7" fmla="*/ 3 h 11"/>
                    <a:gd name="T8" fmla="*/ 5 w 6"/>
                    <a:gd name="T9" fmla="*/ 0 h 11"/>
                    <a:gd name="T10" fmla="*/ 5 w 6"/>
                    <a:gd name="T11" fmla="*/ 1 h 11"/>
                    <a:gd name="T12" fmla="*/ 6 w 6"/>
                    <a:gd name="T13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1">
                      <a:moveTo>
                        <a:pt x="6" y="11"/>
                      </a:moveTo>
                      <a:lnTo>
                        <a:pt x="4" y="11"/>
                      </a:lnTo>
                      <a:lnTo>
                        <a:pt x="1" y="11"/>
                      </a:lnTo>
                      <a:lnTo>
                        <a:pt x="0" y="3"/>
                      </a:ln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6" y="1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95" name="Freeform 391"/>
                <p:cNvSpPr>
                  <a:spLocks/>
                </p:cNvSpPr>
                <p:nvPr/>
              </p:nvSpPr>
              <p:spPr bwMode="auto">
                <a:xfrm>
                  <a:off x="3498" y="3370"/>
                  <a:ext cx="26" cy="48"/>
                </a:xfrm>
                <a:custGeom>
                  <a:avLst/>
                  <a:gdLst>
                    <a:gd name="T0" fmla="*/ 77 w 77"/>
                    <a:gd name="T1" fmla="*/ 187 h 190"/>
                    <a:gd name="T2" fmla="*/ 72 w 77"/>
                    <a:gd name="T3" fmla="*/ 190 h 190"/>
                    <a:gd name="T4" fmla="*/ 1 w 77"/>
                    <a:gd name="T5" fmla="*/ 2 h 190"/>
                    <a:gd name="T6" fmla="*/ 0 w 77"/>
                    <a:gd name="T7" fmla="*/ 2 h 190"/>
                    <a:gd name="T8" fmla="*/ 5 w 77"/>
                    <a:gd name="T9" fmla="*/ 0 h 190"/>
                    <a:gd name="T10" fmla="*/ 77 w 77"/>
                    <a:gd name="T11" fmla="*/ 187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7" h="190">
                      <a:moveTo>
                        <a:pt x="77" y="187"/>
                      </a:moveTo>
                      <a:lnTo>
                        <a:pt x="72" y="190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77" y="18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96" name="Freeform 392"/>
                <p:cNvSpPr>
                  <a:spLocks/>
                </p:cNvSpPr>
                <p:nvPr/>
              </p:nvSpPr>
              <p:spPr bwMode="auto">
                <a:xfrm>
                  <a:off x="3497" y="3366"/>
                  <a:ext cx="3" cy="5"/>
                </a:xfrm>
                <a:custGeom>
                  <a:avLst/>
                  <a:gdLst>
                    <a:gd name="T0" fmla="*/ 10 w 10"/>
                    <a:gd name="T1" fmla="*/ 18 h 20"/>
                    <a:gd name="T2" fmla="*/ 5 w 10"/>
                    <a:gd name="T3" fmla="*/ 20 h 20"/>
                    <a:gd name="T4" fmla="*/ 0 w 10"/>
                    <a:gd name="T5" fmla="*/ 2 h 20"/>
                    <a:gd name="T6" fmla="*/ 0 w 10"/>
                    <a:gd name="T7" fmla="*/ 2 h 20"/>
                    <a:gd name="T8" fmla="*/ 4 w 10"/>
                    <a:gd name="T9" fmla="*/ 0 h 20"/>
                    <a:gd name="T10" fmla="*/ 10 w 10"/>
                    <a:gd name="T11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20">
                      <a:moveTo>
                        <a:pt x="10" y="18"/>
                      </a:moveTo>
                      <a:lnTo>
                        <a:pt x="5" y="2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0" y="1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97" name="Freeform 393"/>
                <p:cNvSpPr>
                  <a:spLocks/>
                </p:cNvSpPr>
                <p:nvPr/>
              </p:nvSpPr>
              <p:spPr bwMode="auto">
                <a:xfrm>
                  <a:off x="3495" y="3361"/>
                  <a:ext cx="3" cy="5"/>
                </a:xfrm>
                <a:custGeom>
                  <a:avLst/>
                  <a:gdLst>
                    <a:gd name="T0" fmla="*/ 8 w 8"/>
                    <a:gd name="T1" fmla="*/ 18 h 20"/>
                    <a:gd name="T2" fmla="*/ 4 w 8"/>
                    <a:gd name="T3" fmla="*/ 20 h 20"/>
                    <a:gd name="T4" fmla="*/ 0 w 8"/>
                    <a:gd name="T5" fmla="*/ 1 h 20"/>
                    <a:gd name="T6" fmla="*/ 0 w 8"/>
                    <a:gd name="T7" fmla="*/ 0 h 20"/>
                    <a:gd name="T8" fmla="*/ 4 w 8"/>
                    <a:gd name="T9" fmla="*/ 0 h 20"/>
                    <a:gd name="T10" fmla="*/ 8 w 8"/>
                    <a:gd name="T11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20">
                      <a:moveTo>
                        <a:pt x="8" y="18"/>
                      </a:moveTo>
                      <a:lnTo>
                        <a:pt x="4" y="20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98" name="Freeform 394"/>
                <p:cNvSpPr>
                  <a:spLocks/>
                </p:cNvSpPr>
                <p:nvPr/>
              </p:nvSpPr>
              <p:spPr bwMode="auto">
                <a:xfrm>
                  <a:off x="3495" y="3357"/>
                  <a:ext cx="2" cy="4"/>
                </a:xfrm>
                <a:custGeom>
                  <a:avLst/>
                  <a:gdLst>
                    <a:gd name="T0" fmla="*/ 6 w 6"/>
                    <a:gd name="T1" fmla="*/ 19 h 19"/>
                    <a:gd name="T2" fmla="*/ 2 w 6"/>
                    <a:gd name="T3" fmla="*/ 19 h 19"/>
                    <a:gd name="T4" fmla="*/ 0 w 6"/>
                    <a:gd name="T5" fmla="*/ 0 h 19"/>
                    <a:gd name="T6" fmla="*/ 0 w 6"/>
                    <a:gd name="T7" fmla="*/ 0 h 19"/>
                    <a:gd name="T8" fmla="*/ 4 w 6"/>
                    <a:gd name="T9" fmla="*/ 0 h 19"/>
                    <a:gd name="T10" fmla="*/ 6 w 6"/>
                    <a:gd name="T1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9">
                      <a:moveTo>
                        <a:pt x="6" y="19"/>
                      </a:moveTo>
                      <a:lnTo>
                        <a:pt x="2" y="19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1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699" name="Freeform 395"/>
                <p:cNvSpPr>
                  <a:spLocks/>
                </p:cNvSpPr>
                <p:nvPr/>
              </p:nvSpPr>
              <p:spPr bwMode="auto">
                <a:xfrm>
                  <a:off x="3494" y="3345"/>
                  <a:ext cx="2" cy="12"/>
                </a:xfrm>
                <a:custGeom>
                  <a:avLst/>
                  <a:gdLst>
                    <a:gd name="T0" fmla="*/ 7 w 7"/>
                    <a:gd name="T1" fmla="*/ 47 h 47"/>
                    <a:gd name="T2" fmla="*/ 3 w 7"/>
                    <a:gd name="T3" fmla="*/ 47 h 47"/>
                    <a:gd name="T4" fmla="*/ 0 w 7"/>
                    <a:gd name="T5" fmla="*/ 0 h 47"/>
                    <a:gd name="T6" fmla="*/ 4 w 7"/>
                    <a:gd name="T7" fmla="*/ 0 h 47"/>
                    <a:gd name="T8" fmla="*/ 4 w 7"/>
                    <a:gd name="T9" fmla="*/ 0 h 47"/>
                    <a:gd name="T10" fmla="*/ 7 w 7"/>
                    <a:gd name="T11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7">
                      <a:moveTo>
                        <a:pt x="7" y="47"/>
                      </a:moveTo>
                      <a:lnTo>
                        <a:pt x="3" y="4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7" y="4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00" name="Freeform 396"/>
                <p:cNvSpPr>
                  <a:spLocks/>
                </p:cNvSpPr>
                <p:nvPr/>
              </p:nvSpPr>
              <p:spPr bwMode="auto">
                <a:xfrm>
                  <a:off x="3493" y="3333"/>
                  <a:ext cx="2" cy="12"/>
                </a:xfrm>
                <a:custGeom>
                  <a:avLst/>
                  <a:gdLst>
                    <a:gd name="T0" fmla="*/ 7 w 7"/>
                    <a:gd name="T1" fmla="*/ 47 h 47"/>
                    <a:gd name="T2" fmla="*/ 3 w 7"/>
                    <a:gd name="T3" fmla="*/ 47 h 47"/>
                    <a:gd name="T4" fmla="*/ 0 w 7"/>
                    <a:gd name="T5" fmla="*/ 0 h 47"/>
                    <a:gd name="T6" fmla="*/ 0 w 7"/>
                    <a:gd name="T7" fmla="*/ 0 h 47"/>
                    <a:gd name="T8" fmla="*/ 4 w 7"/>
                    <a:gd name="T9" fmla="*/ 0 h 47"/>
                    <a:gd name="T10" fmla="*/ 7 w 7"/>
                    <a:gd name="T11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7">
                      <a:moveTo>
                        <a:pt x="7" y="47"/>
                      </a:moveTo>
                      <a:lnTo>
                        <a:pt x="3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4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01" name="Freeform 397"/>
                <p:cNvSpPr>
                  <a:spLocks/>
                </p:cNvSpPr>
                <p:nvPr/>
              </p:nvSpPr>
              <p:spPr bwMode="auto">
                <a:xfrm>
                  <a:off x="3492" y="3322"/>
                  <a:ext cx="2" cy="11"/>
                </a:xfrm>
                <a:custGeom>
                  <a:avLst/>
                  <a:gdLst>
                    <a:gd name="T0" fmla="*/ 5 w 5"/>
                    <a:gd name="T1" fmla="*/ 45 h 45"/>
                    <a:gd name="T2" fmla="*/ 1 w 5"/>
                    <a:gd name="T3" fmla="*/ 45 h 45"/>
                    <a:gd name="T4" fmla="*/ 0 w 5"/>
                    <a:gd name="T5" fmla="*/ 0 h 45"/>
                    <a:gd name="T6" fmla="*/ 4 w 5"/>
                    <a:gd name="T7" fmla="*/ 0 h 45"/>
                    <a:gd name="T8" fmla="*/ 4 w 5"/>
                    <a:gd name="T9" fmla="*/ 0 h 45"/>
                    <a:gd name="T10" fmla="*/ 5 w 5"/>
                    <a:gd name="T11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5">
                      <a:moveTo>
                        <a:pt x="5" y="45"/>
                      </a:moveTo>
                      <a:lnTo>
                        <a:pt x="1" y="45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5" y="4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02" name="Freeform 398"/>
                <p:cNvSpPr>
                  <a:spLocks/>
                </p:cNvSpPr>
                <p:nvPr/>
              </p:nvSpPr>
              <p:spPr bwMode="auto">
                <a:xfrm>
                  <a:off x="3492" y="3311"/>
                  <a:ext cx="2" cy="11"/>
                </a:xfrm>
                <a:custGeom>
                  <a:avLst/>
                  <a:gdLst>
                    <a:gd name="T0" fmla="*/ 5 w 5"/>
                    <a:gd name="T1" fmla="*/ 44 h 44"/>
                    <a:gd name="T2" fmla="*/ 1 w 5"/>
                    <a:gd name="T3" fmla="*/ 44 h 44"/>
                    <a:gd name="T4" fmla="*/ 0 w 5"/>
                    <a:gd name="T5" fmla="*/ 0 h 44"/>
                    <a:gd name="T6" fmla="*/ 0 w 5"/>
                    <a:gd name="T7" fmla="*/ 0 h 44"/>
                    <a:gd name="T8" fmla="*/ 4 w 5"/>
                    <a:gd name="T9" fmla="*/ 0 h 44"/>
                    <a:gd name="T10" fmla="*/ 5 w 5"/>
                    <a:gd name="T11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4">
                      <a:moveTo>
                        <a:pt x="5" y="44"/>
                      </a:moveTo>
                      <a:lnTo>
                        <a:pt x="1" y="4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4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03" name="Freeform 399"/>
                <p:cNvSpPr>
                  <a:spLocks/>
                </p:cNvSpPr>
                <p:nvPr/>
              </p:nvSpPr>
              <p:spPr bwMode="auto">
                <a:xfrm>
                  <a:off x="3492" y="3300"/>
                  <a:ext cx="2" cy="11"/>
                </a:xfrm>
                <a:custGeom>
                  <a:avLst/>
                  <a:gdLst>
                    <a:gd name="T0" fmla="*/ 4 w 5"/>
                    <a:gd name="T1" fmla="*/ 44 h 44"/>
                    <a:gd name="T2" fmla="*/ 0 w 5"/>
                    <a:gd name="T3" fmla="*/ 44 h 44"/>
                    <a:gd name="T4" fmla="*/ 1 w 5"/>
                    <a:gd name="T5" fmla="*/ 0 h 44"/>
                    <a:gd name="T6" fmla="*/ 1 w 5"/>
                    <a:gd name="T7" fmla="*/ 0 h 44"/>
                    <a:gd name="T8" fmla="*/ 5 w 5"/>
                    <a:gd name="T9" fmla="*/ 0 h 44"/>
                    <a:gd name="T10" fmla="*/ 4 w 5"/>
                    <a:gd name="T11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4">
                      <a:moveTo>
                        <a:pt x="4" y="44"/>
                      </a:moveTo>
                      <a:lnTo>
                        <a:pt x="0" y="44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04" name="Freeform 400"/>
                <p:cNvSpPr>
                  <a:spLocks/>
                </p:cNvSpPr>
                <p:nvPr/>
              </p:nvSpPr>
              <p:spPr bwMode="auto">
                <a:xfrm>
                  <a:off x="3492" y="3289"/>
                  <a:ext cx="2" cy="11"/>
                </a:xfrm>
                <a:custGeom>
                  <a:avLst/>
                  <a:gdLst>
                    <a:gd name="T0" fmla="*/ 4 w 5"/>
                    <a:gd name="T1" fmla="*/ 42 h 42"/>
                    <a:gd name="T2" fmla="*/ 0 w 5"/>
                    <a:gd name="T3" fmla="*/ 42 h 42"/>
                    <a:gd name="T4" fmla="*/ 1 w 5"/>
                    <a:gd name="T5" fmla="*/ 0 h 42"/>
                    <a:gd name="T6" fmla="*/ 1 w 5"/>
                    <a:gd name="T7" fmla="*/ 0 h 42"/>
                    <a:gd name="T8" fmla="*/ 5 w 5"/>
                    <a:gd name="T9" fmla="*/ 0 h 42"/>
                    <a:gd name="T10" fmla="*/ 4 w 5"/>
                    <a:gd name="T11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2">
                      <a:moveTo>
                        <a:pt x="4" y="42"/>
                      </a:moveTo>
                      <a:lnTo>
                        <a:pt x="0" y="42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4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05" name="Freeform 401"/>
                <p:cNvSpPr>
                  <a:spLocks/>
                </p:cNvSpPr>
                <p:nvPr/>
              </p:nvSpPr>
              <p:spPr bwMode="auto">
                <a:xfrm>
                  <a:off x="3493" y="3267"/>
                  <a:ext cx="2" cy="22"/>
                </a:xfrm>
                <a:custGeom>
                  <a:avLst/>
                  <a:gdLst>
                    <a:gd name="T0" fmla="*/ 4 w 7"/>
                    <a:gd name="T1" fmla="*/ 88 h 88"/>
                    <a:gd name="T2" fmla="*/ 0 w 7"/>
                    <a:gd name="T3" fmla="*/ 88 h 88"/>
                    <a:gd name="T4" fmla="*/ 3 w 7"/>
                    <a:gd name="T5" fmla="*/ 0 h 88"/>
                    <a:gd name="T6" fmla="*/ 3 w 7"/>
                    <a:gd name="T7" fmla="*/ 0 h 88"/>
                    <a:gd name="T8" fmla="*/ 7 w 7"/>
                    <a:gd name="T9" fmla="*/ 0 h 88"/>
                    <a:gd name="T10" fmla="*/ 4 w 7"/>
                    <a:gd name="T11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88">
                      <a:moveTo>
                        <a:pt x="4" y="88"/>
                      </a:moveTo>
                      <a:lnTo>
                        <a:pt x="0" y="88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7" y="0"/>
                      </a:lnTo>
                      <a:lnTo>
                        <a:pt x="4" y="8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06" name="Freeform 402"/>
                <p:cNvSpPr>
                  <a:spLocks/>
                </p:cNvSpPr>
                <p:nvPr/>
              </p:nvSpPr>
              <p:spPr bwMode="auto">
                <a:xfrm>
                  <a:off x="3494" y="3256"/>
                  <a:ext cx="2" cy="11"/>
                </a:xfrm>
                <a:custGeom>
                  <a:avLst/>
                  <a:gdLst>
                    <a:gd name="T0" fmla="*/ 4 w 6"/>
                    <a:gd name="T1" fmla="*/ 44 h 44"/>
                    <a:gd name="T2" fmla="*/ 0 w 6"/>
                    <a:gd name="T3" fmla="*/ 44 h 44"/>
                    <a:gd name="T4" fmla="*/ 2 w 6"/>
                    <a:gd name="T5" fmla="*/ 0 h 44"/>
                    <a:gd name="T6" fmla="*/ 6 w 6"/>
                    <a:gd name="T7" fmla="*/ 0 h 44"/>
                    <a:gd name="T8" fmla="*/ 6 w 6"/>
                    <a:gd name="T9" fmla="*/ 0 h 44"/>
                    <a:gd name="T10" fmla="*/ 4 w 6"/>
                    <a:gd name="T11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44">
                      <a:moveTo>
                        <a:pt x="4" y="44"/>
                      </a:moveTo>
                      <a:lnTo>
                        <a:pt x="0" y="4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07" name="Freeform 403"/>
                <p:cNvSpPr>
                  <a:spLocks/>
                </p:cNvSpPr>
                <p:nvPr/>
              </p:nvSpPr>
              <p:spPr bwMode="auto">
                <a:xfrm>
                  <a:off x="3494" y="3245"/>
                  <a:ext cx="2" cy="11"/>
                </a:xfrm>
                <a:custGeom>
                  <a:avLst/>
                  <a:gdLst>
                    <a:gd name="T0" fmla="*/ 4 w 6"/>
                    <a:gd name="T1" fmla="*/ 45 h 45"/>
                    <a:gd name="T2" fmla="*/ 0 w 6"/>
                    <a:gd name="T3" fmla="*/ 45 h 45"/>
                    <a:gd name="T4" fmla="*/ 2 w 6"/>
                    <a:gd name="T5" fmla="*/ 0 h 45"/>
                    <a:gd name="T6" fmla="*/ 6 w 6"/>
                    <a:gd name="T7" fmla="*/ 0 h 45"/>
                    <a:gd name="T8" fmla="*/ 6 w 6"/>
                    <a:gd name="T9" fmla="*/ 0 h 45"/>
                    <a:gd name="T10" fmla="*/ 4 w 6"/>
                    <a:gd name="T11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45">
                      <a:moveTo>
                        <a:pt x="4" y="45"/>
                      </a:moveTo>
                      <a:lnTo>
                        <a:pt x="0" y="45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4" y="4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08" name="Freeform 404"/>
                <p:cNvSpPr>
                  <a:spLocks/>
                </p:cNvSpPr>
                <p:nvPr/>
              </p:nvSpPr>
              <p:spPr bwMode="auto">
                <a:xfrm>
                  <a:off x="3495" y="3233"/>
                  <a:ext cx="2" cy="12"/>
                </a:xfrm>
                <a:custGeom>
                  <a:avLst/>
                  <a:gdLst>
                    <a:gd name="T0" fmla="*/ 4 w 6"/>
                    <a:gd name="T1" fmla="*/ 46 h 46"/>
                    <a:gd name="T2" fmla="*/ 0 w 6"/>
                    <a:gd name="T3" fmla="*/ 46 h 46"/>
                    <a:gd name="T4" fmla="*/ 2 w 6"/>
                    <a:gd name="T5" fmla="*/ 0 h 46"/>
                    <a:gd name="T6" fmla="*/ 2 w 6"/>
                    <a:gd name="T7" fmla="*/ 0 h 46"/>
                    <a:gd name="T8" fmla="*/ 6 w 6"/>
                    <a:gd name="T9" fmla="*/ 0 h 46"/>
                    <a:gd name="T10" fmla="*/ 4 w 6"/>
                    <a:gd name="T11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46">
                      <a:moveTo>
                        <a:pt x="4" y="46"/>
                      </a:moveTo>
                      <a:lnTo>
                        <a:pt x="0" y="46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09" name="Freeform 405"/>
                <p:cNvSpPr>
                  <a:spLocks/>
                </p:cNvSpPr>
                <p:nvPr/>
              </p:nvSpPr>
              <p:spPr bwMode="auto">
                <a:xfrm>
                  <a:off x="3496" y="3222"/>
                  <a:ext cx="2" cy="11"/>
                </a:xfrm>
                <a:custGeom>
                  <a:avLst/>
                  <a:gdLst>
                    <a:gd name="T0" fmla="*/ 4 w 6"/>
                    <a:gd name="T1" fmla="*/ 47 h 47"/>
                    <a:gd name="T2" fmla="*/ 0 w 6"/>
                    <a:gd name="T3" fmla="*/ 47 h 47"/>
                    <a:gd name="T4" fmla="*/ 2 w 6"/>
                    <a:gd name="T5" fmla="*/ 0 h 47"/>
                    <a:gd name="T6" fmla="*/ 6 w 6"/>
                    <a:gd name="T7" fmla="*/ 0 h 47"/>
                    <a:gd name="T8" fmla="*/ 6 w 6"/>
                    <a:gd name="T9" fmla="*/ 0 h 47"/>
                    <a:gd name="T10" fmla="*/ 4 w 6"/>
                    <a:gd name="T11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47">
                      <a:moveTo>
                        <a:pt x="4" y="47"/>
                      </a:moveTo>
                      <a:lnTo>
                        <a:pt x="0" y="47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4" y="4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10" name="Freeform 406"/>
                <p:cNvSpPr>
                  <a:spLocks/>
                </p:cNvSpPr>
                <p:nvPr/>
              </p:nvSpPr>
              <p:spPr bwMode="auto">
                <a:xfrm>
                  <a:off x="3496" y="3210"/>
                  <a:ext cx="2" cy="12"/>
                </a:xfrm>
                <a:custGeom>
                  <a:avLst/>
                  <a:gdLst>
                    <a:gd name="T0" fmla="*/ 4 w 6"/>
                    <a:gd name="T1" fmla="*/ 49 h 49"/>
                    <a:gd name="T2" fmla="*/ 0 w 6"/>
                    <a:gd name="T3" fmla="*/ 49 h 49"/>
                    <a:gd name="T4" fmla="*/ 2 w 6"/>
                    <a:gd name="T5" fmla="*/ 0 h 49"/>
                    <a:gd name="T6" fmla="*/ 6 w 6"/>
                    <a:gd name="T7" fmla="*/ 0 h 49"/>
                    <a:gd name="T8" fmla="*/ 6 w 6"/>
                    <a:gd name="T9" fmla="*/ 0 h 49"/>
                    <a:gd name="T10" fmla="*/ 4 w 6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49">
                      <a:moveTo>
                        <a:pt x="4" y="49"/>
                      </a:moveTo>
                      <a:lnTo>
                        <a:pt x="0" y="49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4" y="4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11" name="Freeform 407"/>
                <p:cNvSpPr>
                  <a:spLocks/>
                </p:cNvSpPr>
                <p:nvPr/>
              </p:nvSpPr>
              <p:spPr bwMode="auto">
                <a:xfrm>
                  <a:off x="3497" y="3197"/>
                  <a:ext cx="2" cy="13"/>
                </a:xfrm>
                <a:custGeom>
                  <a:avLst/>
                  <a:gdLst>
                    <a:gd name="T0" fmla="*/ 4 w 5"/>
                    <a:gd name="T1" fmla="*/ 50 h 50"/>
                    <a:gd name="T2" fmla="*/ 0 w 5"/>
                    <a:gd name="T3" fmla="*/ 50 h 50"/>
                    <a:gd name="T4" fmla="*/ 1 w 5"/>
                    <a:gd name="T5" fmla="*/ 0 h 50"/>
                    <a:gd name="T6" fmla="*/ 5 w 5"/>
                    <a:gd name="T7" fmla="*/ 0 h 50"/>
                    <a:gd name="T8" fmla="*/ 5 w 5"/>
                    <a:gd name="T9" fmla="*/ 0 h 50"/>
                    <a:gd name="T10" fmla="*/ 4 w 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0">
                      <a:moveTo>
                        <a:pt x="4" y="50"/>
                      </a:moveTo>
                      <a:lnTo>
                        <a:pt x="0" y="50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5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12" name="Freeform 408"/>
                <p:cNvSpPr>
                  <a:spLocks/>
                </p:cNvSpPr>
                <p:nvPr/>
              </p:nvSpPr>
              <p:spPr bwMode="auto">
                <a:xfrm>
                  <a:off x="3497" y="3184"/>
                  <a:ext cx="2" cy="13"/>
                </a:xfrm>
                <a:custGeom>
                  <a:avLst/>
                  <a:gdLst>
                    <a:gd name="T0" fmla="*/ 4 w 5"/>
                    <a:gd name="T1" fmla="*/ 53 h 53"/>
                    <a:gd name="T2" fmla="*/ 0 w 5"/>
                    <a:gd name="T3" fmla="*/ 53 h 53"/>
                    <a:gd name="T4" fmla="*/ 1 w 5"/>
                    <a:gd name="T5" fmla="*/ 0 h 53"/>
                    <a:gd name="T6" fmla="*/ 5 w 5"/>
                    <a:gd name="T7" fmla="*/ 0 h 53"/>
                    <a:gd name="T8" fmla="*/ 5 w 5"/>
                    <a:gd name="T9" fmla="*/ 0 h 53"/>
                    <a:gd name="T10" fmla="*/ 4 w 5"/>
                    <a:gd name="T11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3">
                      <a:moveTo>
                        <a:pt x="4" y="53"/>
                      </a:moveTo>
                      <a:lnTo>
                        <a:pt x="0" y="53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5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13" name="Freeform 409"/>
                <p:cNvSpPr>
                  <a:spLocks/>
                </p:cNvSpPr>
                <p:nvPr/>
              </p:nvSpPr>
              <p:spPr bwMode="auto">
                <a:xfrm>
                  <a:off x="3498" y="3167"/>
                  <a:ext cx="1" cy="17"/>
                </a:xfrm>
                <a:custGeom>
                  <a:avLst/>
                  <a:gdLst>
                    <a:gd name="T0" fmla="*/ 4 w 4"/>
                    <a:gd name="T1" fmla="*/ 65 h 65"/>
                    <a:gd name="T2" fmla="*/ 0 w 4"/>
                    <a:gd name="T3" fmla="*/ 65 h 65"/>
                    <a:gd name="T4" fmla="*/ 0 w 4"/>
                    <a:gd name="T5" fmla="*/ 0 h 65"/>
                    <a:gd name="T6" fmla="*/ 4 w 4"/>
                    <a:gd name="T7" fmla="*/ 0 h 65"/>
                    <a:gd name="T8" fmla="*/ 4 w 4"/>
                    <a:gd name="T9" fmla="*/ 0 h 65"/>
                    <a:gd name="T10" fmla="*/ 4 w 4"/>
                    <a:gd name="T11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65">
                      <a:moveTo>
                        <a:pt x="4" y="65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6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14" name="Freeform 410"/>
                <p:cNvSpPr>
                  <a:spLocks/>
                </p:cNvSpPr>
                <p:nvPr/>
              </p:nvSpPr>
              <p:spPr bwMode="auto">
                <a:xfrm>
                  <a:off x="3497" y="3166"/>
                  <a:ext cx="2" cy="1"/>
                </a:xfrm>
                <a:custGeom>
                  <a:avLst/>
                  <a:gdLst>
                    <a:gd name="T0" fmla="*/ 5 w 5"/>
                    <a:gd name="T1" fmla="*/ 6 h 6"/>
                    <a:gd name="T2" fmla="*/ 1 w 5"/>
                    <a:gd name="T3" fmla="*/ 6 h 6"/>
                    <a:gd name="T4" fmla="*/ 0 w 5"/>
                    <a:gd name="T5" fmla="*/ 2 h 6"/>
                    <a:gd name="T6" fmla="*/ 0 w 5"/>
                    <a:gd name="T7" fmla="*/ 0 h 6"/>
                    <a:gd name="T8" fmla="*/ 4 w 5"/>
                    <a:gd name="T9" fmla="*/ 0 h 6"/>
                    <a:gd name="T10" fmla="*/ 5 w 5"/>
                    <a:gd name="T1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5" y="6"/>
                      </a:move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15" name="Freeform 411"/>
                <p:cNvSpPr>
                  <a:spLocks/>
                </p:cNvSpPr>
                <p:nvPr/>
              </p:nvSpPr>
              <p:spPr bwMode="auto">
                <a:xfrm>
                  <a:off x="3497" y="3160"/>
                  <a:ext cx="2" cy="6"/>
                </a:xfrm>
                <a:custGeom>
                  <a:avLst/>
                  <a:gdLst>
                    <a:gd name="T0" fmla="*/ 4 w 4"/>
                    <a:gd name="T1" fmla="*/ 24 h 24"/>
                    <a:gd name="T2" fmla="*/ 0 w 4"/>
                    <a:gd name="T3" fmla="*/ 24 h 24"/>
                    <a:gd name="T4" fmla="*/ 0 w 4"/>
                    <a:gd name="T5" fmla="*/ 0 h 24"/>
                    <a:gd name="T6" fmla="*/ 4 w 4"/>
                    <a:gd name="T7" fmla="*/ 0 h 24"/>
                    <a:gd name="T8" fmla="*/ 4 w 4"/>
                    <a:gd name="T9" fmla="*/ 0 h 24"/>
                    <a:gd name="T10" fmla="*/ 4 w 4"/>
                    <a:gd name="T11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24">
                      <a:moveTo>
                        <a:pt x="4" y="24"/>
                      </a:move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16" name="Freeform 412"/>
                <p:cNvSpPr>
                  <a:spLocks/>
                </p:cNvSpPr>
                <p:nvPr/>
              </p:nvSpPr>
              <p:spPr bwMode="auto">
                <a:xfrm>
                  <a:off x="3497" y="3150"/>
                  <a:ext cx="2" cy="10"/>
                </a:xfrm>
                <a:custGeom>
                  <a:avLst/>
                  <a:gdLst>
                    <a:gd name="T0" fmla="*/ 6 w 6"/>
                    <a:gd name="T1" fmla="*/ 39 h 39"/>
                    <a:gd name="T2" fmla="*/ 2 w 6"/>
                    <a:gd name="T3" fmla="*/ 39 h 39"/>
                    <a:gd name="T4" fmla="*/ 0 w 6"/>
                    <a:gd name="T5" fmla="*/ 0 h 39"/>
                    <a:gd name="T6" fmla="*/ 0 w 6"/>
                    <a:gd name="T7" fmla="*/ 0 h 39"/>
                    <a:gd name="T8" fmla="*/ 4 w 6"/>
                    <a:gd name="T9" fmla="*/ 0 h 39"/>
                    <a:gd name="T10" fmla="*/ 6 w 6"/>
                    <a:gd name="T11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39">
                      <a:moveTo>
                        <a:pt x="6" y="39"/>
                      </a:moveTo>
                      <a:lnTo>
                        <a:pt x="2" y="39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3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17" name="Freeform 413"/>
                <p:cNvSpPr>
                  <a:spLocks/>
                </p:cNvSpPr>
                <p:nvPr/>
              </p:nvSpPr>
              <p:spPr bwMode="auto">
                <a:xfrm>
                  <a:off x="3496" y="3144"/>
                  <a:ext cx="2" cy="6"/>
                </a:xfrm>
                <a:custGeom>
                  <a:avLst/>
                  <a:gdLst>
                    <a:gd name="T0" fmla="*/ 5 w 5"/>
                    <a:gd name="T1" fmla="*/ 24 h 24"/>
                    <a:gd name="T2" fmla="*/ 1 w 5"/>
                    <a:gd name="T3" fmla="*/ 24 h 24"/>
                    <a:gd name="T4" fmla="*/ 0 w 5"/>
                    <a:gd name="T5" fmla="*/ 0 h 24"/>
                    <a:gd name="T6" fmla="*/ 0 w 5"/>
                    <a:gd name="T7" fmla="*/ 0 h 24"/>
                    <a:gd name="T8" fmla="*/ 4 w 5"/>
                    <a:gd name="T9" fmla="*/ 0 h 24"/>
                    <a:gd name="T10" fmla="*/ 5 w 5"/>
                    <a:gd name="T11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24">
                      <a:moveTo>
                        <a:pt x="5" y="24"/>
                      </a:moveTo>
                      <a:lnTo>
                        <a:pt x="1" y="2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2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18" name="Freeform 414"/>
                <p:cNvSpPr>
                  <a:spLocks/>
                </p:cNvSpPr>
                <p:nvPr/>
              </p:nvSpPr>
              <p:spPr bwMode="auto">
                <a:xfrm>
                  <a:off x="3496" y="3132"/>
                  <a:ext cx="2" cy="12"/>
                </a:xfrm>
                <a:custGeom>
                  <a:avLst/>
                  <a:gdLst>
                    <a:gd name="T0" fmla="*/ 4 w 4"/>
                    <a:gd name="T1" fmla="*/ 48 h 48"/>
                    <a:gd name="T2" fmla="*/ 0 w 4"/>
                    <a:gd name="T3" fmla="*/ 48 h 48"/>
                    <a:gd name="T4" fmla="*/ 0 w 4"/>
                    <a:gd name="T5" fmla="*/ 0 h 48"/>
                    <a:gd name="T6" fmla="*/ 0 w 4"/>
                    <a:gd name="T7" fmla="*/ 0 h 48"/>
                    <a:gd name="T8" fmla="*/ 4 w 4"/>
                    <a:gd name="T9" fmla="*/ 0 h 48"/>
                    <a:gd name="T10" fmla="*/ 4 w 4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8">
                      <a:moveTo>
                        <a:pt x="4" y="48"/>
                      </a:moveTo>
                      <a:lnTo>
                        <a:pt x="0" y="48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4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19" name="Freeform 415"/>
                <p:cNvSpPr>
                  <a:spLocks/>
                </p:cNvSpPr>
                <p:nvPr/>
              </p:nvSpPr>
              <p:spPr bwMode="auto">
                <a:xfrm>
                  <a:off x="3496" y="3126"/>
                  <a:ext cx="2" cy="6"/>
                </a:xfrm>
                <a:custGeom>
                  <a:avLst/>
                  <a:gdLst>
                    <a:gd name="T0" fmla="*/ 4 w 4"/>
                    <a:gd name="T1" fmla="*/ 24 h 24"/>
                    <a:gd name="T2" fmla="*/ 0 w 4"/>
                    <a:gd name="T3" fmla="*/ 24 h 24"/>
                    <a:gd name="T4" fmla="*/ 0 w 4"/>
                    <a:gd name="T5" fmla="*/ 0 h 24"/>
                    <a:gd name="T6" fmla="*/ 0 w 4"/>
                    <a:gd name="T7" fmla="*/ 0 h 24"/>
                    <a:gd name="T8" fmla="*/ 4 w 4"/>
                    <a:gd name="T9" fmla="*/ 0 h 24"/>
                    <a:gd name="T10" fmla="*/ 4 w 4"/>
                    <a:gd name="T11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24">
                      <a:moveTo>
                        <a:pt x="4" y="24"/>
                      </a:move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2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20" name="Freeform 416"/>
                <p:cNvSpPr>
                  <a:spLocks/>
                </p:cNvSpPr>
                <p:nvPr/>
              </p:nvSpPr>
              <p:spPr bwMode="auto">
                <a:xfrm>
                  <a:off x="3496" y="3121"/>
                  <a:ext cx="2" cy="5"/>
                </a:xfrm>
                <a:custGeom>
                  <a:avLst/>
                  <a:gdLst>
                    <a:gd name="T0" fmla="*/ 4 w 4"/>
                    <a:gd name="T1" fmla="*/ 23 h 23"/>
                    <a:gd name="T2" fmla="*/ 0 w 4"/>
                    <a:gd name="T3" fmla="*/ 23 h 23"/>
                    <a:gd name="T4" fmla="*/ 0 w 4"/>
                    <a:gd name="T5" fmla="*/ 0 h 23"/>
                    <a:gd name="T6" fmla="*/ 0 w 4"/>
                    <a:gd name="T7" fmla="*/ 0 h 23"/>
                    <a:gd name="T8" fmla="*/ 4 w 4"/>
                    <a:gd name="T9" fmla="*/ 0 h 23"/>
                    <a:gd name="T10" fmla="*/ 4 w 4"/>
                    <a:gd name="T11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23">
                      <a:moveTo>
                        <a:pt x="4" y="23"/>
                      </a:moveTo>
                      <a:lnTo>
                        <a:pt x="0" y="2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21" name="Freeform 417"/>
                <p:cNvSpPr>
                  <a:spLocks/>
                </p:cNvSpPr>
                <p:nvPr/>
              </p:nvSpPr>
              <p:spPr bwMode="auto">
                <a:xfrm>
                  <a:off x="3496" y="3116"/>
                  <a:ext cx="2" cy="5"/>
                </a:xfrm>
                <a:custGeom>
                  <a:avLst/>
                  <a:gdLst>
                    <a:gd name="T0" fmla="*/ 4 w 5"/>
                    <a:gd name="T1" fmla="*/ 20 h 20"/>
                    <a:gd name="T2" fmla="*/ 0 w 5"/>
                    <a:gd name="T3" fmla="*/ 20 h 20"/>
                    <a:gd name="T4" fmla="*/ 1 w 5"/>
                    <a:gd name="T5" fmla="*/ 0 h 20"/>
                    <a:gd name="T6" fmla="*/ 1 w 5"/>
                    <a:gd name="T7" fmla="*/ 0 h 20"/>
                    <a:gd name="T8" fmla="*/ 5 w 5"/>
                    <a:gd name="T9" fmla="*/ 0 h 20"/>
                    <a:gd name="T10" fmla="*/ 4 w 5"/>
                    <a:gd name="T11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20">
                      <a:moveTo>
                        <a:pt x="4" y="20"/>
                      </a:moveTo>
                      <a:lnTo>
                        <a:pt x="0" y="2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2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22" name="Freeform 418"/>
                <p:cNvSpPr>
                  <a:spLocks/>
                </p:cNvSpPr>
                <p:nvPr/>
              </p:nvSpPr>
              <p:spPr bwMode="auto">
                <a:xfrm>
                  <a:off x="3497" y="3111"/>
                  <a:ext cx="1" cy="5"/>
                </a:xfrm>
                <a:custGeom>
                  <a:avLst/>
                  <a:gdLst>
                    <a:gd name="T0" fmla="*/ 4 w 5"/>
                    <a:gd name="T1" fmla="*/ 19 h 19"/>
                    <a:gd name="T2" fmla="*/ 0 w 5"/>
                    <a:gd name="T3" fmla="*/ 19 h 19"/>
                    <a:gd name="T4" fmla="*/ 1 w 5"/>
                    <a:gd name="T5" fmla="*/ 1 h 19"/>
                    <a:gd name="T6" fmla="*/ 2 w 5"/>
                    <a:gd name="T7" fmla="*/ 0 h 19"/>
                    <a:gd name="T8" fmla="*/ 5 w 5"/>
                    <a:gd name="T9" fmla="*/ 2 h 19"/>
                    <a:gd name="T10" fmla="*/ 4 w 5"/>
                    <a:gd name="T1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9">
                      <a:moveTo>
                        <a:pt x="4" y="19"/>
                      </a:moveTo>
                      <a:lnTo>
                        <a:pt x="0" y="19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4" y="1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23" name="Freeform 419"/>
                <p:cNvSpPr>
                  <a:spLocks/>
                </p:cNvSpPr>
                <p:nvPr/>
              </p:nvSpPr>
              <p:spPr bwMode="auto">
                <a:xfrm>
                  <a:off x="3497" y="3101"/>
                  <a:ext cx="6" cy="10"/>
                </a:xfrm>
                <a:custGeom>
                  <a:avLst/>
                  <a:gdLst>
                    <a:gd name="T0" fmla="*/ 3 w 16"/>
                    <a:gd name="T1" fmla="*/ 41 h 41"/>
                    <a:gd name="T2" fmla="*/ 0 w 16"/>
                    <a:gd name="T3" fmla="*/ 39 h 41"/>
                    <a:gd name="T4" fmla="*/ 13 w 16"/>
                    <a:gd name="T5" fmla="*/ 0 h 41"/>
                    <a:gd name="T6" fmla="*/ 13 w 16"/>
                    <a:gd name="T7" fmla="*/ 0 h 41"/>
                    <a:gd name="T8" fmla="*/ 16 w 16"/>
                    <a:gd name="T9" fmla="*/ 3 h 41"/>
                    <a:gd name="T10" fmla="*/ 3 w 16"/>
                    <a:gd name="T11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1">
                      <a:moveTo>
                        <a:pt x="3" y="41"/>
                      </a:moveTo>
                      <a:lnTo>
                        <a:pt x="0" y="39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6" y="3"/>
                      </a:lnTo>
                      <a:lnTo>
                        <a:pt x="3" y="4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24" name="Freeform 420"/>
                <p:cNvSpPr>
                  <a:spLocks/>
                </p:cNvSpPr>
                <p:nvPr/>
              </p:nvSpPr>
              <p:spPr bwMode="auto">
                <a:xfrm>
                  <a:off x="3502" y="3096"/>
                  <a:ext cx="4" cy="6"/>
                </a:xfrm>
                <a:custGeom>
                  <a:avLst/>
                  <a:gdLst>
                    <a:gd name="T0" fmla="*/ 3 w 14"/>
                    <a:gd name="T1" fmla="*/ 23 h 23"/>
                    <a:gd name="T2" fmla="*/ 0 w 14"/>
                    <a:gd name="T3" fmla="*/ 20 h 23"/>
                    <a:gd name="T4" fmla="*/ 11 w 14"/>
                    <a:gd name="T5" fmla="*/ 0 h 23"/>
                    <a:gd name="T6" fmla="*/ 14 w 14"/>
                    <a:gd name="T7" fmla="*/ 3 h 23"/>
                    <a:gd name="T8" fmla="*/ 14 w 14"/>
                    <a:gd name="T9" fmla="*/ 3 h 23"/>
                    <a:gd name="T10" fmla="*/ 3 w 14"/>
                    <a:gd name="T11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23">
                      <a:moveTo>
                        <a:pt x="3" y="23"/>
                      </a:moveTo>
                      <a:lnTo>
                        <a:pt x="0" y="20"/>
                      </a:lnTo>
                      <a:lnTo>
                        <a:pt x="11" y="0"/>
                      </a:lnTo>
                      <a:lnTo>
                        <a:pt x="14" y="3"/>
                      </a:lnTo>
                      <a:lnTo>
                        <a:pt x="14" y="3"/>
                      </a:lnTo>
                      <a:lnTo>
                        <a:pt x="3" y="2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25" name="Freeform 421"/>
                <p:cNvSpPr>
                  <a:spLocks/>
                </p:cNvSpPr>
                <p:nvPr/>
              </p:nvSpPr>
              <p:spPr bwMode="auto">
                <a:xfrm>
                  <a:off x="3505" y="3096"/>
                  <a:ext cx="2" cy="1"/>
                </a:xfrm>
                <a:custGeom>
                  <a:avLst/>
                  <a:gdLst>
                    <a:gd name="T0" fmla="*/ 3 w 4"/>
                    <a:gd name="T1" fmla="*/ 4 h 4"/>
                    <a:gd name="T2" fmla="*/ 0 w 4"/>
                    <a:gd name="T3" fmla="*/ 1 h 4"/>
                    <a:gd name="T4" fmla="*/ 0 w 4"/>
                    <a:gd name="T5" fmla="*/ 0 h 4"/>
                    <a:gd name="T6" fmla="*/ 4 w 4"/>
                    <a:gd name="T7" fmla="*/ 0 h 4"/>
                    <a:gd name="T8" fmla="*/ 4 w 4"/>
                    <a:gd name="T9" fmla="*/ 1 h 4"/>
                    <a:gd name="T10" fmla="*/ 3 w 4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3" y="4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3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26" name="Freeform 422"/>
                <p:cNvSpPr>
                  <a:spLocks/>
                </p:cNvSpPr>
                <p:nvPr/>
              </p:nvSpPr>
              <p:spPr bwMode="auto">
                <a:xfrm>
                  <a:off x="3505" y="3092"/>
                  <a:ext cx="2" cy="4"/>
                </a:xfrm>
                <a:custGeom>
                  <a:avLst/>
                  <a:gdLst>
                    <a:gd name="T0" fmla="*/ 5 w 5"/>
                    <a:gd name="T1" fmla="*/ 14 h 14"/>
                    <a:gd name="T2" fmla="*/ 1 w 5"/>
                    <a:gd name="T3" fmla="*/ 14 h 14"/>
                    <a:gd name="T4" fmla="*/ 0 w 5"/>
                    <a:gd name="T5" fmla="*/ 2 h 14"/>
                    <a:gd name="T6" fmla="*/ 1 w 5"/>
                    <a:gd name="T7" fmla="*/ 0 h 14"/>
                    <a:gd name="T8" fmla="*/ 4 w 5"/>
                    <a:gd name="T9" fmla="*/ 3 h 14"/>
                    <a:gd name="T10" fmla="*/ 5 w 5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4">
                      <a:moveTo>
                        <a:pt x="5" y="14"/>
                      </a:moveTo>
                      <a:lnTo>
                        <a:pt x="1" y="14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5" y="1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27" name="Freeform 423"/>
                <p:cNvSpPr>
                  <a:spLocks/>
                </p:cNvSpPr>
                <p:nvPr/>
              </p:nvSpPr>
              <p:spPr bwMode="auto">
                <a:xfrm>
                  <a:off x="3505" y="3087"/>
                  <a:ext cx="5" cy="6"/>
                </a:xfrm>
                <a:custGeom>
                  <a:avLst/>
                  <a:gdLst>
                    <a:gd name="T0" fmla="*/ 3 w 13"/>
                    <a:gd name="T1" fmla="*/ 22 h 22"/>
                    <a:gd name="T2" fmla="*/ 0 w 13"/>
                    <a:gd name="T3" fmla="*/ 19 h 22"/>
                    <a:gd name="T4" fmla="*/ 10 w 13"/>
                    <a:gd name="T5" fmla="*/ 0 h 22"/>
                    <a:gd name="T6" fmla="*/ 10 w 13"/>
                    <a:gd name="T7" fmla="*/ 0 h 22"/>
                    <a:gd name="T8" fmla="*/ 13 w 13"/>
                    <a:gd name="T9" fmla="*/ 2 h 22"/>
                    <a:gd name="T10" fmla="*/ 3 w 13"/>
                    <a:gd name="T11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2">
                      <a:moveTo>
                        <a:pt x="3" y="22"/>
                      </a:moveTo>
                      <a:lnTo>
                        <a:pt x="0" y="19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3" y="2"/>
                      </a:lnTo>
                      <a:lnTo>
                        <a:pt x="3" y="2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28" name="Freeform 424"/>
                <p:cNvSpPr>
                  <a:spLocks/>
                </p:cNvSpPr>
                <p:nvPr/>
              </p:nvSpPr>
              <p:spPr bwMode="auto">
                <a:xfrm>
                  <a:off x="3509" y="3080"/>
                  <a:ext cx="8" cy="8"/>
                </a:xfrm>
                <a:custGeom>
                  <a:avLst/>
                  <a:gdLst>
                    <a:gd name="T0" fmla="*/ 3 w 24"/>
                    <a:gd name="T1" fmla="*/ 32 h 32"/>
                    <a:gd name="T2" fmla="*/ 0 w 24"/>
                    <a:gd name="T3" fmla="*/ 30 h 32"/>
                    <a:gd name="T4" fmla="*/ 21 w 24"/>
                    <a:gd name="T5" fmla="*/ 0 h 32"/>
                    <a:gd name="T6" fmla="*/ 22 w 24"/>
                    <a:gd name="T7" fmla="*/ 2 h 32"/>
                    <a:gd name="T8" fmla="*/ 24 w 24"/>
                    <a:gd name="T9" fmla="*/ 2 h 32"/>
                    <a:gd name="T10" fmla="*/ 23 w 24"/>
                    <a:gd name="T11" fmla="*/ 3 h 32"/>
                    <a:gd name="T12" fmla="*/ 3 w 24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32">
                      <a:moveTo>
                        <a:pt x="3" y="32"/>
                      </a:moveTo>
                      <a:lnTo>
                        <a:pt x="0" y="30"/>
                      </a:lnTo>
                      <a:lnTo>
                        <a:pt x="21" y="0"/>
                      </a:lnTo>
                      <a:lnTo>
                        <a:pt x="22" y="2"/>
                      </a:lnTo>
                      <a:lnTo>
                        <a:pt x="24" y="2"/>
                      </a:lnTo>
                      <a:lnTo>
                        <a:pt x="23" y="3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29" name="Freeform 425"/>
                <p:cNvSpPr>
                  <a:spLocks/>
                </p:cNvSpPr>
                <p:nvPr/>
              </p:nvSpPr>
              <p:spPr bwMode="auto">
                <a:xfrm>
                  <a:off x="3515" y="3080"/>
                  <a:ext cx="2" cy="1"/>
                </a:xfrm>
                <a:custGeom>
                  <a:avLst/>
                  <a:gdLst>
                    <a:gd name="T0" fmla="*/ 4 w 4"/>
                    <a:gd name="T1" fmla="*/ 2 h 2"/>
                    <a:gd name="T2" fmla="*/ 2 w 4"/>
                    <a:gd name="T3" fmla="*/ 2 h 2"/>
                    <a:gd name="T4" fmla="*/ 0 w 4"/>
                    <a:gd name="T5" fmla="*/ 2 h 2"/>
                    <a:gd name="T6" fmla="*/ 0 w 4"/>
                    <a:gd name="T7" fmla="*/ 0 h 2"/>
                    <a:gd name="T8" fmla="*/ 0 w 4"/>
                    <a:gd name="T9" fmla="*/ 0 h 2"/>
                    <a:gd name="T10" fmla="*/ 4 w 4"/>
                    <a:gd name="T11" fmla="*/ 0 h 2"/>
                    <a:gd name="T12" fmla="*/ 4 w 4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30" name="Freeform 426"/>
                <p:cNvSpPr>
                  <a:spLocks/>
                </p:cNvSpPr>
                <p:nvPr/>
              </p:nvSpPr>
              <p:spPr bwMode="auto">
                <a:xfrm>
                  <a:off x="3515" y="3078"/>
                  <a:ext cx="2" cy="2"/>
                </a:xfrm>
                <a:custGeom>
                  <a:avLst/>
                  <a:gdLst>
                    <a:gd name="T0" fmla="*/ 4 w 5"/>
                    <a:gd name="T1" fmla="*/ 8 h 8"/>
                    <a:gd name="T2" fmla="*/ 0 w 5"/>
                    <a:gd name="T3" fmla="*/ 8 h 8"/>
                    <a:gd name="T4" fmla="*/ 1 w 5"/>
                    <a:gd name="T5" fmla="*/ 2 h 8"/>
                    <a:gd name="T6" fmla="*/ 2 w 5"/>
                    <a:gd name="T7" fmla="*/ 0 h 8"/>
                    <a:gd name="T8" fmla="*/ 5 w 5"/>
                    <a:gd name="T9" fmla="*/ 3 h 8"/>
                    <a:gd name="T10" fmla="*/ 4 w 5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4" y="8"/>
                      </a:moveTo>
                      <a:lnTo>
                        <a:pt x="0" y="8"/>
                      </a:lnTo>
                      <a:lnTo>
                        <a:pt x="1" y="2"/>
                      </a:lnTo>
                      <a:lnTo>
                        <a:pt x="2" y="0"/>
                      </a:lnTo>
                      <a:lnTo>
                        <a:pt x="5" y="3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31" name="Freeform 427"/>
                <p:cNvSpPr>
                  <a:spLocks/>
                </p:cNvSpPr>
                <p:nvPr/>
              </p:nvSpPr>
              <p:spPr bwMode="auto">
                <a:xfrm>
                  <a:off x="3516" y="3073"/>
                  <a:ext cx="8" cy="6"/>
                </a:xfrm>
                <a:custGeom>
                  <a:avLst/>
                  <a:gdLst>
                    <a:gd name="T0" fmla="*/ 3 w 25"/>
                    <a:gd name="T1" fmla="*/ 21 h 21"/>
                    <a:gd name="T2" fmla="*/ 0 w 25"/>
                    <a:gd name="T3" fmla="*/ 18 h 21"/>
                    <a:gd name="T4" fmla="*/ 21 w 25"/>
                    <a:gd name="T5" fmla="*/ 0 h 21"/>
                    <a:gd name="T6" fmla="*/ 25 w 25"/>
                    <a:gd name="T7" fmla="*/ 2 h 21"/>
                    <a:gd name="T8" fmla="*/ 24 w 25"/>
                    <a:gd name="T9" fmla="*/ 4 h 21"/>
                    <a:gd name="T10" fmla="*/ 3 w 25"/>
                    <a:gd name="T11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1">
                      <a:moveTo>
                        <a:pt x="3" y="21"/>
                      </a:moveTo>
                      <a:lnTo>
                        <a:pt x="0" y="18"/>
                      </a:lnTo>
                      <a:lnTo>
                        <a:pt x="21" y="0"/>
                      </a:lnTo>
                      <a:lnTo>
                        <a:pt x="25" y="2"/>
                      </a:lnTo>
                      <a:lnTo>
                        <a:pt x="24" y="4"/>
                      </a:lnTo>
                      <a:lnTo>
                        <a:pt x="3" y="2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32" name="Freeform 428"/>
                <p:cNvSpPr>
                  <a:spLocks/>
                </p:cNvSpPr>
                <p:nvPr/>
              </p:nvSpPr>
              <p:spPr bwMode="auto">
                <a:xfrm>
                  <a:off x="3523" y="3067"/>
                  <a:ext cx="4" cy="7"/>
                </a:xfrm>
                <a:custGeom>
                  <a:avLst/>
                  <a:gdLst>
                    <a:gd name="T0" fmla="*/ 4 w 13"/>
                    <a:gd name="T1" fmla="*/ 27 h 27"/>
                    <a:gd name="T2" fmla="*/ 0 w 13"/>
                    <a:gd name="T3" fmla="*/ 25 h 27"/>
                    <a:gd name="T4" fmla="*/ 11 w 13"/>
                    <a:gd name="T5" fmla="*/ 1 h 27"/>
                    <a:gd name="T6" fmla="*/ 12 w 13"/>
                    <a:gd name="T7" fmla="*/ 0 h 27"/>
                    <a:gd name="T8" fmla="*/ 13 w 13"/>
                    <a:gd name="T9" fmla="*/ 5 h 27"/>
                    <a:gd name="T10" fmla="*/ 4 w 13"/>
                    <a:gd name="T11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7">
                      <a:moveTo>
                        <a:pt x="4" y="27"/>
                      </a:moveTo>
                      <a:lnTo>
                        <a:pt x="0" y="25"/>
                      </a:lnTo>
                      <a:lnTo>
                        <a:pt x="11" y="1"/>
                      </a:lnTo>
                      <a:lnTo>
                        <a:pt x="12" y="0"/>
                      </a:lnTo>
                      <a:lnTo>
                        <a:pt x="13" y="5"/>
                      </a:lnTo>
                      <a:lnTo>
                        <a:pt x="4" y="2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33" name="Freeform 429"/>
                <p:cNvSpPr>
                  <a:spLocks/>
                </p:cNvSpPr>
                <p:nvPr/>
              </p:nvSpPr>
              <p:spPr bwMode="auto">
                <a:xfrm>
                  <a:off x="3527" y="3066"/>
                  <a:ext cx="10" cy="2"/>
                </a:xfrm>
                <a:custGeom>
                  <a:avLst/>
                  <a:gdLst>
                    <a:gd name="T0" fmla="*/ 1 w 29"/>
                    <a:gd name="T1" fmla="*/ 9 h 9"/>
                    <a:gd name="T2" fmla="*/ 0 w 29"/>
                    <a:gd name="T3" fmla="*/ 4 h 9"/>
                    <a:gd name="T4" fmla="*/ 28 w 29"/>
                    <a:gd name="T5" fmla="*/ 0 h 9"/>
                    <a:gd name="T6" fmla="*/ 29 w 29"/>
                    <a:gd name="T7" fmla="*/ 0 h 9"/>
                    <a:gd name="T8" fmla="*/ 28 w 29"/>
                    <a:gd name="T9" fmla="*/ 5 h 9"/>
                    <a:gd name="T10" fmla="*/ 1 w 29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9">
                      <a:moveTo>
                        <a:pt x="1" y="9"/>
                      </a:moveTo>
                      <a:lnTo>
                        <a:pt x="0" y="4"/>
                      </a:lnTo>
                      <a:lnTo>
                        <a:pt x="28" y="0"/>
                      </a:lnTo>
                      <a:lnTo>
                        <a:pt x="29" y="0"/>
                      </a:lnTo>
                      <a:lnTo>
                        <a:pt x="28" y="5"/>
                      </a:lnTo>
                      <a:lnTo>
                        <a:pt x="1" y="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34" name="Freeform 430"/>
                <p:cNvSpPr>
                  <a:spLocks/>
                </p:cNvSpPr>
                <p:nvPr/>
              </p:nvSpPr>
              <p:spPr bwMode="auto">
                <a:xfrm>
                  <a:off x="3536" y="3066"/>
                  <a:ext cx="44" cy="15"/>
                </a:xfrm>
                <a:custGeom>
                  <a:avLst/>
                  <a:gdLst>
                    <a:gd name="T0" fmla="*/ 0 w 131"/>
                    <a:gd name="T1" fmla="*/ 5 h 61"/>
                    <a:gd name="T2" fmla="*/ 1 w 131"/>
                    <a:gd name="T3" fmla="*/ 0 h 61"/>
                    <a:gd name="T4" fmla="*/ 131 w 131"/>
                    <a:gd name="T5" fmla="*/ 55 h 61"/>
                    <a:gd name="T6" fmla="*/ 131 w 131"/>
                    <a:gd name="T7" fmla="*/ 61 h 61"/>
                    <a:gd name="T8" fmla="*/ 131 w 131"/>
                    <a:gd name="T9" fmla="*/ 61 h 61"/>
                    <a:gd name="T10" fmla="*/ 0 w 131"/>
                    <a:gd name="T11" fmla="*/ 5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61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131" y="55"/>
                      </a:lnTo>
                      <a:lnTo>
                        <a:pt x="131" y="61"/>
                      </a:lnTo>
                      <a:lnTo>
                        <a:pt x="131" y="61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35" name="Freeform 431"/>
                <p:cNvSpPr>
                  <a:spLocks/>
                </p:cNvSpPr>
                <p:nvPr/>
              </p:nvSpPr>
              <p:spPr bwMode="auto">
                <a:xfrm>
                  <a:off x="3580" y="3080"/>
                  <a:ext cx="1" cy="1"/>
                </a:xfrm>
                <a:custGeom>
                  <a:avLst/>
                  <a:gdLst>
                    <a:gd name="T0" fmla="*/ 0 w 3"/>
                    <a:gd name="T1" fmla="*/ 6 h 6"/>
                    <a:gd name="T2" fmla="*/ 0 w 3"/>
                    <a:gd name="T3" fmla="*/ 0 h 6"/>
                    <a:gd name="T4" fmla="*/ 1 w 3"/>
                    <a:gd name="T5" fmla="*/ 0 h 6"/>
                    <a:gd name="T6" fmla="*/ 3 w 3"/>
                    <a:gd name="T7" fmla="*/ 3 h 6"/>
                    <a:gd name="T8" fmla="*/ 1 w 3"/>
                    <a:gd name="T9" fmla="*/ 3 h 6"/>
                    <a:gd name="T10" fmla="*/ 1 w 3"/>
                    <a:gd name="T11" fmla="*/ 6 h 6"/>
                    <a:gd name="T12" fmla="*/ 0 w 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3"/>
                      </a:lnTo>
                      <a:lnTo>
                        <a:pt x="1" y="3"/>
                      </a:lnTo>
                      <a:lnTo>
                        <a:pt x="1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36" name="Freeform 432"/>
                <p:cNvSpPr>
                  <a:spLocks/>
                </p:cNvSpPr>
                <p:nvPr/>
              </p:nvSpPr>
              <p:spPr bwMode="auto">
                <a:xfrm>
                  <a:off x="3580" y="3081"/>
                  <a:ext cx="1" cy="3"/>
                </a:xfrm>
                <a:custGeom>
                  <a:avLst/>
                  <a:gdLst>
                    <a:gd name="T0" fmla="*/ 0 w 5"/>
                    <a:gd name="T1" fmla="*/ 0 h 15"/>
                    <a:gd name="T2" fmla="*/ 2 w 5"/>
                    <a:gd name="T3" fmla="*/ 0 h 15"/>
                    <a:gd name="T4" fmla="*/ 4 w 5"/>
                    <a:gd name="T5" fmla="*/ 0 h 15"/>
                    <a:gd name="T6" fmla="*/ 5 w 5"/>
                    <a:gd name="T7" fmla="*/ 11 h 15"/>
                    <a:gd name="T8" fmla="*/ 2 w 5"/>
                    <a:gd name="T9" fmla="*/ 15 h 15"/>
                    <a:gd name="T10" fmla="*/ 1 w 5"/>
                    <a:gd name="T11" fmla="*/ 12 h 15"/>
                    <a:gd name="T12" fmla="*/ 0 w 5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5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5" y="11"/>
                      </a:lnTo>
                      <a:lnTo>
                        <a:pt x="2" y="15"/>
                      </a:lnTo>
                      <a:lnTo>
                        <a:pt x="1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37" name="Freeform 433"/>
                <p:cNvSpPr>
                  <a:spLocks/>
                </p:cNvSpPr>
                <p:nvPr/>
              </p:nvSpPr>
              <p:spPr bwMode="auto">
                <a:xfrm>
                  <a:off x="3580" y="3083"/>
                  <a:ext cx="2" cy="2"/>
                </a:xfrm>
                <a:custGeom>
                  <a:avLst/>
                  <a:gdLst>
                    <a:gd name="T0" fmla="*/ 0 w 4"/>
                    <a:gd name="T1" fmla="*/ 4 h 5"/>
                    <a:gd name="T2" fmla="*/ 3 w 4"/>
                    <a:gd name="T3" fmla="*/ 0 h 5"/>
                    <a:gd name="T4" fmla="*/ 4 w 4"/>
                    <a:gd name="T5" fmla="*/ 0 h 5"/>
                    <a:gd name="T6" fmla="*/ 3 w 4"/>
                    <a:gd name="T7" fmla="*/ 5 h 5"/>
                    <a:gd name="T8" fmla="*/ 2 w 4"/>
                    <a:gd name="T9" fmla="*/ 5 h 5"/>
                    <a:gd name="T10" fmla="*/ 0 w 4"/>
                    <a:gd name="T11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3" y="5"/>
                      </a:lnTo>
                      <a:lnTo>
                        <a:pt x="2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38" name="Freeform 434"/>
                <p:cNvSpPr>
                  <a:spLocks/>
                </p:cNvSpPr>
                <p:nvPr/>
              </p:nvSpPr>
              <p:spPr bwMode="auto">
                <a:xfrm>
                  <a:off x="3581" y="3083"/>
                  <a:ext cx="1" cy="2"/>
                </a:xfrm>
                <a:custGeom>
                  <a:avLst/>
                  <a:gdLst>
                    <a:gd name="T0" fmla="*/ 0 w 2"/>
                    <a:gd name="T1" fmla="*/ 5 h 5"/>
                    <a:gd name="T2" fmla="*/ 1 w 2"/>
                    <a:gd name="T3" fmla="*/ 0 h 5"/>
                    <a:gd name="T4" fmla="*/ 2 w 2"/>
                    <a:gd name="T5" fmla="*/ 0 h 5"/>
                    <a:gd name="T6" fmla="*/ 2 w 2"/>
                    <a:gd name="T7" fmla="*/ 0 h 5"/>
                    <a:gd name="T8" fmla="*/ 2 w 2"/>
                    <a:gd name="T9" fmla="*/ 5 h 5"/>
                    <a:gd name="T10" fmla="*/ 0 w 2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39" name="Freeform 435"/>
                <p:cNvSpPr>
                  <a:spLocks/>
                </p:cNvSpPr>
                <p:nvPr/>
              </p:nvSpPr>
              <p:spPr bwMode="auto">
                <a:xfrm>
                  <a:off x="3582" y="3083"/>
                  <a:ext cx="1" cy="2"/>
                </a:xfrm>
                <a:custGeom>
                  <a:avLst/>
                  <a:gdLst>
                    <a:gd name="T0" fmla="*/ 0 w 2"/>
                    <a:gd name="T1" fmla="*/ 5 h 5"/>
                    <a:gd name="T2" fmla="*/ 0 w 2"/>
                    <a:gd name="T3" fmla="*/ 0 h 5"/>
                    <a:gd name="T4" fmla="*/ 2 w 2"/>
                    <a:gd name="T5" fmla="*/ 0 h 5"/>
                    <a:gd name="T6" fmla="*/ 2 w 2"/>
                    <a:gd name="T7" fmla="*/ 0 h 5"/>
                    <a:gd name="T8" fmla="*/ 2 w 2"/>
                    <a:gd name="T9" fmla="*/ 5 h 5"/>
                    <a:gd name="T10" fmla="*/ 0 w 2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40" name="Freeform 436"/>
                <p:cNvSpPr>
                  <a:spLocks/>
                </p:cNvSpPr>
                <p:nvPr/>
              </p:nvSpPr>
              <p:spPr bwMode="auto">
                <a:xfrm>
                  <a:off x="3583" y="3083"/>
                  <a:ext cx="2" cy="2"/>
                </a:xfrm>
                <a:custGeom>
                  <a:avLst/>
                  <a:gdLst>
                    <a:gd name="T0" fmla="*/ 0 w 7"/>
                    <a:gd name="T1" fmla="*/ 5 h 5"/>
                    <a:gd name="T2" fmla="*/ 0 w 7"/>
                    <a:gd name="T3" fmla="*/ 0 h 5"/>
                    <a:gd name="T4" fmla="*/ 5 w 7"/>
                    <a:gd name="T5" fmla="*/ 0 h 5"/>
                    <a:gd name="T6" fmla="*/ 7 w 7"/>
                    <a:gd name="T7" fmla="*/ 2 h 5"/>
                    <a:gd name="T8" fmla="*/ 3 w 7"/>
                    <a:gd name="T9" fmla="*/ 5 h 5"/>
                    <a:gd name="T10" fmla="*/ 0 w 7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7" y="2"/>
                      </a:lnTo>
                      <a:lnTo>
                        <a:pt x="3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41" name="Freeform 437"/>
                <p:cNvSpPr>
                  <a:spLocks/>
                </p:cNvSpPr>
                <p:nvPr/>
              </p:nvSpPr>
              <p:spPr bwMode="auto">
                <a:xfrm>
                  <a:off x="3584" y="3084"/>
                  <a:ext cx="1" cy="16"/>
                </a:xfrm>
                <a:custGeom>
                  <a:avLst/>
                  <a:gdLst>
                    <a:gd name="T0" fmla="*/ 0 w 5"/>
                    <a:gd name="T1" fmla="*/ 3 h 63"/>
                    <a:gd name="T2" fmla="*/ 4 w 5"/>
                    <a:gd name="T3" fmla="*/ 0 h 63"/>
                    <a:gd name="T4" fmla="*/ 5 w 5"/>
                    <a:gd name="T5" fmla="*/ 63 h 63"/>
                    <a:gd name="T6" fmla="*/ 5 w 5"/>
                    <a:gd name="T7" fmla="*/ 63 h 63"/>
                    <a:gd name="T8" fmla="*/ 1 w 5"/>
                    <a:gd name="T9" fmla="*/ 63 h 63"/>
                    <a:gd name="T10" fmla="*/ 0 w 5"/>
                    <a:gd name="T11" fmla="*/ 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63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5" y="63"/>
                      </a:lnTo>
                      <a:lnTo>
                        <a:pt x="5" y="63"/>
                      </a:lnTo>
                      <a:lnTo>
                        <a:pt x="1" y="6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42" name="Freeform 438"/>
                <p:cNvSpPr>
                  <a:spLocks/>
                </p:cNvSpPr>
                <p:nvPr/>
              </p:nvSpPr>
              <p:spPr bwMode="auto">
                <a:xfrm>
                  <a:off x="3584" y="3100"/>
                  <a:ext cx="1" cy="8"/>
                </a:xfrm>
                <a:custGeom>
                  <a:avLst/>
                  <a:gdLst>
                    <a:gd name="T0" fmla="*/ 0 w 4"/>
                    <a:gd name="T1" fmla="*/ 0 h 34"/>
                    <a:gd name="T2" fmla="*/ 4 w 4"/>
                    <a:gd name="T3" fmla="*/ 0 h 34"/>
                    <a:gd name="T4" fmla="*/ 4 w 4"/>
                    <a:gd name="T5" fmla="*/ 34 h 34"/>
                    <a:gd name="T6" fmla="*/ 0 w 4"/>
                    <a:gd name="T7" fmla="*/ 34 h 34"/>
                    <a:gd name="T8" fmla="*/ 0 w 4"/>
                    <a:gd name="T9" fmla="*/ 34 h 34"/>
                    <a:gd name="T10" fmla="*/ 0 w 4"/>
                    <a:gd name="T1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3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34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43" name="Freeform 439"/>
                <p:cNvSpPr>
                  <a:spLocks/>
                </p:cNvSpPr>
                <p:nvPr/>
              </p:nvSpPr>
              <p:spPr bwMode="auto">
                <a:xfrm>
                  <a:off x="3584" y="3108"/>
                  <a:ext cx="2" cy="9"/>
                </a:xfrm>
                <a:custGeom>
                  <a:avLst/>
                  <a:gdLst>
                    <a:gd name="T0" fmla="*/ 0 w 6"/>
                    <a:gd name="T1" fmla="*/ 0 h 35"/>
                    <a:gd name="T2" fmla="*/ 4 w 6"/>
                    <a:gd name="T3" fmla="*/ 0 h 35"/>
                    <a:gd name="T4" fmla="*/ 6 w 6"/>
                    <a:gd name="T5" fmla="*/ 35 h 35"/>
                    <a:gd name="T6" fmla="*/ 6 w 6"/>
                    <a:gd name="T7" fmla="*/ 35 h 35"/>
                    <a:gd name="T8" fmla="*/ 2 w 6"/>
                    <a:gd name="T9" fmla="*/ 35 h 35"/>
                    <a:gd name="T10" fmla="*/ 0 w 6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3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35"/>
                      </a:lnTo>
                      <a:lnTo>
                        <a:pt x="6" y="35"/>
                      </a:lnTo>
                      <a:lnTo>
                        <a:pt x="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44" name="Freeform 440"/>
                <p:cNvSpPr>
                  <a:spLocks/>
                </p:cNvSpPr>
                <p:nvPr/>
              </p:nvSpPr>
              <p:spPr bwMode="auto">
                <a:xfrm>
                  <a:off x="3585" y="3117"/>
                  <a:ext cx="1" cy="9"/>
                </a:xfrm>
                <a:custGeom>
                  <a:avLst/>
                  <a:gdLst>
                    <a:gd name="T0" fmla="*/ 0 w 5"/>
                    <a:gd name="T1" fmla="*/ 0 h 37"/>
                    <a:gd name="T2" fmla="*/ 4 w 5"/>
                    <a:gd name="T3" fmla="*/ 0 h 37"/>
                    <a:gd name="T4" fmla="*/ 5 w 5"/>
                    <a:gd name="T5" fmla="*/ 37 h 37"/>
                    <a:gd name="T6" fmla="*/ 1 w 5"/>
                    <a:gd name="T7" fmla="*/ 37 h 37"/>
                    <a:gd name="T8" fmla="*/ 1 w 5"/>
                    <a:gd name="T9" fmla="*/ 37 h 37"/>
                    <a:gd name="T10" fmla="*/ 0 w 5"/>
                    <a:gd name="T11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7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37"/>
                      </a:lnTo>
                      <a:lnTo>
                        <a:pt x="1" y="37"/>
                      </a:lnTo>
                      <a:lnTo>
                        <a:pt x="1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45" name="Freeform 441"/>
                <p:cNvSpPr>
                  <a:spLocks/>
                </p:cNvSpPr>
                <p:nvPr/>
              </p:nvSpPr>
              <p:spPr bwMode="auto">
                <a:xfrm>
                  <a:off x="3585" y="3126"/>
                  <a:ext cx="2" cy="10"/>
                </a:xfrm>
                <a:custGeom>
                  <a:avLst/>
                  <a:gdLst>
                    <a:gd name="T0" fmla="*/ 0 w 6"/>
                    <a:gd name="T1" fmla="*/ 0 h 38"/>
                    <a:gd name="T2" fmla="*/ 4 w 6"/>
                    <a:gd name="T3" fmla="*/ 0 h 38"/>
                    <a:gd name="T4" fmla="*/ 6 w 6"/>
                    <a:gd name="T5" fmla="*/ 38 h 38"/>
                    <a:gd name="T6" fmla="*/ 6 w 6"/>
                    <a:gd name="T7" fmla="*/ 38 h 38"/>
                    <a:gd name="T8" fmla="*/ 2 w 6"/>
                    <a:gd name="T9" fmla="*/ 38 h 38"/>
                    <a:gd name="T10" fmla="*/ 0 w 6"/>
                    <a:gd name="T1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3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38"/>
                      </a:lnTo>
                      <a:lnTo>
                        <a:pt x="6" y="38"/>
                      </a:lnTo>
                      <a:lnTo>
                        <a:pt x="2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46" name="Freeform 442"/>
                <p:cNvSpPr>
                  <a:spLocks/>
                </p:cNvSpPr>
                <p:nvPr/>
              </p:nvSpPr>
              <p:spPr bwMode="auto">
                <a:xfrm>
                  <a:off x="3586" y="3136"/>
                  <a:ext cx="1" cy="9"/>
                </a:xfrm>
                <a:custGeom>
                  <a:avLst/>
                  <a:gdLst>
                    <a:gd name="T0" fmla="*/ 0 w 5"/>
                    <a:gd name="T1" fmla="*/ 0 h 39"/>
                    <a:gd name="T2" fmla="*/ 4 w 5"/>
                    <a:gd name="T3" fmla="*/ 0 h 39"/>
                    <a:gd name="T4" fmla="*/ 5 w 5"/>
                    <a:gd name="T5" fmla="*/ 39 h 39"/>
                    <a:gd name="T6" fmla="*/ 1 w 5"/>
                    <a:gd name="T7" fmla="*/ 39 h 39"/>
                    <a:gd name="T8" fmla="*/ 1 w 5"/>
                    <a:gd name="T9" fmla="*/ 39 h 39"/>
                    <a:gd name="T10" fmla="*/ 0 w 5"/>
                    <a:gd name="T1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39"/>
                      </a:lnTo>
                      <a:lnTo>
                        <a:pt x="1" y="39"/>
                      </a:lnTo>
                      <a:lnTo>
                        <a:pt x="1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47" name="Freeform 443"/>
                <p:cNvSpPr>
                  <a:spLocks/>
                </p:cNvSpPr>
                <p:nvPr/>
              </p:nvSpPr>
              <p:spPr bwMode="auto">
                <a:xfrm>
                  <a:off x="3586" y="3145"/>
                  <a:ext cx="2" cy="11"/>
                </a:xfrm>
                <a:custGeom>
                  <a:avLst/>
                  <a:gdLst>
                    <a:gd name="T0" fmla="*/ 0 w 6"/>
                    <a:gd name="T1" fmla="*/ 0 h 41"/>
                    <a:gd name="T2" fmla="*/ 4 w 6"/>
                    <a:gd name="T3" fmla="*/ 0 h 41"/>
                    <a:gd name="T4" fmla="*/ 6 w 6"/>
                    <a:gd name="T5" fmla="*/ 41 h 41"/>
                    <a:gd name="T6" fmla="*/ 6 w 6"/>
                    <a:gd name="T7" fmla="*/ 41 h 41"/>
                    <a:gd name="T8" fmla="*/ 2 w 6"/>
                    <a:gd name="T9" fmla="*/ 41 h 41"/>
                    <a:gd name="T10" fmla="*/ 0 w 6"/>
                    <a:gd name="T11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4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41"/>
                      </a:lnTo>
                      <a:lnTo>
                        <a:pt x="6" y="41"/>
                      </a:lnTo>
                      <a:lnTo>
                        <a:pt x="2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48" name="Freeform 444"/>
                <p:cNvSpPr>
                  <a:spLocks/>
                </p:cNvSpPr>
                <p:nvPr/>
              </p:nvSpPr>
              <p:spPr bwMode="auto">
                <a:xfrm>
                  <a:off x="3587" y="3156"/>
                  <a:ext cx="2" cy="21"/>
                </a:xfrm>
                <a:custGeom>
                  <a:avLst/>
                  <a:gdLst>
                    <a:gd name="T0" fmla="*/ 0 w 8"/>
                    <a:gd name="T1" fmla="*/ 0 h 84"/>
                    <a:gd name="T2" fmla="*/ 4 w 8"/>
                    <a:gd name="T3" fmla="*/ 0 h 84"/>
                    <a:gd name="T4" fmla="*/ 8 w 8"/>
                    <a:gd name="T5" fmla="*/ 84 h 84"/>
                    <a:gd name="T6" fmla="*/ 8 w 8"/>
                    <a:gd name="T7" fmla="*/ 84 h 84"/>
                    <a:gd name="T8" fmla="*/ 4 w 8"/>
                    <a:gd name="T9" fmla="*/ 84 h 84"/>
                    <a:gd name="T10" fmla="*/ 0 w 8"/>
                    <a:gd name="T11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8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8" y="84"/>
                      </a:lnTo>
                      <a:lnTo>
                        <a:pt x="8" y="84"/>
                      </a:lnTo>
                      <a:lnTo>
                        <a:pt x="4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49" name="Freeform 445"/>
                <p:cNvSpPr>
                  <a:spLocks/>
                </p:cNvSpPr>
                <p:nvPr/>
              </p:nvSpPr>
              <p:spPr bwMode="auto">
                <a:xfrm>
                  <a:off x="3588" y="3177"/>
                  <a:ext cx="2" cy="21"/>
                </a:xfrm>
                <a:custGeom>
                  <a:avLst/>
                  <a:gdLst>
                    <a:gd name="T0" fmla="*/ 0 w 7"/>
                    <a:gd name="T1" fmla="*/ 0 h 85"/>
                    <a:gd name="T2" fmla="*/ 4 w 7"/>
                    <a:gd name="T3" fmla="*/ 0 h 85"/>
                    <a:gd name="T4" fmla="*/ 7 w 7"/>
                    <a:gd name="T5" fmla="*/ 85 h 85"/>
                    <a:gd name="T6" fmla="*/ 7 w 7"/>
                    <a:gd name="T7" fmla="*/ 85 h 85"/>
                    <a:gd name="T8" fmla="*/ 3 w 7"/>
                    <a:gd name="T9" fmla="*/ 85 h 85"/>
                    <a:gd name="T10" fmla="*/ 0 w 7"/>
                    <a:gd name="T11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8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85"/>
                      </a:lnTo>
                      <a:lnTo>
                        <a:pt x="7" y="85"/>
                      </a:lnTo>
                      <a:lnTo>
                        <a:pt x="3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8750" name="Freeform 446"/>
                <p:cNvSpPr>
                  <a:spLocks/>
                </p:cNvSpPr>
                <p:nvPr/>
              </p:nvSpPr>
              <p:spPr bwMode="auto">
                <a:xfrm>
                  <a:off x="3589" y="3198"/>
                  <a:ext cx="2" cy="22"/>
                </a:xfrm>
                <a:custGeom>
                  <a:avLst/>
                  <a:gdLst>
                    <a:gd name="T0" fmla="*/ 0 w 7"/>
                    <a:gd name="T1" fmla="*/ 0 h 89"/>
                    <a:gd name="T2" fmla="*/ 4 w 7"/>
                    <a:gd name="T3" fmla="*/ 0 h 89"/>
                    <a:gd name="T4" fmla="*/ 7 w 7"/>
                    <a:gd name="T5" fmla="*/ 89 h 89"/>
                    <a:gd name="T6" fmla="*/ 7 w 7"/>
                    <a:gd name="T7" fmla="*/ 89 h 89"/>
                    <a:gd name="T8" fmla="*/ 3 w 7"/>
                    <a:gd name="T9" fmla="*/ 89 h 89"/>
                    <a:gd name="T10" fmla="*/ 0 w 7"/>
                    <a:gd name="T11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8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89"/>
                      </a:lnTo>
                      <a:lnTo>
                        <a:pt x="7" y="89"/>
                      </a:lnTo>
                      <a:lnTo>
                        <a:pt x="3" y="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8751" name="Freeform 447"/>
              <p:cNvSpPr>
                <a:spLocks/>
              </p:cNvSpPr>
              <p:nvPr/>
            </p:nvSpPr>
            <p:spPr bwMode="auto">
              <a:xfrm>
                <a:off x="3585" y="3306"/>
                <a:ext cx="6" cy="18"/>
              </a:xfrm>
              <a:custGeom>
                <a:avLst/>
                <a:gdLst>
                  <a:gd name="T0" fmla="*/ 15 w 19"/>
                  <a:gd name="T1" fmla="*/ 0 h 72"/>
                  <a:gd name="T2" fmla="*/ 19 w 19"/>
                  <a:gd name="T3" fmla="*/ 1 h 72"/>
                  <a:gd name="T4" fmla="*/ 4 w 19"/>
                  <a:gd name="T5" fmla="*/ 72 h 72"/>
                  <a:gd name="T6" fmla="*/ 0 w 19"/>
                  <a:gd name="T7" fmla="*/ 72 h 72"/>
                  <a:gd name="T8" fmla="*/ 0 w 19"/>
                  <a:gd name="T9" fmla="*/ 72 h 72"/>
                  <a:gd name="T10" fmla="*/ 15 w 19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2">
                    <a:moveTo>
                      <a:pt x="15" y="0"/>
                    </a:moveTo>
                    <a:lnTo>
                      <a:pt x="19" y="1"/>
                    </a:lnTo>
                    <a:lnTo>
                      <a:pt x="4" y="72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52" name="Freeform 448"/>
              <p:cNvSpPr>
                <a:spLocks/>
              </p:cNvSpPr>
              <p:nvPr/>
            </p:nvSpPr>
            <p:spPr bwMode="auto">
              <a:xfrm>
                <a:off x="3570" y="3345"/>
                <a:ext cx="16" cy="21"/>
              </a:xfrm>
              <a:custGeom>
                <a:avLst/>
                <a:gdLst>
                  <a:gd name="T0" fmla="*/ 45 w 49"/>
                  <a:gd name="T1" fmla="*/ 0 h 84"/>
                  <a:gd name="T2" fmla="*/ 49 w 49"/>
                  <a:gd name="T3" fmla="*/ 2 h 84"/>
                  <a:gd name="T4" fmla="*/ 5 w 49"/>
                  <a:gd name="T5" fmla="*/ 84 h 84"/>
                  <a:gd name="T6" fmla="*/ 0 w 49"/>
                  <a:gd name="T7" fmla="*/ 82 h 84"/>
                  <a:gd name="T8" fmla="*/ 1 w 49"/>
                  <a:gd name="T9" fmla="*/ 81 h 84"/>
                  <a:gd name="T10" fmla="*/ 45 w 49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84">
                    <a:moveTo>
                      <a:pt x="45" y="0"/>
                    </a:moveTo>
                    <a:lnTo>
                      <a:pt x="49" y="2"/>
                    </a:lnTo>
                    <a:lnTo>
                      <a:pt x="5" y="84"/>
                    </a:lnTo>
                    <a:lnTo>
                      <a:pt x="0" y="82"/>
                    </a:lnTo>
                    <a:lnTo>
                      <a:pt x="1" y="81"/>
                    </a:lnTo>
                    <a:lnTo>
                      <a:pt x="4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53" name="Freeform 449"/>
              <p:cNvSpPr>
                <a:spLocks/>
              </p:cNvSpPr>
              <p:nvPr/>
            </p:nvSpPr>
            <p:spPr bwMode="auto">
              <a:xfrm>
                <a:off x="3568" y="3366"/>
                <a:ext cx="4" cy="27"/>
              </a:xfrm>
              <a:custGeom>
                <a:avLst/>
                <a:gdLst>
                  <a:gd name="T0" fmla="*/ 5 w 10"/>
                  <a:gd name="T1" fmla="*/ 0 h 109"/>
                  <a:gd name="T2" fmla="*/ 10 w 10"/>
                  <a:gd name="T3" fmla="*/ 2 h 109"/>
                  <a:gd name="T4" fmla="*/ 4 w 10"/>
                  <a:gd name="T5" fmla="*/ 108 h 109"/>
                  <a:gd name="T6" fmla="*/ 3 w 10"/>
                  <a:gd name="T7" fmla="*/ 109 h 109"/>
                  <a:gd name="T8" fmla="*/ 0 w 10"/>
                  <a:gd name="T9" fmla="*/ 107 h 109"/>
                  <a:gd name="T10" fmla="*/ 5 w 10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09">
                    <a:moveTo>
                      <a:pt x="5" y="0"/>
                    </a:moveTo>
                    <a:lnTo>
                      <a:pt x="10" y="2"/>
                    </a:lnTo>
                    <a:lnTo>
                      <a:pt x="4" y="108"/>
                    </a:lnTo>
                    <a:lnTo>
                      <a:pt x="3" y="109"/>
                    </a:lnTo>
                    <a:lnTo>
                      <a:pt x="0" y="107"/>
                    </a:lnTo>
                    <a:lnTo>
                      <a:pt x="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54" name="Freeform 450"/>
              <p:cNvSpPr>
                <a:spLocks/>
              </p:cNvSpPr>
              <p:nvPr/>
            </p:nvSpPr>
            <p:spPr bwMode="auto">
              <a:xfrm>
                <a:off x="3560" y="3393"/>
                <a:ext cx="8" cy="8"/>
              </a:xfrm>
              <a:custGeom>
                <a:avLst/>
                <a:gdLst>
                  <a:gd name="T0" fmla="*/ 24 w 26"/>
                  <a:gd name="T1" fmla="*/ 0 h 29"/>
                  <a:gd name="T2" fmla="*/ 26 w 26"/>
                  <a:gd name="T3" fmla="*/ 2 h 29"/>
                  <a:gd name="T4" fmla="*/ 2 w 26"/>
                  <a:gd name="T5" fmla="*/ 29 h 29"/>
                  <a:gd name="T6" fmla="*/ 0 w 26"/>
                  <a:gd name="T7" fmla="*/ 26 h 29"/>
                  <a:gd name="T8" fmla="*/ 0 w 26"/>
                  <a:gd name="T9" fmla="*/ 26 h 29"/>
                  <a:gd name="T10" fmla="*/ 24 w 26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9">
                    <a:moveTo>
                      <a:pt x="24" y="0"/>
                    </a:moveTo>
                    <a:lnTo>
                      <a:pt x="26" y="2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55" name="Freeform 451"/>
              <p:cNvSpPr>
                <a:spLocks/>
              </p:cNvSpPr>
              <p:nvPr/>
            </p:nvSpPr>
            <p:spPr bwMode="auto">
              <a:xfrm>
                <a:off x="3551" y="3400"/>
                <a:ext cx="9" cy="14"/>
              </a:xfrm>
              <a:custGeom>
                <a:avLst/>
                <a:gdLst>
                  <a:gd name="T0" fmla="*/ 27 w 29"/>
                  <a:gd name="T1" fmla="*/ 0 h 55"/>
                  <a:gd name="T2" fmla="*/ 29 w 29"/>
                  <a:gd name="T3" fmla="*/ 3 h 55"/>
                  <a:gd name="T4" fmla="*/ 3 w 29"/>
                  <a:gd name="T5" fmla="*/ 53 h 55"/>
                  <a:gd name="T6" fmla="*/ 2 w 29"/>
                  <a:gd name="T7" fmla="*/ 55 h 55"/>
                  <a:gd name="T8" fmla="*/ 0 w 29"/>
                  <a:gd name="T9" fmla="*/ 51 h 55"/>
                  <a:gd name="T10" fmla="*/ 27 w 29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55">
                    <a:moveTo>
                      <a:pt x="27" y="0"/>
                    </a:moveTo>
                    <a:lnTo>
                      <a:pt x="29" y="3"/>
                    </a:lnTo>
                    <a:lnTo>
                      <a:pt x="3" y="53"/>
                    </a:lnTo>
                    <a:lnTo>
                      <a:pt x="2" y="55"/>
                    </a:lnTo>
                    <a:lnTo>
                      <a:pt x="0" y="51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56" name="Freeform 452"/>
              <p:cNvSpPr>
                <a:spLocks/>
              </p:cNvSpPr>
              <p:nvPr/>
            </p:nvSpPr>
            <p:spPr bwMode="auto">
              <a:xfrm>
                <a:off x="3544" y="3413"/>
                <a:ext cx="6" cy="11"/>
              </a:xfrm>
              <a:custGeom>
                <a:avLst/>
                <a:gdLst>
                  <a:gd name="T0" fmla="*/ 15 w 17"/>
                  <a:gd name="T1" fmla="*/ 0 h 42"/>
                  <a:gd name="T2" fmla="*/ 17 w 17"/>
                  <a:gd name="T3" fmla="*/ 3 h 42"/>
                  <a:gd name="T4" fmla="*/ 3 w 17"/>
                  <a:gd name="T5" fmla="*/ 40 h 42"/>
                  <a:gd name="T6" fmla="*/ 2 w 17"/>
                  <a:gd name="T7" fmla="*/ 42 h 42"/>
                  <a:gd name="T8" fmla="*/ 0 w 17"/>
                  <a:gd name="T9" fmla="*/ 38 h 42"/>
                  <a:gd name="T10" fmla="*/ 15 w 17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42">
                    <a:moveTo>
                      <a:pt x="15" y="0"/>
                    </a:moveTo>
                    <a:lnTo>
                      <a:pt x="17" y="3"/>
                    </a:lnTo>
                    <a:lnTo>
                      <a:pt x="3" y="40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57" name="Freeform 453"/>
              <p:cNvSpPr>
                <a:spLocks/>
              </p:cNvSpPr>
              <p:nvPr/>
            </p:nvSpPr>
            <p:spPr bwMode="auto">
              <a:xfrm>
                <a:off x="3313" y="3024"/>
                <a:ext cx="114" cy="349"/>
              </a:xfrm>
              <a:custGeom>
                <a:avLst/>
                <a:gdLst>
                  <a:gd name="T0" fmla="*/ 166 w 342"/>
                  <a:gd name="T1" fmla="*/ 1302 h 1397"/>
                  <a:gd name="T2" fmla="*/ 160 w 342"/>
                  <a:gd name="T3" fmla="*/ 1052 h 1397"/>
                  <a:gd name="T4" fmla="*/ 192 w 342"/>
                  <a:gd name="T5" fmla="*/ 1006 h 1397"/>
                  <a:gd name="T6" fmla="*/ 204 w 342"/>
                  <a:gd name="T7" fmla="*/ 984 h 1397"/>
                  <a:gd name="T8" fmla="*/ 184 w 342"/>
                  <a:gd name="T9" fmla="*/ 941 h 1397"/>
                  <a:gd name="T10" fmla="*/ 122 w 342"/>
                  <a:gd name="T11" fmla="*/ 854 h 1397"/>
                  <a:gd name="T12" fmla="*/ 118 w 342"/>
                  <a:gd name="T13" fmla="*/ 848 h 1397"/>
                  <a:gd name="T14" fmla="*/ 64 w 342"/>
                  <a:gd name="T15" fmla="*/ 713 h 1397"/>
                  <a:gd name="T16" fmla="*/ 52 w 342"/>
                  <a:gd name="T17" fmla="*/ 655 h 1397"/>
                  <a:gd name="T18" fmla="*/ 36 w 342"/>
                  <a:gd name="T19" fmla="*/ 535 h 1397"/>
                  <a:gd name="T20" fmla="*/ 30 w 342"/>
                  <a:gd name="T21" fmla="*/ 478 h 1397"/>
                  <a:gd name="T22" fmla="*/ 23 w 342"/>
                  <a:gd name="T23" fmla="*/ 424 h 1397"/>
                  <a:gd name="T24" fmla="*/ 22 w 342"/>
                  <a:gd name="T25" fmla="*/ 414 h 1397"/>
                  <a:gd name="T26" fmla="*/ 15 w 342"/>
                  <a:gd name="T27" fmla="*/ 373 h 1397"/>
                  <a:gd name="T28" fmla="*/ 9 w 342"/>
                  <a:gd name="T29" fmla="*/ 331 h 1397"/>
                  <a:gd name="T30" fmla="*/ 0 w 342"/>
                  <a:gd name="T31" fmla="*/ 236 h 1397"/>
                  <a:gd name="T32" fmla="*/ 13 w 342"/>
                  <a:gd name="T33" fmla="*/ 161 h 1397"/>
                  <a:gd name="T34" fmla="*/ 28 w 342"/>
                  <a:gd name="T35" fmla="*/ 141 h 1397"/>
                  <a:gd name="T36" fmla="*/ 39 w 342"/>
                  <a:gd name="T37" fmla="*/ 97 h 1397"/>
                  <a:gd name="T38" fmla="*/ 53 w 342"/>
                  <a:gd name="T39" fmla="*/ 74 h 1397"/>
                  <a:gd name="T40" fmla="*/ 75 w 342"/>
                  <a:gd name="T41" fmla="*/ 46 h 1397"/>
                  <a:gd name="T42" fmla="*/ 92 w 342"/>
                  <a:gd name="T43" fmla="*/ 4 h 1397"/>
                  <a:gd name="T44" fmla="*/ 108 w 342"/>
                  <a:gd name="T45" fmla="*/ 0 h 1397"/>
                  <a:gd name="T46" fmla="*/ 256 w 342"/>
                  <a:gd name="T47" fmla="*/ 106 h 1397"/>
                  <a:gd name="T48" fmla="*/ 272 w 342"/>
                  <a:gd name="T49" fmla="*/ 169 h 1397"/>
                  <a:gd name="T50" fmla="*/ 279 w 342"/>
                  <a:gd name="T51" fmla="*/ 211 h 1397"/>
                  <a:gd name="T52" fmla="*/ 329 w 342"/>
                  <a:gd name="T53" fmla="*/ 636 h 1397"/>
                  <a:gd name="T54" fmla="*/ 337 w 342"/>
                  <a:gd name="T55" fmla="*/ 706 h 1397"/>
                  <a:gd name="T56" fmla="*/ 342 w 342"/>
                  <a:gd name="T57" fmla="*/ 774 h 1397"/>
                  <a:gd name="T58" fmla="*/ 326 w 342"/>
                  <a:gd name="T59" fmla="*/ 822 h 1397"/>
                  <a:gd name="T60" fmla="*/ 323 w 342"/>
                  <a:gd name="T61" fmla="*/ 823 h 1397"/>
                  <a:gd name="T62" fmla="*/ 322 w 342"/>
                  <a:gd name="T63" fmla="*/ 827 h 1397"/>
                  <a:gd name="T64" fmla="*/ 288 w 342"/>
                  <a:gd name="T65" fmla="*/ 915 h 1397"/>
                  <a:gd name="T66" fmla="*/ 289 w 342"/>
                  <a:gd name="T67" fmla="*/ 964 h 1397"/>
                  <a:gd name="T68" fmla="*/ 313 w 342"/>
                  <a:gd name="T69" fmla="*/ 1106 h 1397"/>
                  <a:gd name="T70" fmla="*/ 304 w 342"/>
                  <a:gd name="T71" fmla="*/ 1289 h 1397"/>
                  <a:gd name="T72" fmla="*/ 289 w 342"/>
                  <a:gd name="T73" fmla="*/ 1366 h 1397"/>
                  <a:gd name="T74" fmla="*/ 272 w 342"/>
                  <a:gd name="T75" fmla="*/ 1374 h 1397"/>
                  <a:gd name="T76" fmla="*/ 268 w 342"/>
                  <a:gd name="T77" fmla="*/ 1378 h 1397"/>
                  <a:gd name="T78" fmla="*/ 223 w 342"/>
                  <a:gd name="T79" fmla="*/ 1397 h 1397"/>
                  <a:gd name="T80" fmla="*/ 170 w 342"/>
                  <a:gd name="T81" fmla="*/ 1322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2" h="1397">
                    <a:moveTo>
                      <a:pt x="170" y="1322"/>
                    </a:moveTo>
                    <a:lnTo>
                      <a:pt x="166" y="1302"/>
                    </a:lnTo>
                    <a:lnTo>
                      <a:pt x="140" y="1085"/>
                    </a:lnTo>
                    <a:lnTo>
                      <a:pt x="160" y="1052"/>
                    </a:lnTo>
                    <a:lnTo>
                      <a:pt x="178" y="1014"/>
                    </a:lnTo>
                    <a:lnTo>
                      <a:pt x="192" y="1006"/>
                    </a:lnTo>
                    <a:lnTo>
                      <a:pt x="205" y="988"/>
                    </a:lnTo>
                    <a:lnTo>
                      <a:pt x="204" y="984"/>
                    </a:lnTo>
                    <a:lnTo>
                      <a:pt x="203" y="978"/>
                    </a:lnTo>
                    <a:lnTo>
                      <a:pt x="184" y="941"/>
                    </a:lnTo>
                    <a:lnTo>
                      <a:pt x="147" y="887"/>
                    </a:lnTo>
                    <a:lnTo>
                      <a:pt x="122" y="854"/>
                    </a:lnTo>
                    <a:lnTo>
                      <a:pt x="120" y="852"/>
                    </a:lnTo>
                    <a:lnTo>
                      <a:pt x="118" y="848"/>
                    </a:lnTo>
                    <a:lnTo>
                      <a:pt x="86" y="790"/>
                    </a:lnTo>
                    <a:lnTo>
                      <a:pt x="64" y="713"/>
                    </a:lnTo>
                    <a:lnTo>
                      <a:pt x="58" y="684"/>
                    </a:lnTo>
                    <a:lnTo>
                      <a:pt x="52" y="655"/>
                    </a:lnTo>
                    <a:lnTo>
                      <a:pt x="43" y="595"/>
                    </a:lnTo>
                    <a:lnTo>
                      <a:pt x="36" y="535"/>
                    </a:lnTo>
                    <a:lnTo>
                      <a:pt x="33" y="506"/>
                    </a:lnTo>
                    <a:lnTo>
                      <a:pt x="30" y="478"/>
                    </a:lnTo>
                    <a:lnTo>
                      <a:pt x="27" y="451"/>
                    </a:lnTo>
                    <a:lnTo>
                      <a:pt x="23" y="424"/>
                    </a:lnTo>
                    <a:lnTo>
                      <a:pt x="23" y="420"/>
                    </a:lnTo>
                    <a:lnTo>
                      <a:pt x="22" y="414"/>
                    </a:lnTo>
                    <a:lnTo>
                      <a:pt x="20" y="400"/>
                    </a:lnTo>
                    <a:lnTo>
                      <a:pt x="15" y="373"/>
                    </a:lnTo>
                    <a:lnTo>
                      <a:pt x="12" y="353"/>
                    </a:lnTo>
                    <a:lnTo>
                      <a:pt x="9" y="331"/>
                    </a:lnTo>
                    <a:lnTo>
                      <a:pt x="1" y="259"/>
                    </a:lnTo>
                    <a:lnTo>
                      <a:pt x="0" y="236"/>
                    </a:lnTo>
                    <a:lnTo>
                      <a:pt x="5" y="174"/>
                    </a:lnTo>
                    <a:lnTo>
                      <a:pt x="13" y="161"/>
                    </a:lnTo>
                    <a:lnTo>
                      <a:pt x="22" y="158"/>
                    </a:lnTo>
                    <a:lnTo>
                      <a:pt x="28" y="141"/>
                    </a:lnTo>
                    <a:lnTo>
                      <a:pt x="30" y="138"/>
                    </a:lnTo>
                    <a:lnTo>
                      <a:pt x="39" y="97"/>
                    </a:lnTo>
                    <a:lnTo>
                      <a:pt x="50" y="76"/>
                    </a:lnTo>
                    <a:lnTo>
                      <a:pt x="53" y="74"/>
                    </a:lnTo>
                    <a:lnTo>
                      <a:pt x="65" y="61"/>
                    </a:lnTo>
                    <a:lnTo>
                      <a:pt x="75" y="46"/>
                    </a:lnTo>
                    <a:lnTo>
                      <a:pt x="75" y="33"/>
                    </a:lnTo>
                    <a:lnTo>
                      <a:pt x="92" y="4"/>
                    </a:lnTo>
                    <a:lnTo>
                      <a:pt x="97" y="0"/>
                    </a:lnTo>
                    <a:lnTo>
                      <a:pt x="108" y="0"/>
                    </a:lnTo>
                    <a:lnTo>
                      <a:pt x="232" y="73"/>
                    </a:lnTo>
                    <a:lnTo>
                      <a:pt x="256" y="106"/>
                    </a:lnTo>
                    <a:lnTo>
                      <a:pt x="261" y="125"/>
                    </a:lnTo>
                    <a:lnTo>
                      <a:pt x="272" y="169"/>
                    </a:lnTo>
                    <a:lnTo>
                      <a:pt x="274" y="179"/>
                    </a:lnTo>
                    <a:lnTo>
                      <a:pt x="279" y="211"/>
                    </a:lnTo>
                    <a:lnTo>
                      <a:pt x="280" y="254"/>
                    </a:lnTo>
                    <a:lnTo>
                      <a:pt x="329" y="636"/>
                    </a:lnTo>
                    <a:lnTo>
                      <a:pt x="333" y="670"/>
                    </a:lnTo>
                    <a:lnTo>
                      <a:pt x="337" y="706"/>
                    </a:lnTo>
                    <a:lnTo>
                      <a:pt x="340" y="741"/>
                    </a:lnTo>
                    <a:lnTo>
                      <a:pt x="342" y="774"/>
                    </a:lnTo>
                    <a:lnTo>
                      <a:pt x="332" y="811"/>
                    </a:lnTo>
                    <a:lnTo>
                      <a:pt x="326" y="822"/>
                    </a:lnTo>
                    <a:lnTo>
                      <a:pt x="324" y="822"/>
                    </a:lnTo>
                    <a:lnTo>
                      <a:pt x="323" y="823"/>
                    </a:lnTo>
                    <a:lnTo>
                      <a:pt x="322" y="824"/>
                    </a:lnTo>
                    <a:lnTo>
                      <a:pt x="322" y="827"/>
                    </a:lnTo>
                    <a:lnTo>
                      <a:pt x="295" y="859"/>
                    </a:lnTo>
                    <a:lnTo>
                      <a:pt x="288" y="915"/>
                    </a:lnTo>
                    <a:lnTo>
                      <a:pt x="288" y="940"/>
                    </a:lnTo>
                    <a:lnTo>
                      <a:pt x="289" y="964"/>
                    </a:lnTo>
                    <a:lnTo>
                      <a:pt x="312" y="1074"/>
                    </a:lnTo>
                    <a:lnTo>
                      <a:pt x="313" y="1106"/>
                    </a:lnTo>
                    <a:lnTo>
                      <a:pt x="312" y="1174"/>
                    </a:lnTo>
                    <a:lnTo>
                      <a:pt x="304" y="1289"/>
                    </a:lnTo>
                    <a:lnTo>
                      <a:pt x="289" y="1361"/>
                    </a:lnTo>
                    <a:lnTo>
                      <a:pt x="289" y="1366"/>
                    </a:lnTo>
                    <a:lnTo>
                      <a:pt x="288" y="1370"/>
                    </a:lnTo>
                    <a:lnTo>
                      <a:pt x="272" y="1374"/>
                    </a:lnTo>
                    <a:lnTo>
                      <a:pt x="269" y="1375"/>
                    </a:lnTo>
                    <a:lnTo>
                      <a:pt x="268" y="1378"/>
                    </a:lnTo>
                    <a:lnTo>
                      <a:pt x="268" y="1389"/>
                    </a:lnTo>
                    <a:lnTo>
                      <a:pt x="223" y="1397"/>
                    </a:lnTo>
                    <a:lnTo>
                      <a:pt x="219" y="1394"/>
                    </a:lnTo>
                    <a:lnTo>
                      <a:pt x="170" y="13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58" name="Freeform 454"/>
              <p:cNvSpPr>
                <a:spLocks/>
              </p:cNvSpPr>
              <p:nvPr/>
            </p:nvSpPr>
            <p:spPr bwMode="auto">
              <a:xfrm>
                <a:off x="3359" y="3295"/>
                <a:ext cx="10" cy="55"/>
              </a:xfrm>
              <a:custGeom>
                <a:avLst/>
                <a:gdLst>
                  <a:gd name="T0" fmla="*/ 30 w 30"/>
                  <a:gd name="T1" fmla="*/ 219 h 219"/>
                  <a:gd name="T2" fmla="*/ 26 w 30"/>
                  <a:gd name="T3" fmla="*/ 219 h 219"/>
                  <a:gd name="T4" fmla="*/ 0 w 30"/>
                  <a:gd name="T5" fmla="*/ 2 h 219"/>
                  <a:gd name="T6" fmla="*/ 1 w 30"/>
                  <a:gd name="T7" fmla="*/ 0 h 219"/>
                  <a:gd name="T8" fmla="*/ 4 w 30"/>
                  <a:gd name="T9" fmla="*/ 3 h 219"/>
                  <a:gd name="T10" fmla="*/ 30 w 30"/>
                  <a:gd name="T11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19">
                    <a:moveTo>
                      <a:pt x="30" y="219"/>
                    </a:moveTo>
                    <a:lnTo>
                      <a:pt x="26" y="219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3"/>
                    </a:lnTo>
                    <a:lnTo>
                      <a:pt x="30" y="21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59" name="Freeform 455"/>
              <p:cNvSpPr>
                <a:spLocks/>
              </p:cNvSpPr>
              <p:nvPr/>
            </p:nvSpPr>
            <p:spPr bwMode="auto">
              <a:xfrm>
                <a:off x="3359" y="3287"/>
                <a:ext cx="8" cy="9"/>
              </a:xfrm>
              <a:custGeom>
                <a:avLst/>
                <a:gdLst>
                  <a:gd name="T0" fmla="*/ 3 w 23"/>
                  <a:gd name="T1" fmla="*/ 36 h 36"/>
                  <a:gd name="T2" fmla="*/ 0 w 23"/>
                  <a:gd name="T3" fmla="*/ 33 h 36"/>
                  <a:gd name="T4" fmla="*/ 20 w 23"/>
                  <a:gd name="T5" fmla="*/ 0 h 36"/>
                  <a:gd name="T6" fmla="*/ 23 w 23"/>
                  <a:gd name="T7" fmla="*/ 3 h 36"/>
                  <a:gd name="T8" fmla="*/ 22 w 23"/>
                  <a:gd name="T9" fmla="*/ 3 h 36"/>
                  <a:gd name="T10" fmla="*/ 3 w 23"/>
                  <a:gd name="T11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36">
                    <a:moveTo>
                      <a:pt x="3" y="36"/>
                    </a:moveTo>
                    <a:lnTo>
                      <a:pt x="0" y="33"/>
                    </a:lnTo>
                    <a:lnTo>
                      <a:pt x="20" y="0"/>
                    </a:lnTo>
                    <a:lnTo>
                      <a:pt x="23" y="3"/>
                    </a:lnTo>
                    <a:lnTo>
                      <a:pt x="22" y="3"/>
                    </a:lnTo>
                    <a:lnTo>
                      <a:pt x="3" y="36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60" name="Freeform 456"/>
              <p:cNvSpPr>
                <a:spLocks/>
              </p:cNvSpPr>
              <p:nvPr/>
            </p:nvSpPr>
            <p:spPr bwMode="auto">
              <a:xfrm>
                <a:off x="3366" y="3277"/>
                <a:ext cx="6" cy="10"/>
              </a:xfrm>
              <a:custGeom>
                <a:avLst/>
                <a:gdLst>
                  <a:gd name="T0" fmla="*/ 3 w 20"/>
                  <a:gd name="T1" fmla="*/ 40 h 40"/>
                  <a:gd name="T2" fmla="*/ 0 w 20"/>
                  <a:gd name="T3" fmla="*/ 37 h 40"/>
                  <a:gd name="T4" fmla="*/ 18 w 20"/>
                  <a:gd name="T5" fmla="*/ 0 h 40"/>
                  <a:gd name="T6" fmla="*/ 18 w 20"/>
                  <a:gd name="T7" fmla="*/ 0 h 40"/>
                  <a:gd name="T8" fmla="*/ 20 w 20"/>
                  <a:gd name="T9" fmla="*/ 4 h 40"/>
                  <a:gd name="T10" fmla="*/ 3 w 20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40">
                    <a:moveTo>
                      <a:pt x="3" y="40"/>
                    </a:moveTo>
                    <a:lnTo>
                      <a:pt x="0" y="37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0" y="4"/>
                    </a:lnTo>
                    <a:lnTo>
                      <a:pt x="3" y="4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61" name="Freeform 457"/>
              <p:cNvSpPr>
                <a:spLocks/>
              </p:cNvSpPr>
              <p:nvPr/>
            </p:nvSpPr>
            <p:spPr bwMode="auto">
              <a:xfrm>
                <a:off x="3376" y="3271"/>
                <a:ext cx="6" cy="5"/>
              </a:xfrm>
              <a:custGeom>
                <a:avLst/>
                <a:gdLst>
                  <a:gd name="T0" fmla="*/ 2 w 16"/>
                  <a:gd name="T1" fmla="*/ 20 h 20"/>
                  <a:gd name="T2" fmla="*/ 0 w 16"/>
                  <a:gd name="T3" fmla="*/ 17 h 20"/>
                  <a:gd name="T4" fmla="*/ 12 w 16"/>
                  <a:gd name="T5" fmla="*/ 0 h 20"/>
                  <a:gd name="T6" fmla="*/ 16 w 16"/>
                  <a:gd name="T7" fmla="*/ 0 h 20"/>
                  <a:gd name="T8" fmla="*/ 15 w 16"/>
                  <a:gd name="T9" fmla="*/ 1 h 20"/>
                  <a:gd name="T10" fmla="*/ 2 w 16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0">
                    <a:moveTo>
                      <a:pt x="2" y="20"/>
                    </a:moveTo>
                    <a:lnTo>
                      <a:pt x="0" y="17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5" y="1"/>
                    </a:lnTo>
                    <a:lnTo>
                      <a:pt x="2" y="2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62" name="Freeform 458"/>
              <p:cNvSpPr>
                <a:spLocks/>
              </p:cNvSpPr>
              <p:nvPr/>
            </p:nvSpPr>
            <p:spPr bwMode="auto">
              <a:xfrm>
                <a:off x="3374" y="3259"/>
                <a:ext cx="7" cy="10"/>
              </a:xfrm>
              <a:custGeom>
                <a:avLst/>
                <a:gdLst>
                  <a:gd name="T0" fmla="*/ 22 w 22"/>
                  <a:gd name="T1" fmla="*/ 37 h 40"/>
                  <a:gd name="T2" fmla="*/ 19 w 22"/>
                  <a:gd name="T3" fmla="*/ 40 h 40"/>
                  <a:gd name="T4" fmla="*/ 0 w 22"/>
                  <a:gd name="T5" fmla="*/ 3 h 40"/>
                  <a:gd name="T6" fmla="*/ 2 w 22"/>
                  <a:gd name="T7" fmla="*/ 0 h 40"/>
                  <a:gd name="T8" fmla="*/ 3 w 22"/>
                  <a:gd name="T9" fmla="*/ 0 h 40"/>
                  <a:gd name="T10" fmla="*/ 22 w 22"/>
                  <a:gd name="T11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0">
                    <a:moveTo>
                      <a:pt x="22" y="37"/>
                    </a:moveTo>
                    <a:lnTo>
                      <a:pt x="19" y="40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22" y="3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63" name="Freeform 459"/>
              <p:cNvSpPr>
                <a:spLocks/>
              </p:cNvSpPr>
              <p:nvPr/>
            </p:nvSpPr>
            <p:spPr bwMode="auto">
              <a:xfrm>
                <a:off x="3361" y="3245"/>
                <a:ext cx="13" cy="15"/>
              </a:xfrm>
              <a:custGeom>
                <a:avLst/>
                <a:gdLst>
                  <a:gd name="T0" fmla="*/ 39 w 39"/>
                  <a:gd name="T1" fmla="*/ 54 h 57"/>
                  <a:gd name="T2" fmla="*/ 37 w 39"/>
                  <a:gd name="T3" fmla="*/ 57 h 57"/>
                  <a:gd name="T4" fmla="*/ 0 w 39"/>
                  <a:gd name="T5" fmla="*/ 2 h 57"/>
                  <a:gd name="T6" fmla="*/ 2 w 39"/>
                  <a:gd name="T7" fmla="*/ 0 h 57"/>
                  <a:gd name="T8" fmla="*/ 2 w 39"/>
                  <a:gd name="T9" fmla="*/ 0 h 57"/>
                  <a:gd name="T10" fmla="*/ 39 w 39"/>
                  <a:gd name="T11" fmla="*/ 5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57">
                    <a:moveTo>
                      <a:pt x="39" y="54"/>
                    </a:moveTo>
                    <a:lnTo>
                      <a:pt x="37" y="57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9" y="54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64" name="Freeform 460"/>
              <p:cNvSpPr>
                <a:spLocks/>
              </p:cNvSpPr>
              <p:nvPr/>
            </p:nvSpPr>
            <p:spPr bwMode="auto">
              <a:xfrm>
                <a:off x="3353" y="3237"/>
                <a:ext cx="9" cy="9"/>
              </a:xfrm>
              <a:custGeom>
                <a:avLst/>
                <a:gdLst>
                  <a:gd name="T0" fmla="*/ 27 w 27"/>
                  <a:gd name="T1" fmla="*/ 34 h 36"/>
                  <a:gd name="T2" fmla="*/ 25 w 27"/>
                  <a:gd name="T3" fmla="*/ 36 h 36"/>
                  <a:gd name="T4" fmla="*/ 0 w 27"/>
                  <a:gd name="T5" fmla="*/ 4 h 36"/>
                  <a:gd name="T6" fmla="*/ 2 w 27"/>
                  <a:gd name="T7" fmla="*/ 0 h 36"/>
                  <a:gd name="T8" fmla="*/ 2 w 27"/>
                  <a:gd name="T9" fmla="*/ 0 h 36"/>
                  <a:gd name="T10" fmla="*/ 27 w 27"/>
                  <a:gd name="T11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36">
                    <a:moveTo>
                      <a:pt x="27" y="34"/>
                    </a:moveTo>
                    <a:lnTo>
                      <a:pt x="25" y="3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7" y="34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65" name="Freeform 461"/>
              <p:cNvSpPr>
                <a:spLocks/>
              </p:cNvSpPr>
              <p:nvPr/>
            </p:nvSpPr>
            <p:spPr bwMode="auto">
              <a:xfrm>
                <a:off x="3341" y="3221"/>
                <a:ext cx="12" cy="15"/>
              </a:xfrm>
              <a:custGeom>
                <a:avLst/>
                <a:gdLst>
                  <a:gd name="T0" fmla="*/ 35 w 35"/>
                  <a:gd name="T1" fmla="*/ 58 h 61"/>
                  <a:gd name="T2" fmla="*/ 32 w 35"/>
                  <a:gd name="T3" fmla="*/ 61 h 61"/>
                  <a:gd name="T4" fmla="*/ 0 w 35"/>
                  <a:gd name="T5" fmla="*/ 2 h 61"/>
                  <a:gd name="T6" fmla="*/ 0 w 35"/>
                  <a:gd name="T7" fmla="*/ 2 h 61"/>
                  <a:gd name="T8" fmla="*/ 3 w 35"/>
                  <a:gd name="T9" fmla="*/ 0 h 61"/>
                  <a:gd name="T10" fmla="*/ 35 w 35"/>
                  <a:gd name="T11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61">
                    <a:moveTo>
                      <a:pt x="35" y="58"/>
                    </a:moveTo>
                    <a:lnTo>
                      <a:pt x="32" y="6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5" y="58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66" name="Freeform 462"/>
              <p:cNvSpPr>
                <a:spLocks/>
              </p:cNvSpPr>
              <p:nvPr/>
            </p:nvSpPr>
            <p:spPr bwMode="auto">
              <a:xfrm>
                <a:off x="3333" y="3202"/>
                <a:ext cx="9" cy="20"/>
              </a:xfrm>
              <a:custGeom>
                <a:avLst/>
                <a:gdLst>
                  <a:gd name="T0" fmla="*/ 26 w 26"/>
                  <a:gd name="T1" fmla="*/ 76 h 78"/>
                  <a:gd name="T2" fmla="*/ 23 w 26"/>
                  <a:gd name="T3" fmla="*/ 78 h 78"/>
                  <a:gd name="T4" fmla="*/ 1 w 26"/>
                  <a:gd name="T5" fmla="*/ 1 h 78"/>
                  <a:gd name="T6" fmla="*/ 0 w 26"/>
                  <a:gd name="T7" fmla="*/ 1 h 78"/>
                  <a:gd name="T8" fmla="*/ 4 w 26"/>
                  <a:gd name="T9" fmla="*/ 0 h 78"/>
                  <a:gd name="T10" fmla="*/ 26 w 26"/>
                  <a:gd name="T11" fmla="*/ 7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78">
                    <a:moveTo>
                      <a:pt x="26" y="76"/>
                    </a:moveTo>
                    <a:lnTo>
                      <a:pt x="23" y="78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26" y="76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67" name="Freeform 463"/>
              <p:cNvSpPr>
                <a:spLocks/>
              </p:cNvSpPr>
              <p:nvPr/>
            </p:nvSpPr>
            <p:spPr bwMode="auto">
              <a:xfrm>
                <a:off x="3331" y="3195"/>
                <a:ext cx="4" cy="8"/>
              </a:xfrm>
              <a:custGeom>
                <a:avLst/>
                <a:gdLst>
                  <a:gd name="T0" fmla="*/ 10 w 10"/>
                  <a:gd name="T1" fmla="*/ 29 h 30"/>
                  <a:gd name="T2" fmla="*/ 6 w 10"/>
                  <a:gd name="T3" fmla="*/ 30 h 30"/>
                  <a:gd name="T4" fmla="*/ 0 w 10"/>
                  <a:gd name="T5" fmla="*/ 1 h 30"/>
                  <a:gd name="T6" fmla="*/ 0 w 10"/>
                  <a:gd name="T7" fmla="*/ 1 h 30"/>
                  <a:gd name="T8" fmla="*/ 4 w 10"/>
                  <a:gd name="T9" fmla="*/ 0 h 30"/>
                  <a:gd name="T10" fmla="*/ 10 w 10"/>
                  <a:gd name="T11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0">
                    <a:moveTo>
                      <a:pt x="10" y="29"/>
                    </a:moveTo>
                    <a:lnTo>
                      <a:pt x="6" y="3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10" y="2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68" name="Freeform 464"/>
              <p:cNvSpPr>
                <a:spLocks/>
              </p:cNvSpPr>
              <p:nvPr/>
            </p:nvSpPr>
            <p:spPr bwMode="auto">
              <a:xfrm>
                <a:off x="3323" y="3150"/>
                <a:ext cx="2" cy="8"/>
              </a:xfrm>
              <a:custGeom>
                <a:avLst/>
                <a:gdLst>
                  <a:gd name="T0" fmla="*/ 7 w 7"/>
                  <a:gd name="T1" fmla="*/ 29 h 29"/>
                  <a:gd name="T2" fmla="*/ 3 w 7"/>
                  <a:gd name="T3" fmla="*/ 29 h 29"/>
                  <a:gd name="T4" fmla="*/ 0 w 7"/>
                  <a:gd name="T5" fmla="*/ 0 h 29"/>
                  <a:gd name="T6" fmla="*/ 4 w 7"/>
                  <a:gd name="T7" fmla="*/ 0 h 29"/>
                  <a:gd name="T8" fmla="*/ 4 w 7"/>
                  <a:gd name="T9" fmla="*/ 0 h 29"/>
                  <a:gd name="T10" fmla="*/ 7 w 7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9">
                    <a:moveTo>
                      <a:pt x="7" y="29"/>
                    </a:moveTo>
                    <a:lnTo>
                      <a:pt x="3" y="29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2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69" name="Freeform 465"/>
              <p:cNvSpPr>
                <a:spLocks/>
              </p:cNvSpPr>
              <p:nvPr/>
            </p:nvSpPr>
            <p:spPr bwMode="auto">
              <a:xfrm>
                <a:off x="3322" y="3143"/>
                <a:ext cx="2" cy="7"/>
              </a:xfrm>
              <a:custGeom>
                <a:avLst/>
                <a:gdLst>
                  <a:gd name="T0" fmla="*/ 7 w 7"/>
                  <a:gd name="T1" fmla="*/ 28 h 28"/>
                  <a:gd name="T2" fmla="*/ 3 w 7"/>
                  <a:gd name="T3" fmla="*/ 28 h 28"/>
                  <a:gd name="T4" fmla="*/ 0 w 7"/>
                  <a:gd name="T5" fmla="*/ 0 h 28"/>
                  <a:gd name="T6" fmla="*/ 4 w 7"/>
                  <a:gd name="T7" fmla="*/ 0 h 28"/>
                  <a:gd name="T8" fmla="*/ 4 w 7"/>
                  <a:gd name="T9" fmla="*/ 0 h 28"/>
                  <a:gd name="T10" fmla="*/ 7 w 7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8">
                    <a:moveTo>
                      <a:pt x="7" y="28"/>
                    </a:moveTo>
                    <a:lnTo>
                      <a:pt x="3" y="2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28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70" name="Freeform 466"/>
              <p:cNvSpPr>
                <a:spLocks/>
              </p:cNvSpPr>
              <p:nvPr/>
            </p:nvSpPr>
            <p:spPr bwMode="auto">
              <a:xfrm>
                <a:off x="3315" y="3107"/>
                <a:ext cx="2" cy="5"/>
              </a:xfrm>
              <a:custGeom>
                <a:avLst/>
                <a:gdLst>
                  <a:gd name="T0" fmla="*/ 7 w 7"/>
                  <a:gd name="T1" fmla="*/ 22 h 22"/>
                  <a:gd name="T2" fmla="*/ 3 w 7"/>
                  <a:gd name="T3" fmla="*/ 22 h 22"/>
                  <a:gd name="T4" fmla="*/ 0 w 7"/>
                  <a:gd name="T5" fmla="*/ 0 h 22"/>
                  <a:gd name="T6" fmla="*/ 0 w 7"/>
                  <a:gd name="T7" fmla="*/ 0 h 22"/>
                  <a:gd name="T8" fmla="*/ 4 w 7"/>
                  <a:gd name="T9" fmla="*/ 0 h 22"/>
                  <a:gd name="T10" fmla="*/ 7 w 7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2">
                    <a:moveTo>
                      <a:pt x="7" y="22"/>
                    </a:moveTo>
                    <a:lnTo>
                      <a:pt x="3" y="2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7" y="2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71" name="Freeform 467"/>
              <p:cNvSpPr>
                <a:spLocks/>
              </p:cNvSpPr>
              <p:nvPr/>
            </p:nvSpPr>
            <p:spPr bwMode="auto">
              <a:xfrm>
                <a:off x="3312" y="3089"/>
                <a:ext cx="4" cy="18"/>
              </a:xfrm>
              <a:custGeom>
                <a:avLst/>
                <a:gdLst>
                  <a:gd name="T0" fmla="*/ 12 w 12"/>
                  <a:gd name="T1" fmla="*/ 72 h 72"/>
                  <a:gd name="T2" fmla="*/ 8 w 12"/>
                  <a:gd name="T3" fmla="*/ 72 h 72"/>
                  <a:gd name="T4" fmla="*/ 0 w 12"/>
                  <a:gd name="T5" fmla="*/ 0 h 72"/>
                  <a:gd name="T6" fmla="*/ 0 w 12"/>
                  <a:gd name="T7" fmla="*/ 0 h 72"/>
                  <a:gd name="T8" fmla="*/ 4 w 12"/>
                  <a:gd name="T9" fmla="*/ 0 h 72"/>
                  <a:gd name="T10" fmla="*/ 12 w 12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72">
                    <a:moveTo>
                      <a:pt x="12" y="72"/>
                    </a:moveTo>
                    <a:lnTo>
                      <a:pt x="8" y="7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2" y="7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72" name="Freeform 468"/>
              <p:cNvSpPr>
                <a:spLocks/>
              </p:cNvSpPr>
              <p:nvPr/>
            </p:nvSpPr>
            <p:spPr bwMode="auto">
              <a:xfrm>
                <a:off x="3314" y="3063"/>
                <a:ext cx="3" cy="5"/>
              </a:xfrm>
              <a:custGeom>
                <a:avLst/>
                <a:gdLst>
                  <a:gd name="T0" fmla="*/ 3 w 10"/>
                  <a:gd name="T1" fmla="*/ 17 h 17"/>
                  <a:gd name="T2" fmla="*/ 0 w 10"/>
                  <a:gd name="T3" fmla="*/ 15 h 17"/>
                  <a:gd name="T4" fmla="*/ 8 w 10"/>
                  <a:gd name="T5" fmla="*/ 1 h 17"/>
                  <a:gd name="T6" fmla="*/ 9 w 10"/>
                  <a:gd name="T7" fmla="*/ 0 h 17"/>
                  <a:gd name="T8" fmla="*/ 10 w 10"/>
                  <a:gd name="T9" fmla="*/ 5 h 17"/>
                  <a:gd name="T10" fmla="*/ 3 w 10"/>
                  <a:gd name="T1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7">
                    <a:moveTo>
                      <a:pt x="3" y="17"/>
                    </a:moveTo>
                    <a:lnTo>
                      <a:pt x="0" y="15"/>
                    </a:lnTo>
                    <a:lnTo>
                      <a:pt x="8" y="1"/>
                    </a:lnTo>
                    <a:lnTo>
                      <a:pt x="9" y="0"/>
                    </a:lnTo>
                    <a:lnTo>
                      <a:pt x="10" y="5"/>
                    </a:lnTo>
                    <a:lnTo>
                      <a:pt x="3" y="1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73" name="Freeform 469"/>
              <p:cNvSpPr>
                <a:spLocks/>
              </p:cNvSpPr>
              <p:nvPr/>
            </p:nvSpPr>
            <p:spPr bwMode="auto">
              <a:xfrm>
                <a:off x="3322" y="3048"/>
                <a:ext cx="4" cy="11"/>
              </a:xfrm>
              <a:custGeom>
                <a:avLst/>
                <a:gdLst>
                  <a:gd name="T0" fmla="*/ 3 w 12"/>
                  <a:gd name="T1" fmla="*/ 43 h 43"/>
                  <a:gd name="T2" fmla="*/ 0 w 12"/>
                  <a:gd name="T3" fmla="*/ 41 h 43"/>
                  <a:gd name="T4" fmla="*/ 8 w 12"/>
                  <a:gd name="T5" fmla="*/ 1 h 43"/>
                  <a:gd name="T6" fmla="*/ 9 w 12"/>
                  <a:gd name="T7" fmla="*/ 0 h 43"/>
                  <a:gd name="T8" fmla="*/ 12 w 12"/>
                  <a:gd name="T9" fmla="*/ 2 h 43"/>
                  <a:gd name="T10" fmla="*/ 3 w 12"/>
                  <a:gd name="T1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3">
                    <a:moveTo>
                      <a:pt x="3" y="43"/>
                    </a:moveTo>
                    <a:lnTo>
                      <a:pt x="0" y="41"/>
                    </a:lnTo>
                    <a:lnTo>
                      <a:pt x="8" y="1"/>
                    </a:lnTo>
                    <a:lnTo>
                      <a:pt x="9" y="0"/>
                    </a:lnTo>
                    <a:lnTo>
                      <a:pt x="12" y="2"/>
                    </a:lnTo>
                    <a:lnTo>
                      <a:pt x="3" y="4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74" name="Freeform 470"/>
              <p:cNvSpPr>
                <a:spLocks/>
              </p:cNvSpPr>
              <p:nvPr/>
            </p:nvSpPr>
            <p:spPr bwMode="auto">
              <a:xfrm>
                <a:off x="3337" y="3025"/>
                <a:ext cx="7" cy="8"/>
              </a:xfrm>
              <a:custGeom>
                <a:avLst/>
                <a:gdLst>
                  <a:gd name="T0" fmla="*/ 3 w 19"/>
                  <a:gd name="T1" fmla="*/ 32 h 32"/>
                  <a:gd name="T2" fmla="*/ 0 w 19"/>
                  <a:gd name="T3" fmla="*/ 29 h 32"/>
                  <a:gd name="T4" fmla="*/ 16 w 19"/>
                  <a:gd name="T5" fmla="*/ 0 h 32"/>
                  <a:gd name="T6" fmla="*/ 16 w 19"/>
                  <a:gd name="T7" fmla="*/ 0 h 32"/>
                  <a:gd name="T8" fmla="*/ 19 w 19"/>
                  <a:gd name="T9" fmla="*/ 2 h 32"/>
                  <a:gd name="T10" fmla="*/ 3 w 19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32">
                    <a:moveTo>
                      <a:pt x="3" y="32"/>
                    </a:moveTo>
                    <a:lnTo>
                      <a:pt x="0" y="2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9" y="2"/>
                    </a:lnTo>
                    <a:lnTo>
                      <a:pt x="3" y="3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75" name="Freeform 471"/>
              <p:cNvSpPr>
                <a:spLocks/>
              </p:cNvSpPr>
              <p:nvPr/>
            </p:nvSpPr>
            <p:spPr bwMode="auto">
              <a:xfrm>
                <a:off x="3349" y="3024"/>
                <a:ext cx="41" cy="19"/>
              </a:xfrm>
              <a:custGeom>
                <a:avLst/>
                <a:gdLst>
                  <a:gd name="T0" fmla="*/ 0 w 125"/>
                  <a:gd name="T1" fmla="*/ 4 h 77"/>
                  <a:gd name="T2" fmla="*/ 1 w 125"/>
                  <a:gd name="T3" fmla="*/ 0 h 77"/>
                  <a:gd name="T4" fmla="*/ 125 w 125"/>
                  <a:gd name="T5" fmla="*/ 73 h 77"/>
                  <a:gd name="T6" fmla="*/ 125 w 125"/>
                  <a:gd name="T7" fmla="*/ 73 h 77"/>
                  <a:gd name="T8" fmla="*/ 123 w 125"/>
                  <a:gd name="T9" fmla="*/ 77 h 77"/>
                  <a:gd name="T10" fmla="*/ 0 w 125"/>
                  <a:gd name="T11" fmla="*/ 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" h="77">
                    <a:moveTo>
                      <a:pt x="0" y="4"/>
                    </a:moveTo>
                    <a:lnTo>
                      <a:pt x="1" y="0"/>
                    </a:lnTo>
                    <a:lnTo>
                      <a:pt x="125" y="73"/>
                    </a:lnTo>
                    <a:lnTo>
                      <a:pt x="125" y="73"/>
                    </a:lnTo>
                    <a:lnTo>
                      <a:pt x="123" y="77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76" name="Freeform 472"/>
              <p:cNvSpPr>
                <a:spLocks/>
              </p:cNvSpPr>
              <p:nvPr/>
            </p:nvSpPr>
            <p:spPr bwMode="auto">
              <a:xfrm>
                <a:off x="3390" y="3042"/>
                <a:ext cx="9" cy="9"/>
              </a:xfrm>
              <a:custGeom>
                <a:avLst/>
                <a:gdLst>
                  <a:gd name="T0" fmla="*/ 0 w 27"/>
                  <a:gd name="T1" fmla="*/ 4 h 36"/>
                  <a:gd name="T2" fmla="*/ 2 w 27"/>
                  <a:gd name="T3" fmla="*/ 0 h 36"/>
                  <a:gd name="T4" fmla="*/ 26 w 27"/>
                  <a:gd name="T5" fmla="*/ 33 h 36"/>
                  <a:gd name="T6" fmla="*/ 27 w 27"/>
                  <a:gd name="T7" fmla="*/ 34 h 36"/>
                  <a:gd name="T8" fmla="*/ 24 w 27"/>
                  <a:gd name="T9" fmla="*/ 36 h 36"/>
                  <a:gd name="T10" fmla="*/ 0 w 27"/>
                  <a:gd name="T11" fmla="*/ 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36">
                    <a:moveTo>
                      <a:pt x="0" y="4"/>
                    </a:moveTo>
                    <a:lnTo>
                      <a:pt x="2" y="0"/>
                    </a:lnTo>
                    <a:lnTo>
                      <a:pt x="26" y="33"/>
                    </a:lnTo>
                    <a:lnTo>
                      <a:pt x="27" y="34"/>
                    </a:lnTo>
                    <a:lnTo>
                      <a:pt x="24" y="36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77" name="Freeform 473"/>
              <p:cNvSpPr>
                <a:spLocks/>
              </p:cNvSpPr>
              <p:nvPr/>
            </p:nvSpPr>
            <p:spPr bwMode="auto">
              <a:xfrm>
                <a:off x="3399" y="3055"/>
                <a:ext cx="5" cy="11"/>
              </a:xfrm>
              <a:custGeom>
                <a:avLst/>
                <a:gdLst>
                  <a:gd name="T0" fmla="*/ 0 w 15"/>
                  <a:gd name="T1" fmla="*/ 1 h 45"/>
                  <a:gd name="T2" fmla="*/ 4 w 15"/>
                  <a:gd name="T3" fmla="*/ 0 h 45"/>
                  <a:gd name="T4" fmla="*/ 15 w 15"/>
                  <a:gd name="T5" fmla="*/ 44 h 45"/>
                  <a:gd name="T6" fmla="*/ 15 w 15"/>
                  <a:gd name="T7" fmla="*/ 44 h 45"/>
                  <a:gd name="T8" fmla="*/ 10 w 15"/>
                  <a:gd name="T9" fmla="*/ 45 h 45"/>
                  <a:gd name="T10" fmla="*/ 0 w 15"/>
                  <a:gd name="T1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45">
                    <a:moveTo>
                      <a:pt x="0" y="1"/>
                    </a:moveTo>
                    <a:lnTo>
                      <a:pt x="4" y="0"/>
                    </a:lnTo>
                    <a:lnTo>
                      <a:pt x="15" y="44"/>
                    </a:lnTo>
                    <a:lnTo>
                      <a:pt x="15" y="44"/>
                    </a:lnTo>
                    <a:lnTo>
                      <a:pt x="10" y="45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78" name="Freeform 474"/>
              <p:cNvSpPr>
                <a:spLocks/>
              </p:cNvSpPr>
              <p:nvPr/>
            </p:nvSpPr>
            <p:spPr bwMode="auto">
              <a:xfrm>
                <a:off x="3402" y="3066"/>
                <a:ext cx="3" cy="3"/>
              </a:xfrm>
              <a:custGeom>
                <a:avLst/>
                <a:gdLst>
                  <a:gd name="T0" fmla="*/ 0 w 7"/>
                  <a:gd name="T1" fmla="*/ 1 h 12"/>
                  <a:gd name="T2" fmla="*/ 5 w 7"/>
                  <a:gd name="T3" fmla="*/ 0 h 12"/>
                  <a:gd name="T4" fmla="*/ 7 w 7"/>
                  <a:gd name="T5" fmla="*/ 10 h 12"/>
                  <a:gd name="T6" fmla="*/ 7 w 7"/>
                  <a:gd name="T7" fmla="*/ 10 h 12"/>
                  <a:gd name="T8" fmla="*/ 3 w 7"/>
                  <a:gd name="T9" fmla="*/ 12 h 12"/>
                  <a:gd name="T10" fmla="*/ 0 w 7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2">
                    <a:moveTo>
                      <a:pt x="0" y="1"/>
                    </a:moveTo>
                    <a:lnTo>
                      <a:pt x="5" y="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3" y="12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79" name="Freeform 475"/>
              <p:cNvSpPr>
                <a:spLocks/>
              </p:cNvSpPr>
              <p:nvPr/>
            </p:nvSpPr>
            <p:spPr bwMode="auto">
              <a:xfrm>
                <a:off x="3403" y="3069"/>
                <a:ext cx="3" cy="8"/>
              </a:xfrm>
              <a:custGeom>
                <a:avLst/>
                <a:gdLst>
                  <a:gd name="T0" fmla="*/ 0 w 9"/>
                  <a:gd name="T1" fmla="*/ 2 h 32"/>
                  <a:gd name="T2" fmla="*/ 4 w 9"/>
                  <a:gd name="T3" fmla="*/ 0 h 32"/>
                  <a:gd name="T4" fmla="*/ 9 w 9"/>
                  <a:gd name="T5" fmla="*/ 32 h 32"/>
                  <a:gd name="T6" fmla="*/ 9 w 9"/>
                  <a:gd name="T7" fmla="*/ 32 h 32"/>
                  <a:gd name="T8" fmla="*/ 5 w 9"/>
                  <a:gd name="T9" fmla="*/ 32 h 32"/>
                  <a:gd name="T10" fmla="*/ 0 w 9"/>
                  <a:gd name="T1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2">
                    <a:moveTo>
                      <a:pt x="0" y="2"/>
                    </a:moveTo>
                    <a:lnTo>
                      <a:pt x="4" y="0"/>
                    </a:lnTo>
                    <a:lnTo>
                      <a:pt x="9" y="32"/>
                    </a:lnTo>
                    <a:lnTo>
                      <a:pt x="9" y="32"/>
                    </a:lnTo>
                    <a:lnTo>
                      <a:pt x="5" y="32"/>
                    </a:lnTo>
                    <a:lnTo>
                      <a:pt x="0" y="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80" name="Freeform 476"/>
              <p:cNvSpPr>
                <a:spLocks/>
              </p:cNvSpPr>
              <p:nvPr/>
            </p:nvSpPr>
            <p:spPr bwMode="auto">
              <a:xfrm>
                <a:off x="3405" y="3087"/>
                <a:ext cx="18" cy="96"/>
              </a:xfrm>
              <a:custGeom>
                <a:avLst/>
                <a:gdLst>
                  <a:gd name="T0" fmla="*/ 0 w 53"/>
                  <a:gd name="T1" fmla="*/ 0 h 382"/>
                  <a:gd name="T2" fmla="*/ 4 w 53"/>
                  <a:gd name="T3" fmla="*/ 0 h 382"/>
                  <a:gd name="T4" fmla="*/ 53 w 53"/>
                  <a:gd name="T5" fmla="*/ 382 h 382"/>
                  <a:gd name="T6" fmla="*/ 53 w 53"/>
                  <a:gd name="T7" fmla="*/ 382 h 382"/>
                  <a:gd name="T8" fmla="*/ 49 w 53"/>
                  <a:gd name="T9" fmla="*/ 382 h 382"/>
                  <a:gd name="T10" fmla="*/ 0 w 53"/>
                  <a:gd name="T11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382">
                    <a:moveTo>
                      <a:pt x="0" y="0"/>
                    </a:moveTo>
                    <a:lnTo>
                      <a:pt x="4" y="0"/>
                    </a:lnTo>
                    <a:lnTo>
                      <a:pt x="53" y="382"/>
                    </a:lnTo>
                    <a:lnTo>
                      <a:pt x="53" y="382"/>
                    </a:lnTo>
                    <a:lnTo>
                      <a:pt x="49" y="38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81" name="Freeform 477"/>
              <p:cNvSpPr>
                <a:spLocks/>
              </p:cNvSpPr>
              <p:nvPr/>
            </p:nvSpPr>
            <p:spPr bwMode="auto">
              <a:xfrm>
                <a:off x="3425" y="3209"/>
                <a:ext cx="3" cy="9"/>
              </a:xfrm>
              <a:custGeom>
                <a:avLst/>
                <a:gdLst>
                  <a:gd name="T0" fmla="*/ 0 w 7"/>
                  <a:gd name="T1" fmla="*/ 0 h 34"/>
                  <a:gd name="T2" fmla="*/ 4 w 7"/>
                  <a:gd name="T3" fmla="*/ 0 h 34"/>
                  <a:gd name="T4" fmla="*/ 7 w 7"/>
                  <a:gd name="T5" fmla="*/ 33 h 34"/>
                  <a:gd name="T6" fmla="*/ 7 w 7"/>
                  <a:gd name="T7" fmla="*/ 34 h 34"/>
                  <a:gd name="T8" fmla="*/ 2 w 7"/>
                  <a:gd name="T9" fmla="*/ 33 h 34"/>
                  <a:gd name="T10" fmla="*/ 0 w 7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4">
                    <a:moveTo>
                      <a:pt x="0" y="0"/>
                    </a:moveTo>
                    <a:lnTo>
                      <a:pt x="4" y="0"/>
                    </a:lnTo>
                    <a:lnTo>
                      <a:pt x="7" y="33"/>
                    </a:lnTo>
                    <a:lnTo>
                      <a:pt x="7" y="34"/>
                    </a:lnTo>
                    <a:lnTo>
                      <a:pt x="2" y="3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82" name="Freeform 478"/>
              <p:cNvSpPr>
                <a:spLocks/>
              </p:cNvSpPr>
              <p:nvPr/>
            </p:nvSpPr>
            <p:spPr bwMode="auto">
              <a:xfrm>
                <a:off x="3423" y="3218"/>
                <a:ext cx="5" cy="9"/>
              </a:xfrm>
              <a:custGeom>
                <a:avLst/>
                <a:gdLst>
                  <a:gd name="T0" fmla="*/ 9 w 14"/>
                  <a:gd name="T1" fmla="*/ 0 h 39"/>
                  <a:gd name="T2" fmla="*/ 14 w 14"/>
                  <a:gd name="T3" fmla="*/ 1 h 39"/>
                  <a:gd name="T4" fmla="*/ 3 w 14"/>
                  <a:gd name="T5" fmla="*/ 39 h 39"/>
                  <a:gd name="T6" fmla="*/ 3 w 14"/>
                  <a:gd name="T7" fmla="*/ 39 h 39"/>
                  <a:gd name="T8" fmla="*/ 0 w 14"/>
                  <a:gd name="T9" fmla="*/ 36 h 39"/>
                  <a:gd name="T10" fmla="*/ 9 w 14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39">
                    <a:moveTo>
                      <a:pt x="9" y="0"/>
                    </a:moveTo>
                    <a:lnTo>
                      <a:pt x="14" y="1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0" y="36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83" name="Freeform 479"/>
              <p:cNvSpPr>
                <a:spLocks/>
              </p:cNvSpPr>
              <p:nvPr/>
            </p:nvSpPr>
            <p:spPr bwMode="auto">
              <a:xfrm>
                <a:off x="3410" y="3230"/>
                <a:ext cx="10" cy="9"/>
              </a:xfrm>
              <a:custGeom>
                <a:avLst/>
                <a:gdLst>
                  <a:gd name="T0" fmla="*/ 27 w 30"/>
                  <a:gd name="T1" fmla="*/ 0 h 34"/>
                  <a:gd name="T2" fmla="*/ 30 w 30"/>
                  <a:gd name="T3" fmla="*/ 2 h 34"/>
                  <a:gd name="T4" fmla="*/ 4 w 30"/>
                  <a:gd name="T5" fmla="*/ 34 h 34"/>
                  <a:gd name="T6" fmla="*/ 0 w 30"/>
                  <a:gd name="T7" fmla="*/ 33 h 34"/>
                  <a:gd name="T8" fmla="*/ 1 w 30"/>
                  <a:gd name="T9" fmla="*/ 32 h 34"/>
                  <a:gd name="T10" fmla="*/ 27 w 30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4">
                    <a:moveTo>
                      <a:pt x="27" y="0"/>
                    </a:moveTo>
                    <a:lnTo>
                      <a:pt x="30" y="2"/>
                    </a:lnTo>
                    <a:lnTo>
                      <a:pt x="4" y="34"/>
                    </a:lnTo>
                    <a:lnTo>
                      <a:pt x="0" y="33"/>
                    </a:lnTo>
                    <a:lnTo>
                      <a:pt x="1" y="32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84" name="Freeform 480"/>
              <p:cNvSpPr>
                <a:spLocks/>
              </p:cNvSpPr>
              <p:nvPr/>
            </p:nvSpPr>
            <p:spPr bwMode="auto">
              <a:xfrm>
                <a:off x="3408" y="3239"/>
                <a:ext cx="4" cy="14"/>
              </a:xfrm>
              <a:custGeom>
                <a:avLst/>
                <a:gdLst>
                  <a:gd name="T0" fmla="*/ 7 w 11"/>
                  <a:gd name="T1" fmla="*/ 0 h 56"/>
                  <a:gd name="T2" fmla="*/ 11 w 11"/>
                  <a:gd name="T3" fmla="*/ 1 h 56"/>
                  <a:gd name="T4" fmla="*/ 4 w 11"/>
                  <a:gd name="T5" fmla="*/ 56 h 56"/>
                  <a:gd name="T6" fmla="*/ 0 w 11"/>
                  <a:gd name="T7" fmla="*/ 56 h 56"/>
                  <a:gd name="T8" fmla="*/ 0 w 11"/>
                  <a:gd name="T9" fmla="*/ 56 h 56"/>
                  <a:gd name="T10" fmla="*/ 7 w 11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56">
                    <a:moveTo>
                      <a:pt x="7" y="0"/>
                    </a:moveTo>
                    <a:lnTo>
                      <a:pt x="11" y="1"/>
                    </a:lnTo>
                    <a:lnTo>
                      <a:pt x="4" y="56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7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85" name="Freeform 481"/>
              <p:cNvSpPr>
                <a:spLocks/>
              </p:cNvSpPr>
              <p:nvPr/>
            </p:nvSpPr>
            <p:spPr bwMode="auto">
              <a:xfrm>
                <a:off x="3408" y="3265"/>
                <a:ext cx="9" cy="28"/>
              </a:xfrm>
              <a:custGeom>
                <a:avLst/>
                <a:gdLst>
                  <a:gd name="T0" fmla="*/ 0 w 27"/>
                  <a:gd name="T1" fmla="*/ 1 h 110"/>
                  <a:gd name="T2" fmla="*/ 4 w 27"/>
                  <a:gd name="T3" fmla="*/ 0 h 110"/>
                  <a:gd name="T4" fmla="*/ 27 w 27"/>
                  <a:gd name="T5" fmla="*/ 110 h 110"/>
                  <a:gd name="T6" fmla="*/ 27 w 27"/>
                  <a:gd name="T7" fmla="*/ 110 h 110"/>
                  <a:gd name="T8" fmla="*/ 23 w 27"/>
                  <a:gd name="T9" fmla="*/ 110 h 110"/>
                  <a:gd name="T10" fmla="*/ 0 w 27"/>
                  <a:gd name="T11" fmla="*/ 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10">
                    <a:moveTo>
                      <a:pt x="0" y="1"/>
                    </a:moveTo>
                    <a:lnTo>
                      <a:pt x="4" y="0"/>
                    </a:lnTo>
                    <a:lnTo>
                      <a:pt x="27" y="110"/>
                    </a:lnTo>
                    <a:lnTo>
                      <a:pt x="27" y="110"/>
                    </a:lnTo>
                    <a:lnTo>
                      <a:pt x="23" y="11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86" name="Freeform 482"/>
              <p:cNvSpPr>
                <a:spLocks/>
              </p:cNvSpPr>
              <p:nvPr/>
            </p:nvSpPr>
            <p:spPr bwMode="auto">
              <a:xfrm>
                <a:off x="3408" y="3346"/>
                <a:ext cx="7" cy="18"/>
              </a:xfrm>
              <a:custGeom>
                <a:avLst/>
                <a:gdLst>
                  <a:gd name="T0" fmla="*/ 15 w 19"/>
                  <a:gd name="T1" fmla="*/ 0 h 72"/>
                  <a:gd name="T2" fmla="*/ 19 w 19"/>
                  <a:gd name="T3" fmla="*/ 1 h 72"/>
                  <a:gd name="T4" fmla="*/ 4 w 19"/>
                  <a:gd name="T5" fmla="*/ 72 h 72"/>
                  <a:gd name="T6" fmla="*/ 0 w 19"/>
                  <a:gd name="T7" fmla="*/ 72 h 72"/>
                  <a:gd name="T8" fmla="*/ 0 w 19"/>
                  <a:gd name="T9" fmla="*/ 72 h 72"/>
                  <a:gd name="T10" fmla="*/ 15 w 19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2">
                    <a:moveTo>
                      <a:pt x="15" y="0"/>
                    </a:moveTo>
                    <a:lnTo>
                      <a:pt x="19" y="1"/>
                    </a:lnTo>
                    <a:lnTo>
                      <a:pt x="4" y="72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87" name="Freeform 483"/>
              <p:cNvSpPr>
                <a:spLocks/>
              </p:cNvSpPr>
              <p:nvPr/>
            </p:nvSpPr>
            <p:spPr bwMode="auto">
              <a:xfrm>
                <a:off x="3387" y="3371"/>
                <a:ext cx="15" cy="3"/>
              </a:xfrm>
              <a:custGeom>
                <a:avLst/>
                <a:gdLst>
                  <a:gd name="T0" fmla="*/ 44 w 46"/>
                  <a:gd name="T1" fmla="*/ 0 h 12"/>
                  <a:gd name="T2" fmla="*/ 46 w 46"/>
                  <a:gd name="T3" fmla="*/ 4 h 12"/>
                  <a:gd name="T4" fmla="*/ 1 w 46"/>
                  <a:gd name="T5" fmla="*/ 12 h 12"/>
                  <a:gd name="T6" fmla="*/ 0 w 46"/>
                  <a:gd name="T7" fmla="*/ 12 h 12"/>
                  <a:gd name="T8" fmla="*/ 1 w 46"/>
                  <a:gd name="T9" fmla="*/ 7 h 12"/>
                  <a:gd name="T10" fmla="*/ 44 w 46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2">
                    <a:moveTo>
                      <a:pt x="44" y="0"/>
                    </a:moveTo>
                    <a:lnTo>
                      <a:pt x="46" y="4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1" y="7"/>
                    </a:lnTo>
                    <a:lnTo>
                      <a:pt x="44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788" name="Freeform 484"/>
              <p:cNvSpPr>
                <a:spLocks/>
              </p:cNvSpPr>
              <p:nvPr/>
            </p:nvSpPr>
            <p:spPr bwMode="auto">
              <a:xfrm>
                <a:off x="3369" y="3354"/>
                <a:ext cx="17" cy="19"/>
              </a:xfrm>
              <a:custGeom>
                <a:avLst/>
                <a:gdLst>
                  <a:gd name="T0" fmla="*/ 52 w 52"/>
                  <a:gd name="T1" fmla="*/ 72 h 74"/>
                  <a:gd name="T2" fmla="*/ 50 w 52"/>
                  <a:gd name="T3" fmla="*/ 74 h 74"/>
                  <a:gd name="T4" fmla="*/ 1 w 52"/>
                  <a:gd name="T5" fmla="*/ 3 h 74"/>
                  <a:gd name="T6" fmla="*/ 0 w 52"/>
                  <a:gd name="T7" fmla="*/ 3 h 74"/>
                  <a:gd name="T8" fmla="*/ 4 w 52"/>
                  <a:gd name="T9" fmla="*/ 0 h 74"/>
                  <a:gd name="T10" fmla="*/ 52 w 52"/>
                  <a:gd name="T11" fmla="*/ 7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74">
                    <a:moveTo>
                      <a:pt x="52" y="72"/>
                    </a:moveTo>
                    <a:lnTo>
                      <a:pt x="50" y="74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52" y="7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98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98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8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8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8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8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" fill="hold"/>
                                        <p:tgtEl>
                                          <p:spTgt spid="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" fill="hold"/>
                                        <p:tgtEl>
                                          <p:spTgt spid="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1" grpId="0"/>
      <p:bldP spid="98322" grpId="0"/>
      <p:bldP spid="98323" grpId="0"/>
      <p:bldP spid="98324" grpId="0"/>
      <p:bldP spid="98325" grpId="0"/>
      <p:bldP spid="98344" grpId="0"/>
      <p:bldP spid="983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Number System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044950"/>
          </a:xfrm>
        </p:spPr>
        <p:txBody>
          <a:bodyPr/>
          <a:lstStyle/>
          <a:p>
            <a:r>
              <a:rPr lang="en-US" altLang="en-US"/>
              <a:t>Base = 8 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8 digits { 0, 1, 2, 3, 4, 5, 6, 7 }</a:t>
            </a:r>
          </a:p>
          <a:p>
            <a:r>
              <a:rPr lang="en-US" altLang="en-US">
                <a:sym typeface="Wingdings" panose="05000000000000000000" pitchFamily="2" charset="2"/>
              </a:rPr>
              <a:t>Weights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Weight = (</a:t>
            </a:r>
            <a:r>
              <a:rPr lang="en-US" altLang="en-US" i="1">
                <a:sym typeface="Wingdings" panose="05000000000000000000" pitchFamily="2" charset="2"/>
              </a:rPr>
              <a:t>Base) </a:t>
            </a:r>
            <a:r>
              <a:rPr lang="en-US" altLang="en-US" i="1" baseline="50000">
                <a:sym typeface="Wingdings" panose="05000000000000000000" pitchFamily="2" charset="2"/>
              </a:rPr>
              <a:t>Position</a:t>
            </a:r>
            <a:endParaRPr lang="en-US" altLang="en-US" i="1">
              <a:sym typeface="Wingdings" panose="05000000000000000000" pitchFamily="2" charset="2"/>
            </a:endParaRPr>
          </a:p>
          <a:p>
            <a:r>
              <a:rPr lang="en-US" altLang="en-US">
                <a:sym typeface="Wingdings" panose="05000000000000000000" pitchFamily="2" charset="2"/>
              </a:rPr>
              <a:t>Magnitude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Sum of “</a:t>
            </a:r>
            <a:r>
              <a:rPr lang="en-US" altLang="en-US" i="1">
                <a:sym typeface="Wingdings" panose="05000000000000000000" pitchFamily="2" charset="2"/>
              </a:rPr>
              <a:t>Digit</a:t>
            </a:r>
            <a:r>
              <a:rPr lang="en-US" altLang="en-US">
                <a:sym typeface="Wingdings" panose="05000000000000000000" pitchFamily="2" charset="2"/>
              </a:rPr>
              <a:t> x </a:t>
            </a:r>
            <a:r>
              <a:rPr lang="en-US" altLang="en-US" i="1">
                <a:sym typeface="Wingdings" panose="05000000000000000000" pitchFamily="2" charset="2"/>
              </a:rPr>
              <a:t>Weight</a:t>
            </a:r>
            <a:r>
              <a:rPr lang="en-US" altLang="en-US">
                <a:sym typeface="Wingdings" panose="05000000000000000000" pitchFamily="2" charset="2"/>
              </a:rPr>
              <a:t>”</a:t>
            </a:r>
          </a:p>
          <a:p>
            <a:r>
              <a:rPr lang="en-US" altLang="en-US">
                <a:sym typeface="Wingdings" panose="05000000000000000000" pitchFamily="2" charset="2"/>
              </a:rPr>
              <a:t>Formal Notation</a:t>
            </a:r>
            <a:endParaRPr lang="en-US" altLang="en-US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5729288" y="2374900"/>
            <a:ext cx="3062287" cy="1233488"/>
            <a:chOff x="3609" y="1496"/>
            <a:chExt cx="1929" cy="777"/>
          </a:xfrm>
        </p:grpSpPr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3674" y="1706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9335" name="Rectangle 7"/>
            <p:cNvSpPr>
              <a:spLocks noChangeArrowheads="1"/>
            </p:cNvSpPr>
            <p:nvPr/>
          </p:nvSpPr>
          <p:spPr bwMode="auto">
            <a:xfrm>
              <a:off x="4014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9336" name="Rectangle 8"/>
            <p:cNvSpPr>
              <a:spLocks noChangeArrowheads="1"/>
            </p:cNvSpPr>
            <p:nvPr/>
          </p:nvSpPr>
          <p:spPr bwMode="auto">
            <a:xfrm>
              <a:off x="4355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9337" name="Oval 9"/>
            <p:cNvSpPr>
              <a:spLocks noChangeArrowheads="1"/>
            </p:cNvSpPr>
            <p:nvPr/>
          </p:nvSpPr>
          <p:spPr bwMode="auto">
            <a:xfrm>
              <a:off x="4695" y="1935"/>
              <a:ext cx="113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4922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5261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4014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4355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4922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3674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auto">
            <a:xfrm>
              <a:off x="5261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4014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auto">
            <a:xfrm>
              <a:off x="4355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4922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1/8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auto">
            <a:xfrm>
              <a:off x="3609" y="1496"/>
              <a:ext cx="3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5197" y="1496"/>
              <a:ext cx="3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1/64</a:t>
              </a:r>
            </a:p>
          </p:txBody>
        </p:sp>
      </p:grpSp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583247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637222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9352" name="Text Box 24"/>
          <p:cNvSpPr txBox="1">
            <a:spLocks noChangeArrowheads="1"/>
          </p:cNvSpPr>
          <p:nvPr/>
        </p:nvSpPr>
        <p:spPr bwMode="auto">
          <a:xfrm>
            <a:off x="691197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7812088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8351838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5472113" y="3789363"/>
            <a:ext cx="3421062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0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en-US" sz="20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0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en-US" sz="20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0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en-US" sz="20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0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en-US" sz="20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0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en-US" sz="20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=(330.9375)</a:t>
            </a:r>
            <a:r>
              <a:rPr lang="en-US" altLang="en-US" sz="24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altLang="en-US" sz="2000" b="1" i="0" u="none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6551613" y="4868863"/>
            <a:ext cx="197961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4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" fill="hold"/>
                                        <p:tgtEl>
                                          <p:spTgt spid="99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" fill="hold"/>
                                        <p:tgtEl>
                                          <p:spTgt spid="99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0" grpId="0"/>
      <p:bldP spid="99351" grpId="0"/>
      <p:bldP spid="99352" grpId="0"/>
      <p:bldP spid="99353" grpId="0"/>
      <p:bldP spid="99354" grpId="0"/>
      <p:bldP spid="993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Number System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5421313"/>
          </a:xfrm>
        </p:spPr>
        <p:txBody>
          <a:bodyPr/>
          <a:lstStyle/>
          <a:p>
            <a:r>
              <a:rPr lang="en-US" altLang="en-US"/>
              <a:t>Base = 2 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2 digits { 0, 1 }, called </a:t>
            </a:r>
            <a:r>
              <a:rPr lang="en-US" altLang="en-US" sz="2400" i="1">
                <a:solidFill>
                  <a:schemeClr val="accent1"/>
                </a:solidFill>
                <a:sym typeface="Wingdings" panose="05000000000000000000" pitchFamily="2" charset="2"/>
              </a:rPr>
              <a:t>b</a:t>
            </a:r>
            <a:r>
              <a:rPr lang="en-US" altLang="en-US">
                <a:sym typeface="Wingdings" panose="05000000000000000000" pitchFamily="2" charset="2"/>
              </a:rPr>
              <a:t>inary dig</a:t>
            </a:r>
            <a:r>
              <a:rPr lang="en-US" altLang="en-US" sz="2400" i="1">
                <a:solidFill>
                  <a:schemeClr val="accent1"/>
                </a:solidFill>
                <a:sym typeface="Wingdings" panose="05000000000000000000" pitchFamily="2" charset="2"/>
              </a:rPr>
              <a:t>its</a:t>
            </a:r>
            <a:r>
              <a:rPr lang="en-US" altLang="en-US">
                <a:sym typeface="Wingdings" panose="05000000000000000000" pitchFamily="2" charset="2"/>
              </a:rPr>
              <a:t> or “</a:t>
            </a:r>
            <a:r>
              <a:rPr lang="en-US" altLang="en-US" i="1">
                <a:solidFill>
                  <a:schemeClr val="accent1"/>
                </a:solidFill>
                <a:sym typeface="Wingdings" panose="05000000000000000000" pitchFamily="2" charset="2"/>
              </a:rPr>
              <a:t>bits</a:t>
            </a:r>
            <a:r>
              <a:rPr lang="en-US" altLang="en-US">
                <a:sym typeface="Wingdings" panose="05000000000000000000" pitchFamily="2" charset="2"/>
              </a:rPr>
              <a:t>”</a:t>
            </a:r>
          </a:p>
          <a:p>
            <a:r>
              <a:rPr lang="en-US" altLang="en-US">
                <a:sym typeface="Wingdings" panose="05000000000000000000" pitchFamily="2" charset="2"/>
              </a:rPr>
              <a:t>Weights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Weight = (</a:t>
            </a:r>
            <a:r>
              <a:rPr lang="en-US" altLang="en-US" i="1">
                <a:sym typeface="Wingdings" panose="05000000000000000000" pitchFamily="2" charset="2"/>
              </a:rPr>
              <a:t>Base) </a:t>
            </a:r>
            <a:r>
              <a:rPr lang="en-US" altLang="en-US" i="1" baseline="50000">
                <a:sym typeface="Wingdings" panose="05000000000000000000" pitchFamily="2" charset="2"/>
              </a:rPr>
              <a:t>Position</a:t>
            </a:r>
            <a:endParaRPr lang="en-US" altLang="en-US" i="1">
              <a:sym typeface="Wingdings" panose="05000000000000000000" pitchFamily="2" charset="2"/>
            </a:endParaRPr>
          </a:p>
          <a:p>
            <a:r>
              <a:rPr lang="en-US" altLang="en-US">
                <a:sym typeface="Wingdings" panose="05000000000000000000" pitchFamily="2" charset="2"/>
              </a:rPr>
              <a:t>Magnitude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Sum of “</a:t>
            </a:r>
            <a:r>
              <a:rPr lang="en-US" altLang="en-US" i="1">
                <a:sym typeface="Wingdings" panose="05000000000000000000" pitchFamily="2" charset="2"/>
              </a:rPr>
              <a:t>Bit</a:t>
            </a:r>
            <a:r>
              <a:rPr lang="en-US" altLang="en-US">
                <a:sym typeface="Wingdings" panose="05000000000000000000" pitchFamily="2" charset="2"/>
              </a:rPr>
              <a:t> x </a:t>
            </a:r>
            <a:r>
              <a:rPr lang="en-US" altLang="en-US" i="1">
                <a:sym typeface="Wingdings" panose="05000000000000000000" pitchFamily="2" charset="2"/>
              </a:rPr>
              <a:t>Weight</a:t>
            </a:r>
            <a:r>
              <a:rPr lang="en-US" altLang="en-US">
                <a:sym typeface="Wingdings" panose="05000000000000000000" pitchFamily="2" charset="2"/>
              </a:rPr>
              <a:t>”</a:t>
            </a:r>
          </a:p>
          <a:p>
            <a:r>
              <a:rPr lang="en-US" altLang="en-US">
                <a:sym typeface="Wingdings" panose="05000000000000000000" pitchFamily="2" charset="2"/>
              </a:rPr>
              <a:t>Formal Notation</a:t>
            </a:r>
          </a:p>
          <a:p>
            <a:r>
              <a:rPr lang="en-US" altLang="en-US">
                <a:sym typeface="Wingdings" panose="05000000000000000000" pitchFamily="2" charset="2"/>
              </a:rPr>
              <a:t>Groups of bits       </a:t>
            </a:r>
            <a:r>
              <a:rPr lang="en-US" altLang="en-US" sz="2000"/>
              <a:t>4 bits = </a:t>
            </a:r>
            <a:r>
              <a:rPr lang="en-US" altLang="en-US" sz="2000" i="1"/>
              <a:t>Nibble</a:t>
            </a:r>
          </a:p>
          <a:p>
            <a:pPr>
              <a:buFont typeface="Wingdings 2" pitchFamily="18" charset="2"/>
              <a:buNone/>
            </a:pPr>
            <a:r>
              <a:rPr lang="en-US" altLang="en-US"/>
              <a:t>                                    </a:t>
            </a:r>
            <a:r>
              <a:rPr lang="en-US" altLang="en-US" sz="2000"/>
              <a:t>8 bits = </a:t>
            </a:r>
            <a:r>
              <a:rPr lang="en-US" altLang="en-US" sz="2000" i="1"/>
              <a:t>Byte</a:t>
            </a:r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5729288" y="2374900"/>
            <a:ext cx="3062287" cy="1233488"/>
            <a:chOff x="3609" y="1496"/>
            <a:chExt cx="1929" cy="777"/>
          </a:xfrm>
        </p:grpSpPr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3674" y="1706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4014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4355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0361" name="Oval 9"/>
            <p:cNvSpPr>
              <a:spLocks noChangeArrowheads="1"/>
            </p:cNvSpPr>
            <p:nvPr/>
          </p:nvSpPr>
          <p:spPr bwMode="auto">
            <a:xfrm>
              <a:off x="4695" y="1935"/>
              <a:ext cx="113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4922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5261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0364" name="Text Box 12"/>
            <p:cNvSpPr txBox="1">
              <a:spLocks noChangeArrowheads="1"/>
            </p:cNvSpPr>
            <p:nvPr/>
          </p:nvSpPr>
          <p:spPr bwMode="auto">
            <a:xfrm>
              <a:off x="4014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0365" name="Text Box 13"/>
            <p:cNvSpPr txBox="1">
              <a:spLocks noChangeArrowheads="1"/>
            </p:cNvSpPr>
            <p:nvPr/>
          </p:nvSpPr>
          <p:spPr bwMode="auto">
            <a:xfrm>
              <a:off x="4355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0366" name="Text Box 14"/>
            <p:cNvSpPr txBox="1">
              <a:spLocks noChangeArrowheads="1"/>
            </p:cNvSpPr>
            <p:nvPr/>
          </p:nvSpPr>
          <p:spPr bwMode="auto">
            <a:xfrm>
              <a:off x="4922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00367" name="Text Box 15"/>
            <p:cNvSpPr txBox="1">
              <a:spLocks noChangeArrowheads="1"/>
            </p:cNvSpPr>
            <p:nvPr/>
          </p:nvSpPr>
          <p:spPr bwMode="auto">
            <a:xfrm>
              <a:off x="3674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0368" name="Text Box 16"/>
            <p:cNvSpPr txBox="1">
              <a:spLocks noChangeArrowheads="1"/>
            </p:cNvSpPr>
            <p:nvPr/>
          </p:nvSpPr>
          <p:spPr bwMode="auto">
            <a:xfrm>
              <a:off x="5261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100369" name="Text Box 17"/>
            <p:cNvSpPr txBox="1">
              <a:spLocks noChangeArrowheads="1"/>
            </p:cNvSpPr>
            <p:nvPr/>
          </p:nvSpPr>
          <p:spPr bwMode="auto">
            <a:xfrm>
              <a:off x="4014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0370" name="Text Box 18"/>
            <p:cNvSpPr txBox="1">
              <a:spLocks noChangeArrowheads="1"/>
            </p:cNvSpPr>
            <p:nvPr/>
          </p:nvSpPr>
          <p:spPr bwMode="auto">
            <a:xfrm>
              <a:off x="4355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0371" name="Text Box 19"/>
            <p:cNvSpPr txBox="1">
              <a:spLocks noChangeArrowheads="1"/>
            </p:cNvSpPr>
            <p:nvPr/>
          </p:nvSpPr>
          <p:spPr bwMode="auto">
            <a:xfrm>
              <a:off x="4922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1/2</a:t>
              </a:r>
            </a:p>
          </p:txBody>
        </p:sp>
        <p:sp>
          <p:nvSpPr>
            <p:cNvPr id="100372" name="Text Box 20"/>
            <p:cNvSpPr txBox="1">
              <a:spLocks noChangeArrowheads="1"/>
            </p:cNvSpPr>
            <p:nvPr/>
          </p:nvSpPr>
          <p:spPr bwMode="auto">
            <a:xfrm>
              <a:off x="3609" y="1496"/>
              <a:ext cx="3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00373" name="Text Box 21"/>
            <p:cNvSpPr txBox="1">
              <a:spLocks noChangeArrowheads="1"/>
            </p:cNvSpPr>
            <p:nvPr/>
          </p:nvSpPr>
          <p:spPr bwMode="auto">
            <a:xfrm>
              <a:off x="5197" y="1496"/>
              <a:ext cx="3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1/4</a:t>
              </a:r>
            </a:p>
          </p:txBody>
        </p:sp>
      </p:grp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583247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637222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691197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7812088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8351838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5472113" y="3789363"/>
            <a:ext cx="3421062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0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0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0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0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0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=(5.25)</a:t>
            </a:r>
            <a:r>
              <a:rPr lang="en-US" altLang="en-US" sz="24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altLang="en-US" sz="2000" b="1" i="0" u="none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6551613" y="4868863"/>
            <a:ext cx="197961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4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0381" name="Rectangle 29"/>
          <p:cNvSpPr>
            <a:spLocks noChangeArrowheads="1"/>
          </p:cNvSpPr>
          <p:nvPr/>
        </p:nvSpPr>
        <p:spPr bwMode="auto">
          <a:xfrm>
            <a:off x="6011863" y="5453063"/>
            <a:ext cx="1081087" cy="357187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1 0 1 1</a:t>
            </a: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6011863" y="6110288"/>
            <a:ext cx="2160587" cy="357187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1 1 0 0 0 1 0 1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4" grpId="0"/>
      <p:bldP spid="100375" grpId="0"/>
      <p:bldP spid="100376" grpId="0"/>
      <p:bldP spid="100377" grpId="0"/>
      <p:bldP spid="100378" grpId="0"/>
      <p:bldP spid="100379" grpId="0"/>
      <p:bldP spid="100381" grpId="0" animBg="1"/>
      <p:bldP spid="1003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Number System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044950"/>
          </a:xfrm>
        </p:spPr>
        <p:txBody>
          <a:bodyPr/>
          <a:lstStyle/>
          <a:p>
            <a:r>
              <a:rPr lang="en-US" altLang="en-US"/>
              <a:t>Base = 16 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16 digits { 0, 1, 2, 3, 4, 5, 6, 7, 8, 9, A, B, C, D, E, F }</a:t>
            </a:r>
          </a:p>
          <a:p>
            <a:r>
              <a:rPr lang="en-US" altLang="en-US">
                <a:sym typeface="Wingdings" panose="05000000000000000000" pitchFamily="2" charset="2"/>
              </a:rPr>
              <a:t>Weights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Weight = (</a:t>
            </a:r>
            <a:r>
              <a:rPr lang="en-US" altLang="en-US" i="1">
                <a:sym typeface="Wingdings" panose="05000000000000000000" pitchFamily="2" charset="2"/>
              </a:rPr>
              <a:t>Base) </a:t>
            </a:r>
            <a:r>
              <a:rPr lang="en-US" altLang="en-US" i="1" baseline="50000">
                <a:sym typeface="Wingdings" panose="05000000000000000000" pitchFamily="2" charset="2"/>
              </a:rPr>
              <a:t>Position</a:t>
            </a:r>
            <a:endParaRPr lang="en-US" altLang="en-US" i="1">
              <a:sym typeface="Wingdings" panose="05000000000000000000" pitchFamily="2" charset="2"/>
            </a:endParaRPr>
          </a:p>
          <a:p>
            <a:r>
              <a:rPr lang="en-US" altLang="en-US">
                <a:sym typeface="Wingdings" panose="05000000000000000000" pitchFamily="2" charset="2"/>
              </a:rPr>
              <a:t>Magnitude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Sum of “</a:t>
            </a:r>
            <a:r>
              <a:rPr lang="en-US" altLang="en-US" i="1">
                <a:sym typeface="Wingdings" panose="05000000000000000000" pitchFamily="2" charset="2"/>
              </a:rPr>
              <a:t>Digit</a:t>
            </a:r>
            <a:r>
              <a:rPr lang="en-US" altLang="en-US">
                <a:sym typeface="Wingdings" panose="05000000000000000000" pitchFamily="2" charset="2"/>
              </a:rPr>
              <a:t> x </a:t>
            </a:r>
            <a:r>
              <a:rPr lang="en-US" altLang="en-US" i="1">
                <a:sym typeface="Wingdings" panose="05000000000000000000" pitchFamily="2" charset="2"/>
              </a:rPr>
              <a:t>Weight</a:t>
            </a:r>
            <a:r>
              <a:rPr lang="en-US" altLang="en-US">
                <a:sym typeface="Wingdings" panose="05000000000000000000" pitchFamily="2" charset="2"/>
              </a:rPr>
              <a:t>”</a:t>
            </a:r>
          </a:p>
          <a:p>
            <a:r>
              <a:rPr lang="en-US" altLang="en-US">
                <a:sym typeface="Wingdings" panose="05000000000000000000" pitchFamily="2" charset="2"/>
              </a:rPr>
              <a:t>Formal Notation</a:t>
            </a:r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1381" name="Group 5"/>
          <p:cNvGrpSpPr>
            <a:grpSpLocks/>
          </p:cNvGrpSpPr>
          <p:nvPr/>
        </p:nvGrpSpPr>
        <p:grpSpPr bwMode="auto">
          <a:xfrm>
            <a:off x="5729288" y="2374900"/>
            <a:ext cx="3062287" cy="1233488"/>
            <a:chOff x="3609" y="1496"/>
            <a:chExt cx="1929" cy="777"/>
          </a:xfrm>
        </p:grpSpPr>
        <p:sp>
          <p:nvSpPr>
            <p:cNvPr id="101382" name="Rectangle 6"/>
            <p:cNvSpPr>
              <a:spLocks noChangeArrowheads="1"/>
            </p:cNvSpPr>
            <p:nvPr/>
          </p:nvSpPr>
          <p:spPr bwMode="auto">
            <a:xfrm>
              <a:off x="3674" y="1706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1383" name="Rectangle 7"/>
            <p:cNvSpPr>
              <a:spLocks noChangeArrowheads="1"/>
            </p:cNvSpPr>
            <p:nvPr/>
          </p:nvSpPr>
          <p:spPr bwMode="auto">
            <a:xfrm>
              <a:off x="4014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4355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1385" name="Oval 9"/>
            <p:cNvSpPr>
              <a:spLocks noChangeArrowheads="1"/>
            </p:cNvSpPr>
            <p:nvPr/>
          </p:nvSpPr>
          <p:spPr bwMode="auto">
            <a:xfrm>
              <a:off x="4695" y="1935"/>
              <a:ext cx="113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1386" name="Rectangle 10"/>
            <p:cNvSpPr>
              <a:spLocks noChangeArrowheads="1"/>
            </p:cNvSpPr>
            <p:nvPr/>
          </p:nvSpPr>
          <p:spPr bwMode="auto">
            <a:xfrm>
              <a:off x="4922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1387" name="Rectangle 11"/>
            <p:cNvSpPr>
              <a:spLocks noChangeArrowheads="1"/>
            </p:cNvSpPr>
            <p:nvPr/>
          </p:nvSpPr>
          <p:spPr bwMode="auto">
            <a:xfrm>
              <a:off x="5261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1388" name="Text Box 12"/>
            <p:cNvSpPr txBox="1">
              <a:spLocks noChangeArrowheads="1"/>
            </p:cNvSpPr>
            <p:nvPr/>
          </p:nvSpPr>
          <p:spPr bwMode="auto">
            <a:xfrm>
              <a:off x="4014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1389" name="Text Box 13"/>
            <p:cNvSpPr txBox="1">
              <a:spLocks noChangeArrowheads="1"/>
            </p:cNvSpPr>
            <p:nvPr/>
          </p:nvSpPr>
          <p:spPr bwMode="auto">
            <a:xfrm>
              <a:off x="4355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4922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3674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1392" name="Text Box 16"/>
            <p:cNvSpPr txBox="1">
              <a:spLocks noChangeArrowheads="1"/>
            </p:cNvSpPr>
            <p:nvPr/>
          </p:nvSpPr>
          <p:spPr bwMode="auto">
            <a:xfrm>
              <a:off x="5261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4014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4355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1395" name="Text Box 19"/>
            <p:cNvSpPr txBox="1">
              <a:spLocks noChangeArrowheads="1"/>
            </p:cNvSpPr>
            <p:nvPr/>
          </p:nvSpPr>
          <p:spPr bwMode="auto">
            <a:xfrm>
              <a:off x="4922" y="1496"/>
              <a:ext cx="227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1/16</a:t>
              </a:r>
            </a:p>
          </p:txBody>
        </p:sp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3609" y="1496"/>
              <a:ext cx="3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256</a:t>
              </a:r>
            </a:p>
          </p:txBody>
        </p:sp>
        <p:sp>
          <p:nvSpPr>
            <p:cNvPr id="101397" name="Text Box 21"/>
            <p:cNvSpPr txBox="1">
              <a:spLocks noChangeArrowheads="1"/>
            </p:cNvSpPr>
            <p:nvPr/>
          </p:nvSpPr>
          <p:spPr bwMode="auto">
            <a:xfrm>
              <a:off x="5197" y="1496"/>
              <a:ext cx="341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8001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2573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7145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171700" indent="-342900" eaLnBrk="0" hangingPunct="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en-US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1/256</a:t>
              </a:r>
            </a:p>
          </p:txBody>
        </p:sp>
      </p:grp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583247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637222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691197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7812088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8351838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4572000" y="3789363"/>
            <a:ext cx="4500563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0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sz="20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0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sz="20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0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sz="20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0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sz="20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0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en-US" sz="20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sz="20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=(485.4765625)</a:t>
            </a:r>
            <a:r>
              <a:rPr lang="en-US" altLang="en-US" sz="24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6551613" y="4868863"/>
            <a:ext cx="197961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1E5</a:t>
            </a: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7A</a:t>
            </a:r>
            <a:r>
              <a:rPr lang="en-US" alt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4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" fill="hold"/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" fill="hold"/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8" grpId="0"/>
      <p:bldP spid="101399" grpId="0"/>
      <p:bldP spid="101400" grpId="0"/>
      <p:bldP spid="101401" grpId="0"/>
      <p:bldP spid="101402" grpId="0"/>
      <p:bldP spid="101403" grpId="0"/>
    </p:bldLst>
  </p:timing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64490</TotalTime>
  <Words>3164</Words>
  <Application>Microsoft Office PowerPoint</Application>
  <PresentationFormat>Letter Paper (8.5x11 in)</PresentationFormat>
  <Paragraphs>875</Paragraphs>
  <Slides>55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Arial</vt:lpstr>
      <vt:lpstr>Book Antiqua</vt:lpstr>
      <vt:lpstr>標楷體</vt:lpstr>
      <vt:lpstr>Helvetica</vt:lpstr>
      <vt:lpstr>新細明體</vt:lpstr>
      <vt:lpstr>Symbol</vt:lpstr>
      <vt:lpstr>Times New Roman</vt:lpstr>
      <vt:lpstr>Wingdings</vt:lpstr>
      <vt:lpstr>Wingdings 2</vt:lpstr>
      <vt:lpstr>iab97</vt:lpstr>
      <vt:lpstr>自訂設計</vt:lpstr>
      <vt:lpstr>Equation</vt:lpstr>
      <vt:lpstr>Visio</vt:lpstr>
      <vt:lpstr>Chapter 1  Digital Systems and Binary Numbers </vt:lpstr>
      <vt:lpstr>Outline of Chapter 1</vt:lpstr>
      <vt:lpstr> Digital Systems and Binary Numbers</vt:lpstr>
      <vt:lpstr>Analog and Digital Signal</vt:lpstr>
      <vt:lpstr>Binary Digital Signal</vt:lpstr>
      <vt:lpstr>Decimal Number System</vt:lpstr>
      <vt:lpstr>Octal Number System</vt:lpstr>
      <vt:lpstr>Binary Number System</vt:lpstr>
      <vt:lpstr>Hexadecimal Number System</vt:lpstr>
      <vt:lpstr>The Power of 2</vt:lpstr>
      <vt:lpstr>Addition</vt:lpstr>
      <vt:lpstr>Binary Addition</vt:lpstr>
      <vt:lpstr>Binary Subtraction</vt:lpstr>
      <vt:lpstr>Binary Multiplication</vt:lpstr>
      <vt:lpstr>Number Base Conversions</vt:lpstr>
      <vt:lpstr>Decimal (Integer) to Binary Conversion</vt:lpstr>
      <vt:lpstr>Decimal (Fraction) to Binary Conversion</vt:lpstr>
      <vt:lpstr>Decimal to Octal Conversion</vt:lpstr>
      <vt:lpstr>Binary − Octal Conversion</vt:lpstr>
      <vt:lpstr>Binary − Hexadecimal Conversion</vt:lpstr>
      <vt:lpstr>Octal − Hexadecimal Conversion</vt:lpstr>
      <vt:lpstr>Decimal, Binary, Octal and Hexadecimal</vt:lpstr>
      <vt:lpstr>1.5 Complements</vt:lpstr>
      <vt:lpstr>Complements</vt:lpstr>
      <vt:lpstr>Complements</vt:lpstr>
      <vt:lpstr>Complements</vt:lpstr>
      <vt:lpstr>Complements</vt:lpstr>
      <vt:lpstr>Complements</vt:lpstr>
      <vt:lpstr>Complements</vt:lpstr>
      <vt:lpstr>Complements</vt:lpstr>
      <vt:lpstr>1.6 Signed Binary Numbers</vt:lpstr>
      <vt:lpstr>Signed Binary Numbers</vt:lpstr>
      <vt:lpstr>Signed Binary Numbers</vt:lpstr>
      <vt:lpstr>Signed Binary Numbers</vt:lpstr>
      <vt:lpstr>1.7 Binary Codes</vt:lpstr>
      <vt:lpstr>Binary Code</vt:lpstr>
      <vt:lpstr>Binary Code</vt:lpstr>
      <vt:lpstr>Binary Codes</vt:lpstr>
      <vt:lpstr>Binary Codes)</vt:lpstr>
      <vt:lpstr>Binary Codes</vt:lpstr>
      <vt:lpstr>Binary Codes</vt:lpstr>
      <vt:lpstr>ASCII Character Codes</vt:lpstr>
      <vt:lpstr>ASCII Properties</vt:lpstr>
      <vt:lpstr>Binary Codes</vt:lpstr>
      <vt:lpstr>Binary Codes</vt:lpstr>
      <vt:lpstr>1.8 Binary Storage and Registers</vt:lpstr>
      <vt:lpstr>A Digital Computer Example</vt:lpstr>
      <vt:lpstr>Transfer of information</vt:lpstr>
      <vt:lpstr>Transfer of information</vt:lpstr>
      <vt:lpstr>1.9 Binary Logic</vt:lpstr>
      <vt:lpstr>Binary Logic</vt:lpstr>
      <vt:lpstr>Switching Circuits</vt:lpstr>
      <vt:lpstr>Binary Logic</vt:lpstr>
      <vt:lpstr>Binary Logic</vt:lpstr>
      <vt:lpstr>Binary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Networks Inc - An Overview</dc:title>
  <dc:creator>Karen Yancik 314-995-6140</dc:creator>
  <cp:lastModifiedBy>farhan</cp:lastModifiedBy>
  <cp:revision>473</cp:revision>
  <cp:lastPrinted>1999-09-29T13:28:24Z</cp:lastPrinted>
  <dcterms:created xsi:type="dcterms:W3CDTF">1998-01-23T17:03:10Z</dcterms:created>
  <dcterms:modified xsi:type="dcterms:W3CDTF">2017-09-05T22:58:27Z</dcterms:modified>
</cp:coreProperties>
</file>