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65"/>
  </p:notesMasterIdLst>
  <p:handoutMasterIdLst>
    <p:handoutMasterId r:id="rId66"/>
  </p:handoutMasterIdLst>
  <p:sldIdLst>
    <p:sldId id="335" r:id="rId2"/>
    <p:sldId id="263" r:id="rId3"/>
    <p:sldId id="264" r:id="rId4"/>
    <p:sldId id="265" r:id="rId5"/>
    <p:sldId id="266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331" r:id="rId24"/>
    <p:sldId id="332" r:id="rId25"/>
    <p:sldId id="333" r:id="rId26"/>
    <p:sldId id="334" r:id="rId27"/>
    <p:sldId id="286" r:id="rId28"/>
    <p:sldId id="287" r:id="rId29"/>
    <p:sldId id="288" r:id="rId30"/>
    <p:sldId id="289" r:id="rId31"/>
    <p:sldId id="290" r:id="rId32"/>
    <p:sldId id="291" r:id="rId33"/>
    <p:sldId id="329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4" r:id="rId45"/>
    <p:sldId id="302" r:id="rId46"/>
    <p:sldId id="303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3" r:id="rId55"/>
    <p:sldId id="314" r:id="rId56"/>
    <p:sldId id="315" r:id="rId57"/>
    <p:sldId id="330" r:id="rId58"/>
    <p:sldId id="326" r:id="rId59"/>
    <p:sldId id="328" r:id="rId60"/>
    <p:sldId id="327" r:id="rId61"/>
    <p:sldId id="312" r:id="rId62"/>
    <p:sldId id="316" r:id="rId63"/>
    <p:sldId id="317" r:id="rId64"/>
  </p:sldIdLst>
  <p:sldSz cx="9144000" cy="6858000" type="screen4x3"/>
  <p:notesSz cx="9144000" cy="6858000"/>
  <p:defaultTextStyle>
    <a:defPPr>
      <a:defRPr lang="en-US"/>
    </a:defPPr>
    <a:lvl1pPr algn="ctr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bg1"/>
      </a:buClr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ctr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bg1"/>
      </a:buClr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ctr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bg1"/>
      </a:buClr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ctr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bg1"/>
      </a:buClr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ctr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bg1"/>
      </a:buClr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DDDDDD"/>
    <a:srgbClr val="996633"/>
    <a:srgbClr val="CC00CC"/>
    <a:srgbClr val="66FF99"/>
    <a:srgbClr val="FFFF00"/>
    <a:srgbClr val="FF99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4" autoAdjust="0"/>
    <p:restoredTop sz="99827" autoAdjust="0"/>
  </p:normalViewPr>
  <p:slideViewPr>
    <p:cSldViewPr>
      <p:cViewPr varScale="1">
        <p:scale>
          <a:sx n="63" d="100"/>
          <a:sy n="63" d="100"/>
        </p:scale>
        <p:origin x="144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948" y="-90"/>
      </p:cViewPr>
      <p:guideLst>
        <p:guide orient="horz" pos="2160"/>
        <p:guide pos="288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r>
              <a:rPr lang="en-US" altLang="en-US"/>
              <a:t>Princess Sumaya University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r>
              <a:rPr lang="en-US" altLang="en-US"/>
              <a:t>4241 - Digital Logic Design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r>
              <a:rPr lang="en-US" altLang="en-US"/>
              <a:t>Dr. Bassam Kahhaleh</a:t>
            </a:r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fld id="{D2FD6AEA-709A-4DC6-89C1-D65F6B1FDF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39545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r>
              <a:rPr lang="en-US" altLang="en-US"/>
              <a:t>Princess Sumaya University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r>
              <a:rPr lang="en-US" altLang="en-US"/>
              <a:t>4241 - Digital Logic Design</a:t>
            </a:r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r>
              <a:rPr lang="en-US" altLang="en-US"/>
              <a:t>Dr. Bassam Kahhaleh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fld id="{C9E0BFD9-367A-4DBE-AD59-0F0D044051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66100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FB101-2E5E-4871-A502-55712B3CE445}" type="slidenum">
              <a:rPr lang="en-US" smtClean="0"/>
              <a:t>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99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8C4D86-3E52-4346-A02E-1CBB41CA1ED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872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49B9CC-4CA0-4140-970E-DF230304E29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725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B417D0-4AA2-4943-B8C8-07FA0591E36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483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22F4B8-6BDD-4DB6-9836-597A92C8C9E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6812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EF79DA-7C4F-4EF6-9636-0E18B9DB656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212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FA42B9-07CA-4E46-8FFD-8044E3B12FA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0685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D65259-4DB8-47AC-8401-223D72CDFDF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730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68C2C7-3392-4049-B3D3-D09F635C85E9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3722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DBCB6-DE6D-4C20-998B-615A556198BE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440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D83E8-C4ED-45BF-9FA3-5A61DB8B18B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978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02F194-24B8-4D13-9792-B74B115755E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00758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4A0D9D-BF21-416C-A6CB-423216C3D7D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50148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E806FF-59D8-4C3F-8C9A-A511F7768F7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861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12A69-025B-4F69-83D7-FC8AD1BEA03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674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C75255-AF8D-427B-973F-1E52BE8692D4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66663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E9103E-4816-4596-A9EB-BAC557593548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53346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9B00DB-C391-485B-B62B-A094B8E88C7C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3928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DF49C-BCAC-426D-A9ED-E08CADC6F482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24284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8A04C6-243D-4075-B625-59DD6D0F2D98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42489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D13B-8E75-40D7-86BB-0B2A193ADA80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80153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D13C47-F5F9-4C0B-B4BD-D475B28EE9F3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1013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7B8E11-3332-4238-95BB-7293FCA864E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88113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B7959-9541-48B3-9AFC-DE4B3DB21074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70400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89D3B7-F1F9-41B4-9F3D-C62BE0A84CD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7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280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B5C30-78F4-4279-99C3-A11FE23EEFAB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89322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F6B74E-8AA3-4ACD-8584-BCCFB4B7EC0E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7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04597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862957-8847-433E-A53B-B0E7A0EF51F9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0301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E39667-70DD-406C-BAF8-6537B4040DD3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6481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31A342-258C-401F-82B1-24E3D17A9064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0550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123AF6-CB09-44A7-829A-81AA41B962E8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57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1165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02231D-2D61-41E4-96C6-CEE18F2E1F5F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8249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7F421-58AC-440B-8246-7E3B8A6588CA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203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DC1A52-4BBC-4E75-939C-81C25235E2C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18935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691E42-D98B-4866-A423-603264241624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5552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26960-DED4-4F3F-B35B-416299B2F0E4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408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232FF2-789E-400F-9647-0F97E4ACFF6F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69506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CDABBD-778E-4633-96ED-8F4A1B8BBDB5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45593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8EFFE8-847F-479E-8219-88F79247D320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19868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68E6A8-C964-4929-9424-8C4102063D2A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4664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1744AA-7704-465E-9B17-822FEEDAFCC9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2941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96D81-1C3C-4118-A7D4-5DE0BB9ABBEA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7579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801DED-2ED8-4F6D-97E3-74CC42D5D9E9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64036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E2D524-04A9-499F-A630-D2318DAFC244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831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93B4E-5C98-48AC-AFA5-DAA2EA0FA90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04323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6D8296-BABA-4451-A83C-8999D0C24EAA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7039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AA329D-443C-4F73-8796-5E752360CB4A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8320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EACC6B-9C05-4BC2-B587-746F479B06D2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939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B6EBDB-0371-4258-9D1F-D6AAF37C497D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32964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F6E5B4-8116-425A-BECF-C4AD22A44188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1937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2FA22E-56B5-4B07-B704-2B8336357F79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5156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7ABF28-85FE-4511-B138-D411967B810A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5455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C39628-F61E-4966-A702-CDA29B8D5CCA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77144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587A8C-C7C3-4A09-856D-0BC4FDC1F029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4863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35D757-3F1A-4CB5-8261-97A8CCA65404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7747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A7BD9-A060-4F40-A736-FAFBD0D6A26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88337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F31980-552B-4AB4-85E0-28C0B2F25D5B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47659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12642-07A1-4ED1-B98D-21DA781692F3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509689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50863-D9CB-41E0-A689-7E050CCA7F1E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777730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6D316E-672B-4F10-809D-74718430FBED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302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838F0-CEB4-4F0A-B9D9-D49E4959481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617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12203-7FDC-4FD7-8E1C-BC794BC7642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812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4241 - Digital Logic Design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83146F-A208-401F-BE9F-546628F29AA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104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52" name="AutoShape 20"/>
          <p:cNvSpPr>
            <a:spLocks noChangeArrowheads="1"/>
          </p:cNvSpPr>
          <p:nvPr userDrawn="1"/>
        </p:nvSpPr>
        <p:spPr bwMode="auto">
          <a:xfrm>
            <a:off x="3348038" y="4724400"/>
            <a:ext cx="5111750" cy="865188"/>
          </a:xfrm>
          <a:prstGeom prst="roundRect">
            <a:avLst>
              <a:gd name="adj" fmla="val 16667"/>
            </a:avLst>
          </a:prstGeom>
          <a:solidFill>
            <a:srgbClr val="99CCFF">
              <a:alpha val="37000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300037" name="Text Box 5"/>
          <p:cNvSpPr txBox="1">
            <a:spLocks noChangeArrowheads="1"/>
          </p:cNvSpPr>
          <p:nvPr userDrawn="1"/>
        </p:nvSpPr>
        <p:spPr bwMode="auto">
          <a:xfrm>
            <a:off x="6537325" y="6437313"/>
            <a:ext cx="2225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300046" name="Rectangle 14"/>
          <p:cNvSpPr>
            <a:spLocks noChangeArrowheads="1"/>
          </p:cNvSpPr>
          <p:nvPr userDrawn="1"/>
        </p:nvSpPr>
        <p:spPr bwMode="auto">
          <a:xfrm>
            <a:off x="0" y="0"/>
            <a:ext cx="2987675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300047" name="Rectangle 15"/>
          <p:cNvSpPr>
            <a:spLocks noChangeArrowheads="1"/>
          </p:cNvSpPr>
          <p:nvPr userDrawn="1"/>
        </p:nvSpPr>
        <p:spPr bwMode="auto">
          <a:xfrm>
            <a:off x="0" y="0"/>
            <a:ext cx="3167063" cy="5013325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GB"/>
          </a:p>
        </p:txBody>
      </p:sp>
      <p:pic>
        <p:nvPicPr>
          <p:cNvPr id="300048" name="Picture 16" descr="logoyil3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1052513"/>
            <a:ext cx="114300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0049" name="AutoShape 17"/>
          <p:cNvSpPr>
            <a:spLocks noChangeArrowheads="1"/>
          </p:cNvSpPr>
          <p:nvPr userDrawn="1"/>
        </p:nvSpPr>
        <p:spPr bwMode="auto">
          <a:xfrm>
            <a:off x="2339975" y="1052513"/>
            <a:ext cx="6661150" cy="2197100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300050" name="Text Box 18"/>
          <p:cNvSpPr txBox="1">
            <a:spLocks noChangeArrowheads="1"/>
          </p:cNvSpPr>
          <p:nvPr userDrawn="1"/>
        </p:nvSpPr>
        <p:spPr bwMode="auto">
          <a:xfrm>
            <a:off x="2555875" y="1268413"/>
            <a:ext cx="6084888" cy="168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tr-TR" altLang="en-US" sz="4800"/>
              <a:t>Digital Logic Design</a:t>
            </a:r>
          </a:p>
          <a:p>
            <a:r>
              <a:rPr lang="tr-TR" altLang="en-US" sz="4800"/>
              <a:t>Combinational Logic</a:t>
            </a:r>
            <a:endParaRPr lang="en-US" altLang="en-US" sz="4800"/>
          </a:p>
        </p:txBody>
      </p:sp>
      <p:sp>
        <p:nvSpPr>
          <p:cNvPr id="300051" name="Text Box 19"/>
          <p:cNvSpPr txBox="1">
            <a:spLocks noChangeArrowheads="1"/>
          </p:cNvSpPr>
          <p:nvPr userDrawn="1"/>
        </p:nvSpPr>
        <p:spPr bwMode="auto">
          <a:xfrm>
            <a:off x="3167063" y="4905375"/>
            <a:ext cx="5329237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tr-TR" altLang="en-US" sz="3200"/>
              <a:t>Mustafa Kemal Uyguroğlu</a:t>
            </a:r>
            <a:endParaRPr lang="en-US" altLang="en-US" sz="32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43CEED-B9B9-4BC5-980C-F063D3C3E6FF}" type="slidenum">
              <a:rPr lang="en-US" altLang="en-US"/>
              <a:pPr/>
              <a:t>‹#›</a:t>
            </a:fld>
            <a:r>
              <a:rPr lang="en-US" altLang="en-US"/>
              <a:t> / 65</a:t>
            </a:r>
          </a:p>
        </p:txBody>
      </p:sp>
    </p:spTree>
    <p:extLst>
      <p:ext uri="{BB962C8B-B14F-4D97-AF65-F5344CB8AC3E}">
        <p14:creationId xmlns:p14="http://schemas.microsoft.com/office/powerpoint/2010/main" val="101530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3075" y="188913"/>
            <a:ext cx="2070100" cy="402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88913"/>
            <a:ext cx="6059487" cy="40290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E7786F-DA15-490E-B769-F4F77BC519E0}" type="slidenum">
              <a:rPr lang="en-US" altLang="en-US"/>
              <a:pPr/>
              <a:t>‹#›</a:t>
            </a:fld>
            <a:r>
              <a:rPr lang="en-US" altLang="en-US"/>
              <a:t> / 65</a:t>
            </a:r>
          </a:p>
        </p:txBody>
      </p:sp>
    </p:spTree>
    <p:extLst>
      <p:ext uri="{BB962C8B-B14F-4D97-AF65-F5344CB8AC3E}">
        <p14:creationId xmlns:p14="http://schemas.microsoft.com/office/powerpoint/2010/main" val="719762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Iqra chaudhary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CS, NUML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4644" y="744470"/>
            <a:ext cx="8005588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51260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790419-DD47-41A8-BA91-44D8B1FF17D2}" type="slidenum">
              <a:rPr lang="en-US" altLang="en-US"/>
              <a:pPr/>
              <a:t>‹#›</a:t>
            </a:fld>
            <a:r>
              <a:rPr lang="en-US" altLang="en-US"/>
              <a:t> / 65</a:t>
            </a:r>
          </a:p>
        </p:txBody>
      </p:sp>
    </p:spTree>
    <p:extLst>
      <p:ext uri="{BB962C8B-B14F-4D97-AF65-F5344CB8AC3E}">
        <p14:creationId xmlns:p14="http://schemas.microsoft.com/office/powerpoint/2010/main" val="372470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07A86E-1E90-440F-9147-8E3E97B15B09}" type="slidenum">
              <a:rPr lang="en-US" altLang="en-US"/>
              <a:pPr/>
              <a:t>‹#›</a:t>
            </a:fld>
            <a:r>
              <a:rPr lang="en-US" altLang="en-US"/>
              <a:t> / 65</a:t>
            </a:r>
          </a:p>
        </p:txBody>
      </p:sp>
    </p:spTree>
    <p:extLst>
      <p:ext uri="{BB962C8B-B14F-4D97-AF65-F5344CB8AC3E}">
        <p14:creationId xmlns:p14="http://schemas.microsoft.com/office/powerpoint/2010/main" val="351527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089025"/>
            <a:ext cx="4064000" cy="3128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7588" y="1089025"/>
            <a:ext cx="4064000" cy="3128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D95F4-039D-4C1F-A2D3-004DB0BF5C6B}" type="slidenum">
              <a:rPr lang="en-US" altLang="en-US"/>
              <a:pPr/>
              <a:t>‹#›</a:t>
            </a:fld>
            <a:r>
              <a:rPr lang="en-US" altLang="en-US"/>
              <a:t> / 65</a:t>
            </a:r>
          </a:p>
        </p:txBody>
      </p:sp>
    </p:spTree>
    <p:extLst>
      <p:ext uri="{BB962C8B-B14F-4D97-AF65-F5344CB8AC3E}">
        <p14:creationId xmlns:p14="http://schemas.microsoft.com/office/powerpoint/2010/main" val="102593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AB62F5-3992-40CF-8E7B-15393E8F9015}" type="slidenum">
              <a:rPr lang="en-US" altLang="en-US"/>
              <a:pPr/>
              <a:t>‹#›</a:t>
            </a:fld>
            <a:r>
              <a:rPr lang="en-US" altLang="en-US"/>
              <a:t> / 65</a:t>
            </a:r>
          </a:p>
        </p:txBody>
      </p:sp>
    </p:spTree>
    <p:extLst>
      <p:ext uri="{BB962C8B-B14F-4D97-AF65-F5344CB8AC3E}">
        <p14:creationId xmlns:p14="http://schemas.microsoft.com/office/powerpoint/2010/main" val="318478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9B4CA1-31BC-42E4-9AB7-6560EBD0E374}" type="slidenum">
              <a:rPr lang="en-US" altLang="en-US"/>
              <a:pPr/>
              <a:t>‹#›</a:t>
            </a:fld>
            <a:r>
              <a:rPr lang="en-US" altLang="en-US"/>
              <a:t> / 65</a:t>
            </a:r>
          </a:p>
        </p:txBody>
      </p:sp>
    </p:spTree>
    <p:extLst>
      <p:ext uri="{BB962C8B-B14F-4D97-AF65-F5344CB8AC3E}">
        <p14:creationId xmlns:p14="http://schemas.microsoft.com/office/powerpoint/2010/main" val="41501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5A4B2A-7A60-4BC6-B30F-843EA5B7EA2D}" type="slidenum">
              <a:rPr lang="en-US" altLang="en-US"/>
              <a:pPr/>
              <a:t>‹#›</a:t>
            </a:fld>
            <a:r>
              <a:rPr lang="en-US" altLang="en-US"/>
              <a:t> / 65</a:t>
            </a:r>
          </a:p>
        </p:txBody>
      </p:sp>
    </p:spTree>
    <p:extLst>
      <p:ext uri="{BB962C8B-B14F-4D97-AF65-F5344CB8AC3E}">
        <p14:creationId xmlns:p14="http://schemas.microsoft.com/office/powerpoint/2010/main" val="299985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AF4B31-4D96-4098-BCA6-EB74B7510D18}" type="slidenum">
              <a:rPr lang="en-US" altLang="en-US"/>
              <a:pPr/>
              <a:t>‹#›</a:t>
            </a:fld>
            <a:r>
              <a:rPr lang="en-US" altLang="en-US"/>
              <a:t> / 65</a:t>
            </a:r>
          </a:p>
        </p:txBody>
      </p:sp>
    </p:spTree>
    <p:extLst>
      <p:ext uri="{BB962C8B-B14F-4D97-AF65-F5344CB8AC3E}">
        <p14:creationId xmlns:p14="http://schemas.microsoft.com/office/powerpoint/2010/main" val="373490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084D58-E746-4B59-A568-72128142B216}" type="slidenum">
              <a:rPr lang="en-US" altLang="en-US"/>
              <a:pPr/>
              <a:t>‹#›</a:t>
            </a:fld>
            <a:r>
              <a:rPr lang="en-US" altLang="en-US"/>
              <a:t> / 65</a:t>
            </a:r>
          </a:p>
        </p:txBody>
      </p:sp>
    </p:spTree>
    <p:extLst>
      <p:ext uri="{BB962C8B-B14F-4D97-AF65-F5344CB8AC3E}">
        <p14:creationId xmlns:p14="http://schemas.microsoft.com/office/powerpoint/2010/main" val="120320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46" name="Rectangle 18"/>
          <p:cNvSpPr>
            <a:spLocks noChangeArrowheads="1"/>
          </p:cNvSpPr>
          <p:nvPr userDrawn="1"/>
        </p:nvSpPr>
        <p:spPr bwMode="auto">
          <a:xfrm>
            <a:off x="431800" y="0"/>
            <a:ext cx="8712200" cy="76517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176144" name="Rectangle 16"/>
          <p:cNvSpPr>
            <a:spLocks noChangeArrowheads="1"/>
          </p:cNvSpPr>
          <p:nvPr userDrawn="1"/>
        </p:nvSpPr>
        <p:spPr bwMode="auto">
          <a:xfrm>
            <a:off x="0" y="0"/>
            <a:ext cx="431800" cy="4689475"/>
          </a:xfrm>
          <a:prstGeom prst="rect">
            <a:avLst/>
          </a:prstGeom>
          <a:solidFill>
            <a:srgbClr val="0000FF"/>
          </a:solidFill>
          <a:ln w="57150" cmpd="thinThick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188913"/>
            <a:ext cx="7921625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Title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089025"/>
            <a:ext cx="8280400" cy="312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This is our 1st Level Bullet</a:t>
            </a:r>
          </a:p>
          <a:p>
            <a:pPr lvl="1"/>
            <a:r>
              <a:rPr lang="en-US" altLang="en-US"/>
              <a:t>This is our 2nd level bullet</a:t>
            </a:r>
          </a:p>
          <a:p>
            <a:pPr lvl="2"/>
            <a:r>
              <a:rPr lang="en-US" altLang="en-US"/>
              <a:t>This is our 3rd level bullet</a:t>
            </a:r>
          </a:p>
          <a:p>
            <a:pPr lvl="0"/>
            <a:r>
              <a:rPr lang="en-US" altLang="en-US"/>
              <a:t>This is our next 1st Level Bullet</a:t>
            </a:r>
          </a:p>
          <a:p>
            <a:pPr lvl="1"/>
            <a:r>
              <a:rPr lang="en-US" altLang="en-US"/>
              <a:t>This is our 2nd level bullet</a:t>
            </a:r>
          </a:p>
          <a:p>
            <a:pPr lvl="2"/>
            <a:r>
              <a:rPr lang="en-US" altLang="en-US"/>
              <a:t>This is our 3rd level bullet</a:t>
            </a:r>
          </a:p>
        </p:txBody>
      </p:sp>
      <p:sp>
        <p:nvSpPr>
          <p:cNvPr id="176133" name="Line 5"/>
          <p:cNvSpPr>
            <a:spLocks noChangeShapeType="1"/>
          </p:cNvSpPr>
          <p:nvPr/>
        </p:nvSpPr>
        <p:spPr bwMode="auto">
          <a:xfrm flipV="1">
            <a:off x="431800" y="800100"/>
            <a:ext cx="87122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6134" name="Text Box 6"/>
          <p:cNvSpPr txBox="1">
            <a:spLocks noChangeArrowheads="1"/>
          </p:cNvSpPr>
          <p:nvPr userDrawn="1"/>
        </p:nvSpPr>
        <p:spPr bwMode="auto">
          <a:xfrm>
            <a:off x="6537325" y="6437313"/>
            <a:ext cx="2225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17613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825" y="6489700"/>
            <a:ext cx="25209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 altLang="en-US"/>
          </a:p>
        </p:txBody>
      </p:sp>
      <p:sp>
        <p:nvSpPr>
          <p:cNvPr id="17613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489700"/>
            <a:ext cx="33115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 altLang="en-US"/>
          </a:p>
        </p:txBody>
      </p:sp>
      <p:sp>
        <p:nvSpPr>
          <p:cNvPr id="17613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45438" y="6489700"/>
            <a:ext cx="11985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18160557-74C5-49D3-B32B-20A8E019C028}" type="slidenum">
              <a:rPr lang="en-US" altLang="en-US"/>
              <a:pPr/>
              <a:t>‹#›</a:t>
            </a:fld>
            <a:r>
              <a:rPr lang="en-US" altLang="en-US"/>
              <a:t> / 65</a:t>
            </a:r>
          </a:p>
        </p:txBody>
      </p:sp>
      <p:pic>
        <p:nvPicPr>
          <p:cNvPr id="176142" name="Picture 14" descr="logoyil30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2313" cy="72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143" name="Rectangle 15"/>
          <p:cNvSpPr>
            <a:spLocks noChangeArrowheads="1"/>
          </p:cNvSpPr>
          <p:nvPr userDrawn="1"/>
        </p:nvSpPr>
        <p:spPr bwMode="auto">
          <a:xfrm>
            <a:off x="0" y="0"/>
            <a:ext cx="431800" cy="450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176145" name="Rectangle 17"/>
          <p:cNvSpPr>
            <a:spLocks noChangeArrowheads="1"/>
          </p:cNvSpPr>
          <p:nvPr userDrawn="1"/>
        </p:nvSpPr>
        <p:spPr bwMode="auto">
          <a:xfrm>
            <a:off x="0" y="0"/>
            <a:ext cx="8712200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hf hdr="0" ftr="0" dt="0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 kern="12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52425" indent="-352425" algn="l" rtl="0" eaLnBrk="0" fontAlgn="base" hangingPunct="0">
        <a:spcBef>
          <a:spcPct val="50000"/>
        </a:spcBef>
        <a:spcAft>
          <a:spcPct val="0"/>
        </a:spcAft>
        <a:buClr>
          <a:srgbClr val="CC3300"/>
        </a:buClr>
        <a:buSzPct val="100000"/>
        <a:buFont typeface="Wingdings" panose="05000000000000000000" pitchFamily="2" charset="2"/>
        <a:buChar char="«"/>
        <a:defRPr sz="2800" b="1" kern="1200">
          <a:solidFill>
            <a:schemeClr val="accent2"/>
          </a:solidFill>
          <a:latin typeface="+mn-lt"/>
          <a:ea typeface="+mn-ea"/>
          <a:cs typeface="+mn-cs"/>
        </a:defRPr>
      </a:lvl1pPr>
      <a:lvl2pPr marL="809625" indent="-277813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SzPct val="100000"/>
        <a:buFont typeface="Times New Roman" panose="02020603050405020304" pitchFamily="18" charset="0"/>
        <a:buChar char="●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254125" indent="-265113" algn="l" rtl="0" eaLnBrk="0" fontAlgn="base" hangingPunct="0">
        <a:spcBef>
          <a:spcPct val="50000"/>
        </a:spcBef>
        <a:spcAft>
          <a:spcPct val="0"/>
        </a:spcAft>
        <a:buClr>
          <a:srgbClr val="CC3300"/>
        </a:buClr>
        <a:buSzPct val="100000"/>
        <a:buFont typeface="Arial" panose="020B0604020202020204" pitchFamily="34" charset="0"/>
        <a:buChar char="♦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868488" indent="-3429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390775" indent="-3429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4.wmf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2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1.w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34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0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43.bin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3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5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0.bin"/><Relationship Id="rId7" Type="http://schemas.openxmlformats.org/officeDocument/2006/relationships/image" Target="../media/image47.emf"/><Relationship Id="rId12" Type="http://schemas.openxmlformats.org/officeDocument/2006/relationships/oleObject" Target="../embeddings/oleObject56.bin"/><Relationship Id="rId17" Type="http://schemas.openxmlformats.org/officeDocument/2006/relationships/oleObject" Target="../embeddings/oleObject61.bin"/><Relationship Id="rId2" Type="http://schemas.openxmlformats.org/officeDocument/2006/relationships/notesSlide" Target="../notesSlides/notesSlide44.xml"/><Relationship Id="rId16" Type="http://schemas.openxmlformats.org/officeDocument/2006/relationships/oleObject" Target="../embeddings/oleObject6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2.bin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9.bin"/><Relationship Id="rId10" Type="http://schemas.openxmlformats.org/officeDocument/2006/relationships/oleObject" Target="../embeddings/oleObject54.bin"/><Relationship Id="rId4" Type="http://schemas.openxmlformats.org/officeDocument/2006/relationships/image" Target="../media/image46.emf"/><Relationship Id="rId9" Type="http://schemas.openxmlformats.org/officeDocument/2006/relationships/image" Target="../media/image48.emf"/><Relationship Id="rId14" Type="http://schemas.openxmlformats.org/officeDocument/2006/relationships/oleObject" Target="../embeddings/oleObject58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50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52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e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55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58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59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250" dirty="0"/>
              <a:t>COMBINATIONAL LOGIC</a:t>
            </a:r>
            <a:br>
              <a:rPr lang="en-GB" sz="2250" dirty="0"/>
            </a:br>
            <a:br>
              <a:rPr lang="en-US" sz="2250" dirty="0"/>
            </a:br>
            <a:r>
              <a:rPr lang="en-US" sz="2250" dirty="0"/>
              <a:t>digital logic design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80D0FCB-197B-931B-940A-D379C7C884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73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B0CC-76A7-4C88-B1D7-BE4BD116C3EB}" type="slidenum">
              <a:rPr lang="en-US" altLang="en-US"/>
              <a:pPr/>
              <a:t>9</a:t>
            </a:fld>
            <a:r>
              <a:rPr lang="en-US" altLang="en-US"/>
              <a:t> / 65</a:t>
            </a:r>
          </a:p>
        </p:txBody>
      </p:sp>
      <p:graphicFrame>
        <p:nvGraphicFramePr>
          <p:cNvPr id="484354" name="Object 2"/>
          <p:cNvGraphicFramePr>
            <a:graphicFrameLocks noChangeAspect="1"/>
          </p:cNvGraphicFramePr>
          <p:nvPr/>
        </p:nvGraphicFramePr>
        <p:xfrm>
          <a:off x="611188" y="1628775"/>
          <a:ext cx="558165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37708" imgH="1725900" progId="Visio.Drawing.11">
                  <p:embed/>
                </p:oleObj>
              </mc:Choice>
              <mc:Fallback>
                <p:oleObj name="Visio" r:id="rId3" imgW="3237708" imgH="172590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28775"/>
                        <a:ext cx="558165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Procedure</a:t>
            </a:r>
          </a:p>
        </p:txBody>
      </p:sp>
      <p:sp>
        <p:nvSpPr>
          <p:cNvPr id="4843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Truth Table Approach</a:t>
            </a:r>
          </a:p>
        </p:txBody>
      </p:sp>
      <p:sp>
        <p:nvSpPr>
          <p:cNvPr id="484357" name="Text Box 5"/>
          <p:cNvSpPr txBox="1">
            <a:spLocks noChangeArrowheads="1"/>
          </p:cNvSpPr>
          <p:nvPr/>
        </p:nvSpPr>
        <p:spPr bwMode="auto">
          <a:xfrm>
            <a:off x="790575" y="1704975"/>
            <a:ext cx="360363" cy="283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  <a:r>
              <a:rPr lang="en-US" altLang="en-US" sz="1400" b="1">
                <a:solidFill>
                  <a:schemeClr val="accent2"/>
                </a:solidFill>
              </a:rPr>
              <a:t> 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55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80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65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4358" name="Text Box 6"/>
          <p:cNvSpPr txBox="1">
            <a:spLocks noChangeArrowheads="1"/>
          </p:cNvSpPr>
          <p:nvPr/>
        </p:nvSpPr>
        <p:spPr bwMode="auto">
          <a:xfrm>
            <a:off x="1871663" y="1770063"/>
            <a:ext cx="179387" cy="258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22500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20000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17000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17000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4359" name="Text Box 7"/>
          <p:cNvSpPr txBox="1">
            <a:spLocks noChangeArrowheads="1"/>
          </p:cNvSpPr>
          <p:nvPr/>
        </p:nvSpPr>
        <p:spPr bwMode="auto">
          <a:xfrm>
            <a:off x="2771775" y="3608388"/>
            <a:ext cx="179388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4360" name="Text Box 8"/>
          <p:cNvSpPr txBox="1">
            <a:spLocks noChangeArrowheads="1"/>
          </p:cNvSpPr>
          <p:nvPr/>
        </p:nvSpPr>
        <p:spPr bwMode="auto">
          <a:xfrm>
            <a:off x="3722688" y="2889250"/>
            <a:ext cx="179387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4361" name="Text Box 9"/>
          <p:cNvSpPr txBox="1">
            <a:spLocks noChangeArrowheads="1"/>
          </p:cNvSpPr>
          <p:nvPr/>
        </p:nvSpPr>
        <p:spPr bwMode="auto">
          <a:xfrm>
            <a:off x="4495800" y="2503488"/>
            <a:ext cx="179388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4362" name="Text Box 10"/>
          <p:cNvSpPr txBox="1">
            <a:spLocks noChangeArrowheads="1"/>
          </p:cNvSpPr>
          <p:nvPr/>
        </p:nvSpPr>
        <p:spPr bwMode="auto">
          <a:xfrm>
            <a:off x="5472113" y="1808163"/>
            <a:ext cx="1793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graphicFrame>
        <p:nvGraphicFramePr>
          <p:cNvPr id="484364" name="Group 12"/>
          <p:cNvGraphicFramePr>
            <a:graphicFrameLocks noGrp="1"/>
          </p:cNvGraphicFramePr>
          <p:nvPr/>
        </p:nvGraphicFramePr>
        <p:xfrm>
          <a:off x="6551613" y="1268413"/>
          <a:ext cx="2160587" cy="2700342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325249477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78304088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043023497"/>
                    </a:ext>
                  </a:extLst>
                </a:gridCol>
              </a:tblGrid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 B  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89394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357569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015736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315800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666678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074690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997783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485180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9464252"/>
                  </a:ext>
                </a:extLst>
              </a:tr>
            </a:tbl>
          </a:graphicData>
        </a:graphic>
      </p:graphicFrame>
      <p:sp>
        <p:nvSpPr>
          <p:cNvPr id="484406" name="Text Box 54"/>
          <p:cNvSpPr txBox="1">
            <a:spLocks noChangeArrowheads="1"/>
          </p:cNvSpPr>
          <p:nvPr/>
        </p:nvSpPr>
        <p:spPr bwMode="auto">
          <a:xfrm>
            <a:off x="7632700" y="3119438"/>
            <a:ext cx="10795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b="1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</a:t>
            </a: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8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8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8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7" grpId="0"/>
      <p:bldP spid="484358" grpId="0"/>
      <p:bldP spid="484359" grpId="0"/>
      <p:bldP spid="484360" grpId="0"/>
      <p:bldP spid="484361" grpId="0"/>
      <p:bldP spid="484362" grpId="0"/>
      <p:bldP spid="48440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0529-EC1E-42A2-AE27-37A23DAD0B09}" type="slidenum">
              <a:rPr lang="en-US" altLang="en-US"/>
              <a:pPr/>
              <a:t>10</a:t>
            </a:fld>
            <a:r>
              <a:rPr lang="en-US" altLang="en-US"/>
              <a:t> / 65</a:t>
            </a:r>
          </a:p>
        </p:txBody>
      </p:sp>
      <p:graphicFrame>
        <p:nvGraphicFramePr>
          <p:cNvPr id="485378" name="Object 2"/>
          <p:cNvGraphicFramePr>
            <a:graphicFrameLocks noChangeAspect="1"/>
          </p:cNvGraphicFramePr>
          <p:nvPr/>
        </p:nvGraphicFramePr>
        <p:xfrm>
          <a:off x="611188" y="1628775"/>
          <a:ext cx="558165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37708" imgH="1725900" progId="Visio.Drawing.11">
                  <p:embed/>
                </p:oleObj>
              </mc:Choice>
              <mc:Fallback>
                <p:oleObj name="Visio" r:id="rId3" imgW="3237708" imgH="172590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28775"/>
                        <a:ext cx="558165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3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Procedure</a:t>
            </a:r>
          </a:p>
        </p:txBody>
      </p:sp>
      <p:sp>
        <p:nvSpPr>
          <p:cNvPr id="4853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Truth Table Approach</a:t>
            </a:r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790575" y="1704975"/>
            <a:ext cx="360363" cy="283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  <a:r>
              <a:rPr lang="en-US" altLang="en-US" sz="1400" b="1">
                <a:solidFill>
                  <a:schemeClr val="accent2"/>
                </a:solidFill>
              </a:rPr>
              <a:t> 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55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80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65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5382" name="Text Box 6"/>
          <p:cNvSpPr txBox="1">
            <a:spLocks noChangeArrowheads="1"/>
          </p:cNvSpPr>
          <p:nvPr/>
        </p:nvSpPr>
        <p:spPr bwMode="auto">
          <a:xfrm>
            <a:off x="1871663" y="1770063"/>
            <a:ext cx="179387" cy="258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22500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20000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17000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17000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5383" name="Text Box 7"/>
          <p:cNvSpPr txBox="1">
            <a:spLocks noChangeArrowheads="1"/>
          </p:cNvSpPr>
          <p:nvPr/>
        </p:nvSpPr>
        <p:spPr bwMode="auto">
          <a:xfrm>
            <a:off x="2771775" y="3608388"/>
            <a:ext cx="179388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5384" name="Text Box 8"/>
          <p:cNvSpPr txBox="1">
            <a:spLocks noChangeArrowheads="1"/>
          </p:cNvSpPr>
          <p:nvPr/>
        </p:nvSpPr>
        <p:spPr bwMode="auto">
          <a:xfrm>
            <a:off x="3722688" y="2889250"/>
            <a:ext cx="179387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5385" name="Text Box 9"/>
          <p:cNvSpPr txBox="1">
            <a:spLocks noChangeArrowheads="1"/>
          </p:cNvSpPr>
          <p:nvPr/>
        </p:nvSpPr>
        <p:spPr bwMode="auto">
          <a:xfrm>
            <a:off x="4495800" y="2503488"/>
            <a:ext cx="179388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5386" name="Text Box 10"/>
          <p:cNvSpPr txBox="1">
            <a:spLocks noChangeArrowheads="1"/>
          </p:cNvSpPr>
          <p:nvPr/>
        </p:nvSpPr>
        <p:spPr bwMode="auto">
          <a:xfrm>
            <a:off x="5472113" y="1808163"/>
            <a:ext cx="1793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graphicFrame>
        <p:nvGraphicFramePr>
          <p:cNvPr id="485388" name="Group 12"/>
          <p:cNvGraphicFramePr>
            <a:graphicFrameLocks noGrp="1"/>
          </p:cNvGraphicFramePr>
          <p:nvPr/>
        </p:nvGraphicFramePr>
        <p:xfrm>
          <a:off x="6551613" y="1268413"/>
          <a:ext cx="2160587" cy="2700342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29436059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447034708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432619477"/>
                    </a:ext>
                  </a:extLst>
                </a:gridCol>
              </a:tblGrid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 B  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798590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02908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85363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215382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276163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40623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421326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1   1   0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863686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912618"/>
                  </a:ext>
                </a:extLst>
              </a:tr>
            </a:tbl>
          </a:graphicData>
        </a:graphic>
      </p:graphicFrame>
      <p:sp>
        <p:nvSpPr>
          <p:cNvPr id="485430" name="Text Box 54"/>
          <p:cNvSpPr txBox="1">
            <a:spLocks noChangeArrowheads="1"/>
          </p:cNvSpPr>
          <p:nvPr/>
        </p:nvSpPr>
        <p:spPr bwMode="auto">
          <a:xfrm>
            <a:off x="7632700" y="3429000"/>
            <a:ext cx="10795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b="1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</a:t>
            </a: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8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8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8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5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1" grpId="0"/>
      <p:bldP spid="485382" grpId="0"/>
      <p:bldP spid="485383" grpId="0"/>
      <p:bldP spid="485384" grpId="0"/>
      <p:bldP spid="485385" grpId="0"/>
      <p:bldP spid="485386" grpId="0"/>
      <p:bldP spid="4854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1420-5A61-4DDB-9082-FE88B5667D45}" type="slidenum">
              <a:rPr lang="en-US" altLang="en-US"/>
              <a:pPr/>
              <a:t>11</a:t>
            </a:fld>
            <a:r>
              <a:rPr lang="en-US" altLang="en-US"/>
              <a:t> / 65</a:t>
            </a:r>
          </a:p>
        </p:txBody>
      </p:sp>
      <p:graphicFrame>
        <p:nvGraphicFramePr>
          <p:cNvPr id="486402" name="Object 2"/>
          <p:cNvGraphicFramePr>
            <a:graphicFrameLocks noChangeAspect="1"/>
          </p:cNvGraphicFramePr>
          <p:nvPr/>
        </p:nvGraphicFramePr>
        <p:xfrm>
          <a:off x="611188" y="1628775"/>
          <a:ext cx="558165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37708" imgH="1725900" progId="Visio.Drawing.11">
                  <p:embed/>
                </p:oleObj>
              </mc:Choice>
              <mc:Fallback>
                <p:oleObj name="Visio" r:id="rId3" imgW="3237708" imgH="172590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28775"/>
                        <a:ext cx="558165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Procedure</a:t>
            </a:r>
          </a:p>
        </p:txBody>
      </p:sp>
      <p:sp>
        <p:nvSpPr>
          <p:cNvPr id="4864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Truth Table Approach</a:t>
            </a:r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790575" y="1704975"/>
            <a:ext cx="360363" cy="283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  <a:r>
              <a:rPr lang="en-US" altLang="en-US" sz="1400" b="1">
                <a:solidFill>
                  <a:schemeClr val="accent2"/>
                </a:solidFill>
              </a:rPr>
              <a:t> 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55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80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65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6406" name="Text Box 6"/>
          <p:cNvSpPr txBox="1">
            <a:spLocks noChangeArrowheads="1"/>
          </p:cNvSpPr>
          <p:nvPr/>
        </p:nvSpPr>
        <p:spPr bwMode="auto">
          <a:xfrm>
            <a:off x="1871663" y="1770063"/>
            <a:ext cx="179387" cy="258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22500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20000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17000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17000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6407" name="Text Box 7"/>
          <p:cNvSpPr txBox="1">
            <a:spLocks noChangeArrowheads="1"/>
          </p:cNvSpPr>
          <p:nvPr/>
        </p:nvSpPr>
        <p:spPr bwMode="auto">
          <a:xfrm>
            <a:off x="2771775" y="3608388"/>
            <a:ext cx="179388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6408" name="Text Box 8"/>
          <p:cNvSpPr txBox="1">
            <a:spLocks noChangeArrowheads="1"/>
          </p:cNvSpPr>
          <p:nvPr/>
        </p:nvSpPr>
        <p:spPr bwMode="auto">
          <a:xfrm>
            <a:off x="3722688" y="2889250"/>
            <a:ext cx="179387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6409" name="Text Box 9"/>
          <p:cNvSpPr txBox="1">
            <a:spLocks noChangeArrowheads="1"/>
          </p:cNvSpPr>
          <p:nvPr/>
        </p:nvSpPr>
        <p:spPr bwMode="auto">
          <a:xfrm>
            <a:off x="4495800" y="2503488"/>
            <a:ext cx="179388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6410" name="Text Box 10"/>
          <p:cNvSpPr txBox="1">
            <a:spLocks noChangeArrowheads="1"/>
          </p:cNvSpPr>
          <p:nvPr/>
        </p:nvSpPr>
        <p:spPr bwMode="auto">
          <a:xfrm>
            <a:off x="5472113" y="1808163"/>
            <a:ext cx="1793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graphicFrame>
        <p:nvGraphicFramePr>
          <p:cNvPr id="486412" name="Group 12"/>
          <p:cNvGraphicFramePr>
            <a:graphicFrameLocks noGrp="1"/>
          </p:cNvGraphicFramePr>
          <p:nvPr/>
        </p:nvGraphicFramePr>
        <p:xfrm>
          <a:off x="6551613" y="1268413"/>
          <a:ext cx="2160587" cy="2700342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3291110705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878517299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776501261"/>
                    </a:ext>
                  </a:extLst>
                </a:gridCol>
              </a:tblGrid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 B  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338851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803847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864455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697196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703239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257170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750927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1   1   0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393129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176391"/>
                  </a:ext>
                </a:extLst>
              </a:tr>
            </a:tbl>
          </a:graphicData>
        </a:graphic>
      </p:graphicFrame>
      <p:sp>
        <p:nvSpPr>
          <p:cNvPr id="486454" name="Text Box 54"/>
          <p:cNvSpPr txBox="1">
            <a:spLocks noChangeArrowheads="1"/>
          </p:cNvSpPr>
          <p:nvPr/>
        </p:nvSpPr>
        <p:spPr bwMode="auto">
          <a:xfrm>
            <a:off x="7632700" y="3724275"/>
            <a:ext cx="10795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486503" name="Group 103"/>
          <p:cNvGraphicFramePr>
            <a:graphicFrameLocks noGrp="1"/>
          </p:cNvGraphicFramePr>
          <p:nvPr/>
        </p:nvGraphicFramePr>
        <p:xfrm>
          <a:off x="2232025" y="4329113"/>
          <a:ext cx="2700338" cy="1439864"/>
        </p:xfrm>
        <a:graphic>
          <a:graphicData uri="http://schemas.openxmlformats.org/drawingml/2006/table">
            <a:tbl>
              <a:tblPr/>
              <a:tblGrid>
                <a:gridCol w="163513">
                  <a:extLst>
                    <a:ext uri="{9D8B030D-6E8A-4147-A177-3AD203B41FA5}">
                      <a16:colId xmlns:a16="http://schemas.microsoft.com/office/drawing/2014/main" val="310987832"/>
                    </a:ext>
                  </a:extLst>
                </a:gridCol>
                <a:gridCol w="163512">
                  <a:extLst>
                    <a:ext uri="{9D8B030D-6E8A-4147-A177-3AD203B41FA5}">
                      <a16:colId xmlns:a16="http://schemas.microsoft.com/office/drawing/2014/main" val="3136316375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13428085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3664924607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18326586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68423622"/>
                    </a:ext>
                  </a:extLst>
                </a:gridCol>
              </a:tblGrid>
              <a:tr h="152400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910480"/>
                  </a:ext>
                </a:extLst>
              </a:tr>
              <a:tr h="152400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50657"/>
                  </a:ext>
                </a:extLst>
              </a:tr>
              <a:tr h="4016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885608"/>
                  </a:ext>
                </a:extLst>
              </a:tr>
              <a:tr h="401638">
                <a:tc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622361"/>
                  </a:ext>
                </a:extLst>
              </a:tr>
              <a:tr h="166688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9719657"/>
                  </a:ext>
                </a:extLst>
              </a:tr>
              <a:tr h="165100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9546020"/>
                  </a:ext>
                </a:extLst>
              </a:tr>
            </a:tbl>
          </a:graphicData>
        </a:graphic>
      </p:graphicFrame>
      <p:graphicFrame>
        <p:nvGraphicFramePr>
          <p:cNvPr id="486504" name="Group 104"/>
          <p:cNvGraphicFramePr>
            <a:graphicFrameLocks noGrp="1"/>
          </p:cNvGraphicFramePr>
          <p:nvPr/>
        </p:nvGraphicFramePr>
        <p:xfrm>
          <a:off x="5472113" y="4329113"/>
          <a:ext cx="2700337" cy="1439864"/>
        </p:xfrm>
        <a:graphic>
          <a:graphicData uri="http://schemas.openxmlformats.org/drawingml/2006/table">
            <a:tbl>
              <a:tblPr/>
              <a:tblGrid>
                <a:gridCol w="163512">
                  <a:extLst>
                    <a:ext uri="{9D8B030D-6E8A-4147-A177-3AD203B41FA5}">
                      <a16:colId xmlns:a16="http://schemas.microsoft.com/office/drawing/2014/main" val="2390170792"/>
                    </a:ext>
                  </a:extLst>
                </a:gridCol>
                <a:gridCol w="163513">
                  <a:extLst>
                    <a:ext uri="{9D8B030D-6E8A-4147-A177-3AD203B41FA5}">
                      <a16:colId xmlns:a16="http://schemas.microsoft.com/office/drawing/2014/main" val="2865677020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410028960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1520726019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710757513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3609511768"/>
                    </a:ext>
                  </a:extLst>
                </a:gridCol>
              </a:tblGrid>
              <a:tr h="152400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303292"/>
                  </a:ext>
                </a:extLst>
              </a:tr>
              <a:tr h="152400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984999"/>
                  </a:ext>
                </a:extLst>
              </a:tr>
              <a:tr h="4016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664659"/>
                  </a:ext>
                </a:extLst>
              </a:tr>
              <a:tr h="401638">
                <a:tc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245460"/>
                  </a:ext>
                </a:extLst>
              </a:tr>
              <a:tr h="166688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423243"/>
                  </a:ext>
                </a:extLst>
              </a:tr>
              <a:tr h="165100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795247"/>
                  </a:ext>
                </a:extLst>
              </a:tr>
            </a:tbl>
          </a:graphicData>
        </a:graphic>
      </p:graphicFrame>
      <p:sp>
        <p:nvSpPr>
          <p:cNvPr id="486551" name="Oval 151"/>
          <p:cNvSpPr>
            <a:spLocks noChangeArrowheads="1"/>
          </p:cNvSpPr>
          <p:nvPr/>
        </p:nvSpPr>
        <p:spPr bwMode="auto">
          <a:xfrm>
            <a:off x="6448425" y="5087938"/>
            <a:ext cx="1079500" cy="295275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486552" name="Oval 152"/>
          <p:cNvSpPr>
            <a:spLocks noChangeArrowheads="1"/>
          </p:cNvSpPr>
          <p:nvPr/>
        </p:nvSpPr>
        <p:spPr bwMode="auto">
          <a:xfrm>
            <a:off x="7034213" y="5089525"/>
            <a:ext cx="1079500" cy="295275"/>
          </a:xfrm>
          <a:prstGeom prst="ellipse">
            <a:avLst/>
          </a:prstGeom>
          <a:noFill/>
          <a:ln w="28575" algn="ctr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486553" name="Oval 153"/>
          <p:cNvSpPr>
            <a:spLocks noChangeArrowheads="1"/>
          </p:cNvSpPr>
          <p:nvPr/>
        </p:nvSpPr>
        <p:spPr bwMode="auto">
          <a:xfrm>
            <a:off x="7099300" y="4689475"/>
            <a:ext cx="373063" cy="696913"/>
          </a:xfrm>
          <a:prstGeom prst="ellipse">
            <a:avLst/>
          </a:prstGeom>
          <a:noFill/>
          <a:ln w="28575" algn="ctr">
            <a:solidFill>
              <a:srgbClr val="99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486554" name="Text Box 154"/>
          <p:cNvSpPr txBox="1">
            <a:spLocks noChangeArrowheads="1"/>
          </p:cNvSpPr>
          <p:nvPr/>
        </p:nvSpPr>
        <p:spPr bwMode="auto">
          <a:xfrm>
            <a:off x="1331913" y="5949950"/>
            <a:ext cx="4140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AB'C'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A'BC'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A'B'C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</a:p>
        </p:txBody>
      </p:sp>
      <p:sp>
        <p:nvSpPr>
          <p:cNvPr id="486555" name="Text Box 155"/>
          <p:cNvSpPr txBox="1">
            <a:spLocks noChangeArrowheads="1"/>
          </p:cNvSpPr>
          <p:nvPr/>
        </p:nvSpPr>
        <p:spPr bwMode="auto">
          <a:xfrm>
            <a:off x="5832475" y="5943600"/>
            <a:ext cx="2159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8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8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8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6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6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6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6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8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8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5" grpId="0"/>
      <p:bldP spid="486406" grpId="0"/>
      <p:bldP spid="486407" grpId="0"/>
      <p:bldP spid="486408" grpId="0"/>
      <p:bldP spid="486409" grpId="0"/>
      <p:bldP spid="486410" grpId="0"/>
      <p:bldP spid="486454" grpId="0"/>
      <p:bldP spid="486554" grpId="0"/>
      <p:bldP spid="4865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A77B-A508-4BFB-B70C-5EF66EDD16E7}" type="slidenum">
              <a:rPr lang="en-US" altLang="en-US"/>
              <a:pPr/>
              <a:t>12</a:t>
            </a:fld>
            <a:r>
              <a:rPr lang="en-US" altLang="en-US"/>
              <a:t> / 65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Procedure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89025"/>
            <a:ext cx="8280400" cy="3857625"/>
          </a:xfrm>
        </p:spPr>
        <p:txBody>
          <a:bodyPr/>
          <a:lstStyle/>
          <a:p>
            <a:r>
              <a:rPr lang="en-US" altLang="en-US"/>
              <a:t>Given a problem statement:</a:t>
            </a:r>
          </a:p>
          <a:p>
            <a:pPr lvl="1"/>
            <a:r>
              <a:rPr lang="en-US" altLang="en-US"/>
              <a:t>Determine the number of </a:t>
            </a:r>
            <a:r>
              <a:rPr lang="en-US" altLang="en-US" i="1">
                <a:solidFill>
                  <a:schemeClr val="accent1"/>
                </a:solidFill>
              </a:rPr>
              <a:t>inputs</a:t>
            </a:r>
            <a:r>
              <a:rPr lang="en-US" altLang="en-US"/>
              <a:t> and </a:t>
            </a:r>
            <a:r>
              <a:rPr lang="en-US" altLang="en-US" i="1">
                <a:solidFill>
                  <a:schemeClr val="accent1"/>
                </a:solidFill>
              </a:rPr>
              <a:t>outputs</a:t>
            </a:r>
          </a:p>
          <a:p>
            <a:pPr lvl="1"/>
            <a:r>
              <a:rPr lang="en-US" altLang="en-US"/>
              <a:t>Derive the truth table</a:t>
            </a:r>
          </a:p>
          <a:p>
            <a:pPr lvl="1"/>
            <a:r>
              <a:rPr lang="en-US" altLang="en-US"/>
              <a:t>Simplify the Boolean expression for each output</a:t>
            </a:r>
          </a:p>
          <a:p>
            <a:pPr lvl="1"/>
            <a:r>
              <a:rPr lang="en-US" altLang="en-US"/>
              <a:t>Produce the required circuit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Example: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tx1"/>
                </a:solidFill>
              </a:rPr>
              <a:t>    Design a circuit to convert a “BCD” code to “Excess 3” code</a:t>
            </a:r>
          </a:p>
        </p:txBody>
      </p:sp>
      <p:sp>
        <p:nvSpPr>
          <p:cNvPr id="487429" name="AutoShape 5"/>
          <p:cNvSpPr>
            <a:spLocks noChangeArrowheads="1"/>
          </p:cNvSpPr>
          <p:nvPr/>
        </p:nvSpPr>
        <p:spPr bwMode="auto">
          <a:xfrm>
            <a:off x="2771775" y="5408613"/>
            <a:ext cx="1800225" cy="720725"/>
          </a:xfrm>
          <a:prstGeom prst="wedgeRoundRectCallout">
            <a:avLst>
              <a:gd name="adj1" fmla="val 66139"/>
              <a:gd name="adj2" fmla="val -120704"/>
              <a:gd name="adj3" fmla="val 16667"/>
            </a:avLst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265113" indent="-265113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9966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4-bits</a:t>
            </a:r>
          </a:p>
          <a:p>
            <a:pPr>
              <a:buClr>
                <a:srgbClr val="9966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0-9 values</a:t>
            </a:r>
          </a:p>
        </p:txBody>
      </p:sp>
      <p:sp>
        <p:nvSpPr>
          <p:cNvPr id="487430" name="AutoShape 6"/>
          <p:cNvSpPr>
            <a:spLocks noChangeArrowheads="1"/>
          </p:cNvSpPr>
          <p:nvPr/>
        </p:nvSpPr>
        <p:spPr bwMode="auto">
          <a:xfrm>
            <a:off x="7092950" y="5408613"/>
            <a:ext cx="1619250" cy="720725"/>
          </a:xfrm>
          <a:prstGeom prst="wedgeRoundRectCallout">
            <a:avLst>
              <a:gd name="adj1" fmla="val -44903"/>
              <a:gd name="adj2" fmla="val -116079"/>
              <a:gd name="adj3" fmla="val 16667"/>
            </a:avLst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265113" indent="-265113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9966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4-bits</a:t>
            </a:r>
          </a:p>
          <a:p>
            <a:pPr>
              <a:buClr>
                <a:srgbClr val="9966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Value+3</a:t>
            </a:r>
          </a:p>
        </p:txBody>
      </p:sp>
      <p:grpSp>
        <p:nvGrpSpPr>
          <p:cNvPr id="487442" name="Group 18"/>
          <p:cNvGrpSpPr>
            <a:grpSpLocks/>
          </p:cNvGrpSpPr>
          <p:nvPr/>
        </p:nvGrpSpPr>
        <p:grpSpPr bwMode="auto">
          <a:xfrm>
            <a:off x="4926013" y="5319713"/>
            <a:ext cx="1806575" cy="900112"/>
            <a:chOff x="3049" y="3407"/>
            <a:chExt cx="1138" cy="567"/>
          </a:xfrm>
        </p:grpSpPr>
        <p:sp>
          <p:nvSpPr>
            <p:cNvPr id="487432" name="AutoShape 8"/>
            <p:cNvSpPr>
              <a:spLocks noChangeArrowheads="1"/>
            </p:cNvSpPr>
            <p:nvPr/>
          </p:nvSpPr>
          <p:spPr bwMode="auto">
            <a:xfrm>
              <a:off x="3220" y="3407"/>
              <a:ext cx="794" cy="56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487433" name="Line 9"/>
            <p:cNvSpPr>
              <a:spLocks noChangeShapeType="1"/>
            </p:cNvSpPr>
            <p:nvPr/>
          </p:nvSpPr>
          <p:spPr bwMode="auto">
            <a:xfrm>
              <a:off x="3049" y="3748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87434" name="Line 10"/>
            <p:cNvSpPr>
              <a:spLocks noChangeShapeType="1"/>
            </p:cNvSpPr>
            <p:nvPr/>
          </p:nvSpPr>
          <p:spPr bwMode="auto">
            <a:xfrm>
              <a:off x="3049" y="3521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87435" name="Line 11"/>
            <p:cNvSpPr>
              <a:spLocks noChangeShapeType="1"/>
            </p:cNvSpPr>
            <p:nvPr/>
          </p:nvSpPr>
          <p:spPr bwMode="auto">
            <a:xfrm>
              <a:off x="3049" y="3635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87436" name="Line 12"/>
            <p:cNvSpPr>
              <a:spLocks noChangeShapeType="1"/>
            </p:cNvSpPr>
            <p:nvPr/>
          </p:nvSpPr>
          <p:spPr bwMode="auto">
            <a:xfrm>
              <a:off x="4016" y="3521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87437" name="Line 13"/>
            <p:cNvSpPr>
              <a:spLocks noChangeShapeType="1"/>
            </p:cNvSpPr>
            <p:nvPr/>
          </p:nvSpPr>
          <p:spPr bwMode="auto">
            <a:xfrm>
              <a:off x="4016" y="3634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87438" name="Text Box 14"/>
            <p:cNvSpPr txBox="1">
              <a:spLocks noChangeArrowheads="1"/>
            </p:cNvSpPr>
            <p:nvPr/>
          </p:nvSpPr>
          <p:spPr bwMode="auto">
            <a:xfrm>
              <a:off x="3504" y="3521"/>
              <a:ext cx="227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en-US" sz="32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  <p:sp>
          <p:nvSpPr>
            <p:cNvPr id="487439" name="Line 15"/>
            <p:cNvSpPr>
              <a:spLocks noChangeShapeType="1"/>
            </p:cNvSpPr>
            <p:nvPr/>
          </p:nvSpPr>
          <p:spPr bwMode="auto">
            <a:xfrm>
              <a:off x="3049" y="3861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87440" name="Line 16"/>
            <p:cNvSpPr>
              <a:spLocks noChangeShapeType="1"/>
            </p:cNvSpPr>
            <p:nvPr/>
          </p:nvSpPr>
          <p:spPr bwMode="auto">
            <a:xfrm>
              <a:off x="4015" y="3747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87441" name="Line 17"/>
            <p:cNvSpPr>
              <a:spLocks noChangeShapeType="1"/>
            </p:cNvSpPr>
            <p:nvPr/>
          </p:nvSpPr>
          <p:spPr bwMode="auto">
            <a:xfrm>
              <a:off x="4014" y="3860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7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9" grpId="0" animBg="1"/>
      <p:bldP spid="4874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BFC8-6DFE-41DC-AF83-308B1E79EFBF}" type="slidenum">
              <a:rPr lang="en-US" altLang="en-US"/>
              <a:pPr/>
              <a:t>13</a:t>
            </a:fld>
            <a:r>
              <a:rPr lang="en-US" altLang="en-US"/>
              <a:t> / 65</a:t>
            </a:r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Procedure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BCD-to-Excess 3 Converter</a:t>
            </a:r>
          </a:p>
        </p:txBody>
      </p:sp>
      <p:graphicFrame>
        <p:nvGraphicFramePr>
          <p:cNvPr id="488980" name="Group 532"/>
          <p:cNvGraphicFramePr>
            <a:graphicFrameLocks noGrp="1"/>
          </p:cNvGraphicFramePr>
          <p:nvPr/>
        </p:nvGraphicFramePr>
        <p:xfrm>
          <a:off x="971550" y="1630363"/>
          <a:ext cx="2162175" cy="5038731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val="3250910915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68201894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 B  C  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  x  y  z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007683"/>
                  </a:ext>
                </a:extLst>
              </a:tr>
              <a:tr h="2952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142018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643148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98076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215125"/>
                  </a:ext>
                </a:extLst>
              </a:tr>
              <a:tr h="2952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993749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584583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869138"/>
                  </a:ext>
                </a:extLst>
              </a:tr>
              <a:tr h="2952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1624085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168371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072143"/>
                  </a:ext>
                </a:extLst>
              </a:tr>
              <a:tr h="2952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161313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267912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345134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377482"/>
                  </a:ext>
                </a:extLst>
              </a:tr>
              <a:tr h="2952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501127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78900"/>
                  </a:ext>
                </a:extLst>
              </a:tr>
            </a:tbl>
          </a:graphicData>
        </a:graphic>
      </p:graphicFrame>
      <p:graphicFrame>
        <p:nvGraphicFramePr>
          <p:cNvPr id="488956" name="Group 508"/>
          <p:cNvGraphicFramePr>
            <a:graphicFrameLocks noGrp="1"/>
          </p:cNvGraphicFramePr>
          <p:nvPr/>
        </p:nvGraphicFramePr>
        <p:xfrm>
          <a:off x="3671888" y="1449388"/>
          <a:ext cx="2339975" cy="1811973"/>
        </p:xfrm>
        <a:graphic>
          <a:graphicData uri="http://schemas.openxmlformats.org/drawingml/2006/table">
            <a:tbl>
              <a:tblPr/>
              <a:tblGrid>
                <a:gridCol w="128587">
                  <a:extLst>
                    <a:ext uri="{9D8B030D-6E8A-4147-A177-3AD203B41FA5}">
                      <a16:colId xmlns:a16="http://schemas.microsoft.com/office/drawing/2014/main" val="3636207516"/>
                    </a:ext>
                  </a:extLst>
                </a:gridCol>
                <a:gridCol w="130175">
                  <a:extLst>
                    <a:ext uri="{9D8B030D-6E8A-4147-A177-3AD203B41FA5}">
                      <a16:colId xmlns:a16="http://schemas.microsoft.com/office/drawing/2014/main" val="3787873987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625990335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088358648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511166539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3605985777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71719944"/>
                    </a:ext>
                  </a:extLst>
                </a:gridCol>
                <a:gridCol w="106363">
                  <a:extLst>
                    <a:ext uri="{9D8B030D-6E8A-4147-A177-3AD203B41FA5}">
                      <a16:colId xmlns:a16="http://schemas.microsoft.com/office/drawing/2014/main" val="1082067280"/>
                    </a:ext>
                  </a:extLst>
                </a:gridCol>
              </a:tblGrid>
              <a:tr h="125413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553574"/>
                  </a:ext>
                </a:extLst>
              </a:tr>
              <a:tr h="123825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488232"/>
                  </a:ext>
                </a:extLst>
              </a:tr>
              <a:tr h="279400">
                <a:tc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757532"/>
                  </a:ext>
                </a:extLst>
              </a:tr>
              <a:tr h="279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953394"/>
                  </a:ext>
                </a:extLst>
              </a:tr>
              <a:tr h="277813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391"/>
                  </a:ext>
                </a:extLst>
              </a:tr>
              <a:tr h="279400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872652"/>
                  </a:ext>
                </a:extLst>
              </a:tr>
              <a:tr h="127000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180019"/>
                  </a:ext>
                </a:extLst>
              </a:tr>
              <a:tr h="128588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05534"/>
                  </a:ext>
                </a:extLst>
              </a:tr>
            </a:tbl>
          </a:graphicData>
        </a:graphic>
      </p:graphicFrame>
      <p:graphicFrame>
        <p:nvGraphicFramePr>
          <p:cNvPr id="488958" name="Group 510"/>
          <p:cNvGraphicFramePr>
            <a:graphicFrameLocks noGrp="1"/>
          </p:cNvGraphicFramePr>
          <p:nvPr/>
        </p:nvGraphicFramePr>
        <p:xfrm>
          <a:off x="6372225" y="1449388"/>
          <a:ext cx="2339975" cy="1811973"/>
        </p:xfrm>
        <a:graphic>
          <a:graphicData uri="http://schemas.openxmlformats.org/drawingml/2006/table">
            <a:tbl>
              <a:tblPr/>
              <a:tblGrid>
                <a:gridCol w="128588">
                  <a:extLst>
                    <a:ext uri="{9D8B030D-6E8A-4147-A177-3AD203B41FA5}">
                      <a16:colId xmlns:a16="http://schemas.microsoft.com/office/drawing/2014/main" val="204220042"/>
                    </a:ext>
                  </a:extLst>
                </a:gridCol>
                <a:gridCol w="130175">
                  <a:extLst>
                    <a:ext uri="{9D8B030D-6E8A-4147-A177-3AD203B41FA5}">
                      <a16:colId xmlns:a16="http://schemas.microsoft.com/office/drawing/2014/main" val="709815369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688607108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846895357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455476768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221253178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1037181538"/>
                    </a:ext>
                  </a:extLst>
                </a:gridCol>
                <a:gridCol w="106362">
                  <a:extLst>
                    <a:ext uri="{9D8B030D-6E8A-4147-A177-3AD203B41FA5}">
                      <a16:colId xmlns:a16="http://schemas.microsoft.com/office/drawing/2014/main" val="2160781633"/>
                    </a:ext>
                  </a:extLst>
                </a:gridCol>
              </a:tblGrid>
              <a:tr h="125413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343735"/>
                  </a:ext>
                </a:extLst>
              </a:tr>
              <a:tr h="123825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672522"/>
                  </a:ext>
                </a:extLst>
              </a:tr>
              <a:tr h="279400">
                <a:tc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685659"/>
                  </a:ext>
                </a:extLst>
              </a:tr>
              <a:tr h="279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385083"/>
                  </a:ext>
                </a:extLst>
              </a:tr>
              <a:tr h="277813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17176"/>
                  </a:ext>
                </a:extLst>
              </a:tr>
              <a:tr h="279400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8092606"/>
                  </a:ext>
                </a:extLst>
              </a:tr>
              <a:tr h="127000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763754"/>
                  </a:ext>
                </a:extLst>
              </a:tr>
              <a:tr h="128588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795550"/>
                  </a:ext>
                </a:extLst>
              </a:tr>
            </a:tbl>
          </a:graphicData>
        </a:graphic>
      </p:graphicFrame>
      <p:graphicFrame>
        <p:nvGraphicFramePr>
          <p:cNvPr id="488960" name="Group 512"/>
          <p:cNvGraphicFramePr>
            <a:graphicFrameLocks noGrp="1"/>
          </p:cNvGraphicFramePr>
          <p:nvPr/>
        </p:nvGraphicFramePr>
        <p:xfrm>
          <a:off x="3671888" y="3957638"/>
          <a:ext cx="2339975" cy="1811973"/>
        </p:xfrm>
        <a:graphic>
          <a:graphicData uri="http://schemas.openxmlformats.org/drawingml/2006/table">
            <a:tbl>
              <a:tblPr/>
              <a:tblGrid>
                <a:gridCol w="128587">
                  <a:extLst>
                    <a:ext uri="{9D8B030D-6E8A-4147-A177-3AD203B41FA5}">
                      <a16:colId xmlns:a16="http://schemas.microsoft.com/office/drawing/2014/main" val="1162561985"/>
                    </a:ext>
                  </a:extLst>
                </a:gridCol>
                <a:gridCol w="130175">
                  <a:extLst>
                    <a:ext uri="{9D8B030D-6E8A-4147-A177-3AD203B41FA5}">
                      <a16:colId xmlns:a16="http://schemas.microsoft.com/office/drawing/2014/main" val="2956890549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975930619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8493922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719798167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817448216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704497645"/>
                    </a:ext>
                  </a:extLst>
                </a:gridCol>
                <a:gridCol w="106363">
                  <a:extLst>
                    <a:ext uri="{9D8B030D-6E8A-4147-A177-3AD203B41FA5}">
                      <a16:colId xmlns:a16="http://schemas.microsoft.com/office/drawing/2014/main" val="3184749421"/>
                    </a:ext>
                  </a:extLst>
                </a:gridCol>
              </a:tblGrid>
              <a:tr h="125413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298394"/>
                  </a:ext>
                </a:extLst>
              </a:tr>
              <a:tr h="123825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815878"/>
                  </a:ext>
                </a:extLst>
              </a:tr>
              <a:tr h="279400">
                <a:tc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694207"/>
                  </a:ext>
                </a:extLst>
              </a:tr>
              <a:tr h="279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663682"/>
                  </a:ext>
                </a:extLst>
              </a:tr>
              <a:tr h="277813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551084"/>
                  </a:ext>
                </a:extLst>
              </a:tr>
              <a:tr h="279400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692644"/>
                  </a:ext>
                </a:extLst>
              </a:tr>
              <a:tr h="127000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979580"/>
                  </a:ext>
                </a:extLst>
              </a:tr>
              <a:tr h="128588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715309"/>
                  </a:ext>
                </a:extLst>
              </a:tr>
            </a:tbl>
          </a:graphicData>
        </a:graphic>
      </p:graphicFrame>
      <p:graphicFrame>
        <p:nvGraphicFramePr>
          <p:cNvPr id="488962" name="Group 514"/>
          <p:cNvGraphicFramePr>
            <a:graphicFrameLocks noGrp="1"/>
          </p:cNvGraphicFramePr>
          <p:nvPr/>
        </p:nvGraphicFramePr>
        <p:xfrm>
          <a:off x="6372225" y="3957638"/>
          <a:ext cx="2339975" cy="1811973"/>
        </p:xfrm>
        <a:graphic>
          <a:graphicData uri="http://schemas.openxmlformats.org/drawingml/2006/table">
            <a:tbl>
              <a:tblPr/>
              <a:tblGrid>
                <a:gridCol w="128588">
                  <a:extLst>
                    <a:ext uri="{9D8B030D-6E8A-4147-A177-3AD203B41FA5}">
                      <a16:colId xmlns:a16="http://schemas.microsoft.com/office/drawing/2014/main" val="3062748548"/>
                    </a:ext>
                  </a:extLst>
                </a:gridCol>
                <a:gridCol w="130175">
                  <a:extLst>
                    <a:ext uri="{9D8B030D-6E8A-4147-A177-3AD203B41FA5}">
                      <a16:colId xmlns:a16="http://schemas.microsoft.com/office/drawing/2014/main" val="371938517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5165221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341162656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313643650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85895770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4174336618"/>
                    </a:ext>
                  </a:extLst>
                </a:gridCol>
                <a:gridCol w="106362">
                  <a:extLst>
                    <a:ext uri="{9D8B030D-6E8A-4147-A177-3AD203B41FA5}">
                      <a16:colId xmlns:a16="http://schemas.microsoft.com/office/drawing/2014/main" val="2586511675"/>
                    </a:ext>
                  </a:extLst>
                </a:gridCol>
              </a:tblGrid>
              <a:tr h="125413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50296"/>
                  </a:ext>
                </a:extLst>
              </a:tr>
              <a:tr h="123825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875813"/>
                  </a:ext>
                </a:extLst>
              </a:tr>
              <a:tr h="279400">
                <a:tc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971272"/>
                  </a:ext>
                </a:extLst>
              </a:tr>
              <a:tr h="279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578481"/>
                  </a:ext>
                </a:extLst>
              </a:tr>
              <a:tr h="277813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03383"/>
                  </a:ext>
                </a:extLst>
              </a:tr>
              <a:tr h="279400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724872"/>
                  </a:ext>
                </a:extLst>
              </a:tr>
              <a:tr h="127000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469837"/>
                  </a:ext>
                </a:extLst>
              </a:tr>
              <a:tr h="128588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420919"/>
                  </a:ext>
                </a:extLst>
              </a:tr>
            </a:tbl>
          </a:graphicData>
        </a:graphic>
      </p:graphicFrame>
      <p:sp>
        <p:nvSpPr>
          <p:cNvPr id="488963" name="AutoShape 515"/>
          <p:cNvSpPr>
            <a:spLocks noChangeArrowheads="1"/>
          </p:cNvSpPr>
          <p:nvPr/>
        </p:nvSpPr>
        <p:spPr bwMode="auto">
          <a:xfrm>
            <a:off x="4017963" y="2443163"/>
            <a:ext cx="1695450" cy="4746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C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488964" name="AutoShape 516"/>
          <p:cNvSpPr>
            <a:spLocks noChangeArrowheads="1"/>
          </p:cNvSpPr>
          <p:nvPr/>
        </p:nvSpPr>
        <p:spPr bwMode="auto">
          <a:xfrm>
            <a:off x="4481513" y="2154238"/>
            <a:ext cx="720725" cy="4873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488965" name="AutoShape 517"/>
          <p:cNvSpPr>
            <a:spLocks noChangeArrowheads="1"/>
          </p:cNvSpPr>
          <p:nvPr/>
        </p:nvSpPr>
        <p:spPr bwMode="auto">
          <a:xfrm>
            <a:off x="4964113" y="2151063"/>
            <a:ext cx="720725" cy="4873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488966" name="AutoShape 518"/>
          <p:cNvSpPr>
            <a:spLocks/>
          </p:cNvSpPr>
          <p:nvPr/>
        </p:nvSpPr>
        <p:spPr bwMode="auto">
          <a:xfrm rot="-5400000">
            <a:off x="7323138" y="1498600"/>
            <a:ext cx="458788" cy="719137"/>
          </a:xfrm>
          <a:prstGeom prst="leftBracket">
            <a:avLst>
              <a:gd name="adj" fmla="val 11524"/>
            </a:avLst>
          </a:prstGeom>
          <a:noFill/>
          <a:ln w="28575">
            <a:solidFill>
              <a:srgbClr val="CC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488967" name="AutoShape 519"/>
          <p:cNvSpPr>
            <a:spLocks/>
          </p:cNvSpPr>
          <p:nvPr/>
        </p:nvSpPr>
        <p:spPr bwMode="auto">
          <a:xfrm rot="16200000" flipH="1">
            <a:off x="7341394" y="2569369"/>
            <a:ext cx="441325" cy="719137"/>
          </a:xfrm>
          <a:prstGeom prst="leftBracket">
            <a:avLst>
              <a:gd name="adj" fmla="val 11980"/>
            </a:avLst>
          </a:prstGeom>
          <a:noFill/>
          <a:ln w="28575">
            <a:solidFill>
              <a:srgbClr val="CC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488968" name="AutoShape 520"/>
          <p:cNvSpPr>
            <a:spLocks/>
          </p:cNvSpPr>
          <p:nvPr/>
        </p:nvSpPr>
        <p:spPr bwMode="auto">
          <a:xfrm rot="-5400000">
            <a:off x="7791450" y="1498600"/>
            <a:ext cx="458788" cy="719138"/>
          </a:xfrm>
          <a:prstGeom prst="leftBracket">
            <a:avLst>
              <a:gd name="adj" fmla="val 11524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488969" name="AutoShape 521"/>
          <p:cNvSpPr>
            <a:spLocks/>
          </p:cNvSpPr>
          <p:nvPr/>
        </p:nvSpPr>
        <p:spPr bwMode="auto">
          <a:xfrm rot="16200000" flipH="1">
            <a:off x="7809706" y="2569369"/>
            <a:ext cx="441325" cy="719138"/>
          </a:xfrm>
          <a:prstGeom prst="leftBracket">
            <a:avLst>
              <a:gd name="adj" fmla="val 1198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488970" name="AutoShape 522"/>
          <p:cNvSpPr>
            <a:spLocks noChangeArrowheads="1"/>
          </p:cNvSpPr>
          <p:nvPr/>
        </p:nvSpPr>
        <p:spPr bwMode="auto">
          <a:xfrm>
            <a:off x="6694488" y="2163763"/>
            <a:ext cx="361950" cy="4873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488971" name="AutoShape 523"/>
          <p:cNvSpPr>
            <a:spLocks noChangeArrowheads="1"/>
          </p:cNvSpPr>
          <p:nvPr/>
        </p:nvSpPr>
        <p:spPr bwMode="auto">
          <a:xfrm>
            <a:off x="4022725" y="4357688"/>
            <a:ext cx="274638" cy="10795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C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488972" name="AutoShape 524"/>
          <p:cNvSpPr>
            <a:spLocks noChangeArrowheads="1"/>
          </p:cNvSpPr>
          <p:nvPr/>
        </p:nvSpPr>
        <p:spPr bwMode="auto">
          <a:xfrm>
            <a:off x="4956175" y="4367213"/>
            <a:ext cx="274638" cy="1050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488973" name="AutoShape 525"/>
          <p:cNvSpPr>
            <a:spLocks/>
          </p:cNvSpPr>
          <p:nvPr/>
        </p:nvSpPr>
        <p:spPr bwMode="auto">
          <a:xfrm>
            <a:off x="8091488" y="4362450"/>
            <a:ext cx="539750" cy="1079500"/>
          </a:xfrm>
          <a:prstGeom prst="leftBracket">
            <a:avLst>
              <a:gd name="adj" fmla="val 14704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488974" name="AutoShape 526"/>
          <p:cNvSpPr>
            <a:spLocks/>
          </p:cNvSpPr>
          <p:nvPr/>
        </p:nvSpPr>
        <p:spPr bwMode="auto">
          <a:xfrm flipH="1">
            <a:off x="6434138" y="4367213"/>
            <a:ext cx="620712" cy="1079500"/>
          </a:xfrm>
          <a:prstGeom prst="leftBracket">
            <a:avLst>
              <a:gd name="adj" fmla="val 12786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488975" name="Text Box 527"/>
          <p:cNvSpPr txBox="1">
            <a:spLocks noChangeArrowheads="1"/>
          </p:cNvSpPr>
          <p:nvPr/>
        </p:nvSpPr>
        <p:spPr bwMode="auto">
          <a:xfrm>
            <a:off x="3851275" y="3429000"/>
            <a:ext cx="215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BC+BD</a:t>
            </a:r>
          </a:p>
        </p:txBody>
      </p:sp>
      <p:sp>
        <p:nvSpPr>
          <p:cNvPr id="488976" name="Text Box 528"/>
          <p:cNvSpPr txBox="1">
            <a:spLocks noChangeArrowheads="1"/>
          </p:cNvSpPr>
          <p:nvPr/>
        </p:nvSpPr>
        <p:spPr bwMode="auto">
          <a:xfrm>
            <a:off x="6551613" y="3429000"/>
            <a:ext cx="2341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B’C+B’D+BC’D’</a:t>
            </a:r>
          </a:p>
        </p:txBody>
      </p:sp>
      <p:sp>
        <p:nvSpPr>
          <p:cNvPr id="488977" name="Text Box 529"/>
          <p:cNvSpPr txBox="1">
            <a:spLocks noChangeArrowheads="1"/>
          </p:cNvSpPr>
          <p:nvPr/>
        </p:nvSpPr>
        <p:spPr bwMode="auto">
          <a:xfrm>
            <a:off x="3851275" y="5949950"/>
            <a:ext cx="215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C’D’+CD</a:t>
            </a:r>
          </a:p>
        </p:txBody>
      </p:sp>
      <p:sp>
        <p:nvSpPr>
          <p:cNvPr id="488978" name="Text Box 530"/>
          <p:cNvSpPr txBox="1">
            <a:spLocks noChangeArrowheads="1"/>
          </p:cNvSpPr>
          <p:nvPr/>
        </p:nvSpPr>
        <p:spPr bwMode="auto">
          <a:xfrm>
            <a:off x="6551613" y="5949950"/>
            <a:ext cx="215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8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8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8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8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8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8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8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8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8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8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8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8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8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8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8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8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8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8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8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8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8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8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975" grpId="0"/>
      <p:bldP spid="488976" grpId="0"/>
      <p:bldP spid="488977" grpId="0"/>
      <p:bldP spid="4889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D325-8A48-4F05-B889-43514A4AAF64}" type="slidenum">
              <a:rPr lang="en-US" altLang="en-US"/>
              <a:pPr/>
              <a:t>14</a:t>
            </a:fld>
            <a:r>
              <a:rPr lang="en-US" altLang="en-US"/>
              <a:t> / 65</a:t>
            </a:r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Procedure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BCD-to-Excess 3 Converter</a:t>
            </a:r>
          </a:p>
        </p:txBody>
      </p:sp>
      <p:graphicFrame>
        <p:nvGraphicFramePr>
          <p:cNvPr id="489552" name="Group 80"/>
          <p:cNvGraphicFramePr>
            <a:graphicFrameLocks noGrp="1"/>
          </p:cNvGraphicFramePr>
          <p:nvPr/>
        </p:nvGraphicFramePr>
        <p:xfrm>
          <a:off x="971550" y="1630363"/>
          <a:ext cx="2162175" cy="5038731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val="3076310165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76316062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 B  C  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  x  y  z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119010"/>
                  </a:ext>
                </a:extLst>
              </a:tr>
              <a:tr h="2952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735910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349532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104008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757936"/>
                  </a:ext>
                </a:extLst>
              </a:tr>
              <a:tr h="2952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277943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603913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007594"/>
                  </a:ext>
                </a:extLst>
              </a:tr>
              <a:tr h="2952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8776930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137533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445260"/>
                  </a:ext>
                </a:extLst>
              </a:tr>
              <a:tr h="2952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234034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104249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197128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558653"/>
                  </a:ext>
                </a:extLst>
              </a:tr>
              <a:tr h="2952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408382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387139"/>
                  </a:ext>
                </a:extLst>
              </a:tr>
            </a:tbl>
          </a:graphicData>
        </a:graphic>
      </p:graphicFrame>
      <p:graphicFrame>
        <p:nvGraphicFramePr>
          <p:cNvPr id="489546" name="Object 74"/>
          <p:cNvGraphicFramePr>
            <a:graphicFrameLocks noChangeAspect="1"/>
          </p:cNvGraphicFramePr>
          <p:nvPr/>
        </p:nvGraphicFramePr>
        <p:xfrm>
          <a:off x="3355975" y="1679575"/>
          <a:ext cx="5656263" cy="389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196742" imgH="2201144" progId="Visio.Drawing.11">
                  <p:embed/>
                </p:oleObj>
              </mc:Choice>
              <mc:Fallback>
                <p:oleObj name="Visio" r:id="rId3" imgW="3196742" imgH="2201144" progId="Visio.Drawing.11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975" y="1679575"/>
                        <a:ext cx="5656263" cy="389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547" name="Text Box 75"/>
          <p:cNvSpPr txBox="1">
            <a:spLocks noChangeArrowheads="1"/>
          </p:cNvSpPr>
          <p:nvPr/>
        </p:nvSpPr>
        <p:spPr bwMode="auto">
          <a:xfrm>
            <a:off x="3671888" y="5768975"/>
            <a:ext cx="215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89548" name="Text Box 76"/>
          <p:cNvSpPr txBox="1">
            <a:spLocks noChangeArrowheads="1"/>
          </p:cNvSpPr>
          <p:nvPr/>
        </p:nvSpPr>
        <p:spPr bwMode="auto">
          <a:xfrm>
            <a:off x="3671888" y="6129338"/>
            <a:ext cx="2700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B’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</p:txBody>
      </p:sp>
      <p:sp>
        <p:nvSpPr>
          <p:cNvPr id="489549" name="Text Box 77"/>
          <p:cNvSpPr txBox="1">
            <a:spLocks noChangeArrowheads="1"/>
          </p:cNvSpPr>
          <p:nvPr/>
        </p:nvSpPr>
        <p:spPr bwMode="auto">
          <a:xfrm>
            <a:off x="6551613" y="5768975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</a:p>
        </p:txBody>
      </p:sp>
      <p:sp>
        <p:nvSpPr>
          <p:cNvPr id="489550" name="Text Box 78"/>
          <p:cNvSpPr txBox="1">
            <a:spLocks noChangeArrowheads="1"/>
          </p:cNvSpPr>
          <p:nvPr/>
        </p:nvSpPr>
        <p:spPr bwMode="auto">
          <a:xfrm>
            <a:off x="6551613" y="6129338"/>
            <a:ext cx="16208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D’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360B-7C81-46B6-B308-4C0032E50CE6}" type="slidenum">
              <a:rPr lang="en-US" altLang="en-US"/>
              <a:pPr/>
              <a:t>15</a:t>
            </a:fld>
            <a:r>
              <a:rPr lang="en-US" altLang="en-US"/>
              <a:t> / 65</a:t>
            </a:r>
          </a:p>
        </p:txBody>
      </p:sp>
      <p:pic>
        <p:nvPicPr>
          <p:cNvPr id="490701" name="Picture 2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219575"/>
            <a:ext cx="1760537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Seven-Segment Decoder</a:t>
            </a:r>
          </a:p>
        </p:txBody>
      </p:sp>
      <p:grpSp>
        <p:nvGrpSpPr>
          <p:cNvPr id="490500" name="Group 4"/>
          <p:cNvGrpSpPr>
            <a:grpSpLocks/>
          </p:cNvGrpSpPr>
          <p:nvPr/>
        </p:nvGrpSpPr>
        <p:grpSpPr bwMode="auto">
          <a:xfrm>
            <a:off x="6551613" y="908050"/>
            <a:ext cx="2027237" cy="3121025"/>
            <a:chOff x="3470" y="2099"/>
            <a:chExt cx="1277" cy="1966"/>
          </a:xfrm>
        </p:grpSpPr>
        <p:grpSp>
          <p:nvGrpSpPr>
            <p:cNvPr id="490501" name="Group 5"/>
            <p:cNvGrpSpPr>
              <a:grpSpLocks/>
            </p:cNvGrpSpPr>
            <p:nvPr/>
          </p:nvGrpSpPr>
          <p:grpSpPr bwMode="auto">
            <a:xfrm>
              <a:off x="3681" y="2371"/>
              <a:ext cx="889" cy="1417"/>
              <a:chOff x="3681" y="2371"/>
              <a:chExt cx="889" cy="1417"/>
            </a:xfrm>
          </p:grpSpPr>
          <p:sp>
            <p:nvSpPr>
              <p:cNvPr id="490502" name="AutoShape 6"/>
              <p:cNvSpPr>
                <a:spLocks noChangeArrowheads="1"/>
              </p:cNvSpPr>
              <p:nvPr/>
            </p:nvSpPr>
            <p:spPr bwMode="auto">
              <a:xfrm rot="-5089469">
                <a:off x="4202" y="2706"/>
                <a:ext cx="623" cy="11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0503" name="AutoShape 7"/>
              <p:cNvSpPr>
                <a:spLocks noChangeArrowheads="1"/>
              </p:cNvSpPr>
              <p:nvPr/>
            </p:nvSpPr>
            <p:spPr bwMode="auto">
              <a:xfrm rot="-26688334">
                <a:off x="3426" y="3351"/>
                <a:ext cx="623" cy="11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0504" name="AutoShape 8"/>
              <p:cNvSpPr>
                <a:spLocks noChangeArrowheads="1"/>
              </p:cNvSpPr>
              <p:nvPr/>
            </p:nvSpPr>
            <p:spPr bwMode="auto">
              <a:xfrm rot="16510532">
                <a:off x="3487" y="2692"/>
                <a:ext cx="623" cy="11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0505" name="AutoShape 9"/>
              <p:cNvSpPr>
                <a:spLocks noChangeArrowheads="1"/>
              </p:cNvSpPr>
              <p:nvPr/>
            </p:nvSpPr>
            <p:spPr bwMode="auto">
              <a:xfrm rot="16508654">
                <a:off x="4153" y="3363"/>
                <a:ext cx="623" cy="11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0506" name="AutoShape 10"/>
              <p:cNvSpPr>
                <a:spLocks noChangeArrowheads="1"/>
              </p:cNvSpPr>
              <p:nvPr/>
            </p:nvSpPr>
            <p:spPr bwMode="auto">
              <a:xfrm>
                <a:off x="3763" y="3675"/>
                <a:ext cx="623" cy="11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0507" name="AutoShape 11"/>
              <p:cNvSpPr>
                <a:spLocks noChangeArrowheads="1"/>
              </p:cNvSpPr>
              <p:nvPr/>
            </p:nvSpPr>
            <p:spPr bwMode="auto">
              <a:xfrm>
                <a:off x="3872" y="2371"/>
                <a:ext cx="623" cy="11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0508" name="AutoShape 12"/>
              <p:cNvSpPr>
                <a:spLocks noChangeArrowheads="1"/>
              </p:cNvSpPr>
              <p:nvPr/>
            </p:nvSpPr>
            <p:spPr bwMode="auto">
              <a:xfrm>
                <a:off x="3818" y="3034"/>
                <a:ext cx="623" cy="113"/>
              </a:xfrm>
              <a:prstGeom prst="roundRect">
                <a:avLst>
                  <a:gd name="adj" fmla="val 47759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490509" name="Text Box 13"/>
            <p:cNvSpPr txBox="1">
              <a:spLocks noChangeArrowheads="1"/>
            </p:cNvSpPr>
            <p:nvPr/>
          </p:nvSpPr>
          <p:spPr bwMode="auto">
            <a:xfrm>
              <a:off x="4059" y="2099"/>
              <a:ext cx="1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9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90510" name="Text Box 14"/>
            <p:cNvSpPr txBox="1">
              <a:spLocks noChangeArrowheads="1"/>
            </p:cNvSpPr>
            <p:nvPr/>
          </p:nvSpPr>
          <p:spPr bwMode="auto">
            <a:xfrm>
              <a:off x="4567" y="259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9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90511" name="Text Box 15"/>
            <p:cNvSpPr txBox="1">
              <a:spLocks noChangeArrowheads="1"/>
            </p:cNvSpPr>
            <p:nvPr/>
          </p:nvSpPr>
          <p:spPr bwMode="auto">
            <a:xfrm>
              <a:off x="4528" y="3233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90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90512" name="Text Box 16"/>
            <p:cNvSpPr txBox="1">
              <a:spLocks noChangeArrowheads="1"/>
            </p:cNvSpPr>
            <p:nvPr/>
          </p:nvSpPr>
          <p:spPr bwMode="auto">
            <a:xfrm>
              <a:off x="4050" y="2725"/>
              <a:ext cx="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9000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490513" name="Text Box 17"/>
            <p:cNvSpPr txBox="1">
              <a:spLocks noChangeArrowheads="1"/>
            </p:cNvSpPr>
            <p:nvPr/>
          </p:nvSpPr>
          <p:spPr bwMode="auto">
            <a:xfrm>
              <a:off x="3470" y="3233"/>
              <a:ext cx="1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9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90514" name="Text Box 18"/>
            <p:cNvSpPr txBox="1">
              <a:spLocks noChangeArrowheads="1"/>
            </p:cNvSpPr>
            <p:nvPr/>
          </p:nvSpPr>
          <p:spPr bwMode="auto">
            <a:xfrm>
              <a:off x="3950" y="3777"/>
              <a:ext cx="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9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90515" name="Text Box 19"/>
            <p:cNvSpPr txBox="1">
              <a:spLocks noChangeArrowheads="1"/>
            </p:cNvSpPr>
            <p:nvPr/>
          </p:nvSpPr>
          <p:spPr bwMode="auto">
            <a:xfrm>
              <a:off x="3515" y="2598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9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490706" name="Group 210"/>
          <p:cNvGrpSpPr>
            <a:grpSpLocks/>
          </p:cNvGrpSpPr>
          <p:nvPr/>
        </p:nvGrpSpPr>
        <p:grpSpPr bwMode="auto">
          <a:xfrm>
            <a:off x="3717925" y="1449388"/>
            <a:ext cx="2744788" cy="1517650"/>
            <a:chOff x="2342" y="913"/>
            <a:chExt cx="1729" cy="956"/>
          </a:xfrm>
        </p:grpSpPr>
        <p:sp>
          <p:nvSpPr>
            <p:cNvPr id="490518" name="AutoShape 22"/>
            <p:cNvSpPr>
              <a:spLocks noChangeArrowheads="1"/>
            </p:cNvSpPr>
            <p:nvPr/>
          </p:nvSpPr>
          <p:spPr bwMode="auto">
            <a:xfrm>
              <a:off x="2823" y="944"/>
              <a:ext cx="794" cy="90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490519" name="Line 23"/>
            <p:cNvSpPr>
              <a:spLocks noChangeShapeType="1"/>
            </p:cNvSpPr>
            <p:nvPr/>
          </p:nvSpPr>
          <p:spPr bwMode="auto">
            <a:xfrm>
              <a:off x="2480" y="1511"/>
              <a:ext cx="343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0520" name="Line 24"/>
            <p:cNvSpPr>
              <a:spLocks noChangeShapeType="1"/>
            </p:cNvSpPr>
            <p:nvPr/>
          </p:nvSpPr>
          <p:spPr bwMode="auto">
            <a:xfrm>
              <a:off x="2478" y="1067"/>
              <a:ext cx="34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0521" name="Line 25"/>
            <p:cNvSpPr>
              <a:spLocks noChangeShapeType="1"/>
            </p:cNvSpPr>
            <p:nvPr/>
          </p:nvSpPr>
          <p:spPr bwMode="auto">
            <a:xfrm flipV="1">
              <a:off x="2480" y="1284"/>
              <a:ext cx="343" cy="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0522" name="Line 26"/>
            <p:cNvSpPr>
              <a:spLocks noChangeShapeType="1"/>
            </p:cNvSpPr>
            <p:nvPr/>
          </p:nvSpPr>
          <p:spPr bwMode="auto">
            <a:xfrm flipV="1">
              <a:off x="3619" y="1057"/>
              <a:ext cx="225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0523" name="Line 27"/>
            <p:cNvSpPr>
              <a:spLocks noChangeShapeType="1"/>
            </p:cNvSpPr>
            <p:nvPr/>
          </p:nvSpPr>
          <p:spPr bwMode="auto">
            <a:xfrm>
              <a:off x="3619" y="1171"/>
              <a:ext cx="225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0524" name="Text Box 28"/>
            <p:cNvSpPr txBox="1">
              <a:spLocks noChangeArrowheads="1"/>
            </p:cNvSpPr>
            <p:nvPr/>
          </p:nvSpPr>
          <p:spPr bwMode="auto">
            <a:xfrm>
              <a:off x="3107" y="1284"/>
              <a:ext cx="227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en-US" sz="32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  <p:sp>
          <p:nvSpPr>
            <p:cNvPr id="490525" name="Line 29"/>
            <p:cNvSpPr>
              <a:spLocks noChangeShapeType="1"/>
            </p:cNvSpPr>
            <p:nvPr/>
          </p:nvSpPr>
          <p:spPr bwMode="auto">
            <a:xfrm flipV="1">
              <a:off x="2480" y="1738"/>
              <a:ext cx="343" cy="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0526" name="Line 30"/>
            <p:cNvSpPr>
              <a:spLocks noChangeShapeType="1"/>
            </p:cNvSpPr>
            <p:nvPr/>
          </p:nvSpPr>
          <p:spPr bwMode="auto">
            <a:xfrm>
              <a:off x="3617" y="1284"/>
              <a:ext cx="227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0527" name="Line 31"/>
            <p:cNvSpPr>
              <a:spLocks noChangeShapeType="1"/>
            </p:cNvSpPr>
            <p:nvPr/>
          </p:nvSpPr>
          <p:spPr bwMode="auto">
            <a:xfrm>
              <a:off x="3617" y="1397"/>
              <a:ext cx="227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0528" name="Line 32"/>
            <p:cNvSpPr>
              <a:spLocks noChangeShapeType="1"/>
            </p:cNvSpPr>
            <p:nvPr/>
          </p:nvSpPr>
          <p:spPr bwMode="auto">
            <a:xfrm flipV="1">
              <a:off x="3619" y="1511"/>
              <a:ext cx="225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0529" name="Line 33"/>
            <p:cNvSpPr>
              <a:spLocks noChangeShapeType="1"/>
            </p:cNvSpPr>
            <p:nvPr/>
          </p:nvSpPr>
          <p:spPr bwMode="auto">
            <a:xfrm>
              <a:off x="3619" y="1625"/>
              <a:ext cx="225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0530" name="Line 34"/>
            <p:cNvSpPr>
              <a:spLocks noChangeShapeType="1"/>
            </p:cNvSpPr>
            <p:nvPr/>
          </p:nvSpPr>
          <p:spPr bwMode="auto">
            <a:xfrm>
              <a:off x="3617" y="1738"/>
              <a:ext cx="227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0532" name="Text Box 36"/>
            <p:cNvSpPr txBox="1">
              <a:spLocks noChangeArrowheads="1"/>
            </p:cNvSpPr>
            <p:nvPr/>
          </p:nvSpPr>
          <p:spPr bwMode="auto">
            <a:xfrm>
              <a:off x="2342" y="913"/>
              <a:ext cx="113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490533" name="Text Box 37"/>
            <p:cNvSpPr txBox="1">
              <a:spLocks noChangeArrowheads="1"/>
            </p:cNvSpPr>
            <p:nvPr/>
          </p:nvSpPr>
          <p:spPr bwMode="auto">
            <a:xfrm>
              <a:off x="3844" y="931"/>
              <a:ext cx="227" cy="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7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  <a:p>
              <a:pPr>
                <a:lnSpc>
                  <a:spcPct val="7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  <a:p>
              <a:pPr>
                <a:lnSpc>
                  <a:spcPct val="7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  <a:p>
              <a:pPr>
                <a:lnSpc>
                  <a:spcPct val="7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  <a:p>
              <a:pPr>
                <a:lnSpc>
                  <a:spcPct val="7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  <a:p>
              <a:pPr>
                <a:lnSpc>
                  <a:spcPct val="7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  <a:p>
              <a:pPr>
                <a:lnSpc>
                  <a:spcPct val="7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aphicFrame>
        <p:nvGraphicFramePr>
          <p:cNvPr id="490621" name="Group 125"/>
          <p:cNvGraphicFramePr>
            <a:graphicFrameLocks noGrp="1"/>
          </p:cNvGraphicFramePr>
          <p:nvPr/>
        </p:nvGraphicFramePr>
        <p:xfrm>
          <a:off x="792163" y="1268413"/>
          <a:ext cx="2519362" cy="5221292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1777589921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4213111280"/>
                    </a:ext>
                  </a:extLst>
                </a:gridCol>
              </a:tblGrid>
              <a:tr h="3079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  x  y  z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 c d e f g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194001"/>
                  </a:ext>
                </a:extLst>
              </a:tr>
              <a:tr h="3063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043499"/>
                  </a:ext>
                </a:extLst>
              </a:tr>
              <a:tr h="3063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0 0 0 0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4314887"/>
                  </a:ext>
                </a:extLst>
              </a:tr>
              <a:tr h="3079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679667"/>
                  </a:ext>
                </a:extLst>
              </a:tr>
              <a:tr h="3079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0 0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606355"/>
                  </a:ext>
                </a:extLst>
              </a:tr>
              <a:tr h="3063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0 0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902087"/>
                  </a:ext>
                </a:extLst>
              </a:tr>
              <a:tr h="3063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385134"/>
                  </a:ext>
                </a:extLst>
              </a:tr>
              <a:tr h="3079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142794"/>
                  </a:ext>
                </a:extLst>
              </a:tr>
              <a:tr h="3063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0 0 0 0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299630"/>
                  </a:ext>
                </a:extLst>
              </a:tr>
              <a:tr h="3079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836903"/>
                  </a:ext>
                </a:extLst>
              </a:tr>
              <a:tr h="3063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636836"/>
                  </a:ext>
                </a:extLst>
              </a:tr>
              <a:tr h="3063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x x x x x x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697405"/>
                  </a:ext>
                </a:extLst>
              </a:tr>
              <a:tr h="3079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x x x x x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702830"/>
                  </a:ext>
                </a:extLst>
              </a:tr>
              <a:tr h="3079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x x x x x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127849"/>
                  </a:ext>
                </a:extLst>
              </a:tr>
              <a:tr h="3063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x x x x x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030832"/>
                  </a:ext>
                </a:extLst>
              </a:tr>
              <a:tr h="3063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x x x x x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003063"/>
                  </a:ext>
                </a:extLst>
              </a:tr>
              <a:tr h="3079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x x x x x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187661"/>
                  </a:ext>
                </a:extLst>
              </a:tr>
            </a:tbl>
          </a:graphicData>
        </a:graphic>
      </p:graphicFrame>
      <p:graphicFrame>
        <p:nvGraphicFramePr>
          <p:cNvPr id="490622" name="Group 126"/>
          <p:cNvGraphicFramePr>
            <a:graphicFrameLocks noGrp="1"/>
          </p:cNvGraphicFramePr>
          <p:nvPr/>
        </p:nvGraphicFramePr>
        <p:xfrm>
          <a:off x="3851275" y="3789363"/>
          <a:ext cx="2339975" cy="1811973"/>
        </p:xfrm>
        <a:graphic>
          <a:graphicData uri="http://schemas.openxmlformats.org/drawingml/2006/table">
            <a:tbl>
              <a:tblPr/>
              <a:tblGrid>
                <a:gridCol w="128588">
                  <a:extLst>
                    <a:ext uri="{9D8B030D-6E8A-4147-A177-3AD203B41FA5}">
                      <a16:colId xmlns:a16="http://schemas.microsoft.com/office/drawing/2014/main" val="1393218753"/>
                    </a:ext>
                  </a:extLst>
                </a:gridCol>
                <a:gridCol w="130175">
                  <a:extLst>
                    <a:ext uri="{9D8B030D-6E8A-4147-A177-3AD203B41FA5}">
                      <a16:colId xmlns:a16="http://schemas.microsoft.com/office/drawing/2014/main" val="1282190077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65947648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65372524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883484449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25812418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1233139369"/>
                    </a:ext>
                  </a:extLst>
                </a:gridCol>
                <a:gridCol w="106362">
                  <a:extLst>
                    <a:ext uri="{9D8B030D-6E8A-4147-A177-3AD203B41FA5}">
                      <a16:colId xmlns:a16="http://schemas.microsoft.com/office/drawing/2014/main" val="1023680056"/>
                    </a:ext>
                  </a:extLst>
                </a:gridCol>
              </a:tblGrid>
              <a:tr h="125413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225553"/>
                  </a:ext>
                </a:extLst>
              </a:tr>
              <a:tr h="123825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833483"/>
                  </a:ext>
                </a:extLst>
              </a:tr>
              <a:tr h="279400">
                <a:tc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689865"/>
                  </a:ext>
                </a:extLst>
              </a:tr>
              <a:tr h="279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24631"/>
                  </a:ext>
                </a:extLst>
              </a:tr>
              <a:tr h="277813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87670"/>
                  </a:ext>
                </a:extLst>
              </a:tr>
              <a:tr h="279400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405709"/>
                  </a:ext>
                </a:extLst>
              </a:tr>
              <a:tr h="127000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953449"/>
                  </a:ext>
                </a:extLst>
              </a:tr>
              <a:tr h="128588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799028"/>
                  </a:ext>
                </a:extLst>
              </a:tr>
            </a:tbl>
          </a:graphicData>
        </a:graphic>
      </p:graphicFrame>
      <p:grpSp>
        <p:nvGrpSpPr>
          <p:cNvPr id="490707" name="Group 211"/>
          <p:cNvGrpSpPr>
            <a:grpSpLocks/>
          </p:cNvGrpSpPr>
          <p:nvPr/>
        </p:nvGrpSpPr>
        <p:grpSpPr bwMode="auto">
          <a:xfrm>
            <a:off x="4108450" y="1573213"/>
            <a:ext cx="133350" cy="1308100"/>
            <a:chOff x="2634" y="981"/>
            <a:chExt cx="84" cy="824"/>
          </a:xfrm>
        </p:grpSpPr>
        <p:sp>
          <p:nvSpPr>
            <p:cNvPr id="490704" name="AutoShape 208"/>
            <p:cNvSpPr>
              <a:spLocks/>
            </p:cNvSpPr>
            <p:nvPr/>
          </p:nvSpPr>
          <p:spPr bwMode="auto">
            <a:xfrm flipH="1">
              <a:off x="2675" y="981"/>
              <a:ext cx="43" cy="824"/>
            </a:xfrm>
            <a:prstGeom prst="leftBracket">
              <a:avLst>
                <a:gd name="adj" fmla="val 159690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490703" name="AutoShape 207"/>
            <p:cNvSpPr>
              <a:spLocks/>
            </p:cNvSpPr>
            <p:nvPr/>
          </p:nvSpPr>
          <p:spPr bwMode="auto">
            <a:xfrm>
              <a:off x="2634" y="981"/>
              <a:ext cx="43" cy="824"/>
            </a:xfrm>
            <a:prstGeom prst="leftBracket">
              <a:avLst>
                <a:gd name="adj" fmla="val 159690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490708" name="AutoShape 212"/>
          <p:cNvSpPr>
            <a:spLocks/>
          </p:cNvSpPr>
          <p:nvPr/>
        </p:nvSpPr>
        <p:spPr bwMode="auto">
          <a:xfrm>
            <a:off x="4392613" y="3133725"/>
            <a:ext cx="1258887" cy="295275"/>
          </a:xfrm>
          <a:prstGeom prst="borderCallout1">
            <a:avLst>
              <a:gd name="adj1" fmla="val 38708"/>
              <a:gd name="adj2" fmla="val -6051"/>
              <a:gd name="adj3" fmla="val -84944"/>
              <a:gd name="adj4" fmla="val -17148"/>
            </a:avLst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BCD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490709" name="AutoShape 213"/>
          <p:cNvSpPr>
            <a:spLocks noChangeArrowheads="1"/>
          </p:cNvSpPr>
          <p:nvPr/>
        </p:nvSpPr>
        <p:spPr bwMode="auto">
          <a:xfrm>
            <a:off x="4211638" y="4778375"/>
            <a:ext cx="1695450" cy="4746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C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490710" name="AutoShape 214"/>
          <p:cNvSpPr>
            <a:spLocks noChangeArrowheads="1"/>
          </p:cNvSpPr>
          <p:nvPr/>
        </p:nvSpPr>
        <p:spPr bwMode="auto">
          <a:xfrm>
            <a:off x="5111750" y="4206875"/>
            <a:ext cx="793750" cy="10414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490711" name="AutoShape 215"/>
          <p:cNvSpPr>
            <a:spLocks noChangeArrowheads="1"/>
          </p:cNvSpPr>
          <p:nvPr/>
        </p:nvSpPr>
        <p:spPr bwMode="auto">
          <a:xfrm>
            <a:off x="4654550" y="4498975"/>
            <a:ext cx="793750" cy="4746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99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490712" name="Arc 216"/>
          <p:cNvSpPr>
            <a:spLocks/>
          </p:cNvSpPr>
          <p:nvPr/>
        </p:nvSpPr>
        <p:spPr bwMode="auto">
          <a:xfrm rot="7948750">
            <a:off x="4077494" y="4007644"/>
            <a:ext cx="361950" cy="471488"/>
          </a:xfrm>
          <a:custGeom>
            <a:avLst/>
            <a:gdLst>
              <a:gd name="G0" fmla="+- 21598 0 0"/>
              <a:gd name="G1" fmla="+- 21600 0 0"/>
              <a:gd name="G2" fmla="+- 21600 0 0"/>
              <a:gd name="T0" fmla="*/ 0 w 43198"/>
              <a:gd name="T1" fmla="*/ 21334 h 21600"/>
              <a:gd name="T2" fmla="*/ 43198 w 43198"/>
              <a:gd name="T3" fmla="*/ 21600 h 21600"/>
              <a:gd name="T4" fmla="*/ 21598 w 4319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8" h="21600" fill="none" extrusionOk="0">
                <a:moveTo>
                  <a:pt x="-1" y="21333"/>
                </a:moveTo>
                <a:cubicBezTo>
                  <a:pt x="145" y="9509"/>
                  <a:pt x="9772" y="0"/>
                  <a:pt x="21598" y="0"/>
                </a:cubicBezTo>
                <a:cubicBezTo>
                  <a:pt x="33527" y="0"/>
                  <a:pt x="43198" y="9670"/>
                  <a:pt x="43198" y="21600"/>
                </a:cubicBezTo>
              </a:path>
              <a:path w="43198" h="21600" stroke="0" extrusionOk="0">
                <a:moveTo>
                  <a:pt x="-1" y="21333"/>
                </a:moveTo>
                <a:cubicBezTo>
                  <a:pt x="145" y="9509"/>
                  <a:pt x="9772" y="0"/>
                  <a:pt x="21598" y="0"/>
                </a:cubicBezTo>
                <a:cubicBezTo>
                  <a:pt x="33527" y="0"/>
                  <a:pt x="43198" y="9670"/>
                  <a:pt x="43198" y="21600"/>
                </a:cubicBezTo>
                <a:lnTo>
                  <a:pt x="21598" y="21600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490713" name="Arc 217"/>
          <p:cNvSpPr>
            <a:spLocks/>
          </p:cNvSpPr>
          <p:nvPr/>
        </p:nvSpPr>
        <p:spPr bwMode="auto">
          <a:xfrm rot="13651250" flipH="1">
            <a:off x="5645944" y="4009231"/>
            <a:ext cx="361950" cy="471488"/>
          </a:xfrm>
          <a:custGeom>
            <a:avLst/>
            <a:gdLst>
              <a:gd name="G0" fmla="+- 21598 0 0"/>
              <a:gd name="G1" fmla="+- 21600 0 0"/>
              <a:gd name="G2" fmla="+- 21600 0 0"/>
              <a:gd name="T0" fmla="*/ 0 w 43198"/>
              <a:gd name="T1" fmla="*/ 21334 h 21600"/>
              <a:gd name="T2" fmla="*/ 43198 w 43198"/>
              <a:gd name="T3" fmla="*/ 21600 h 21600"/>
              <a:gd name="T4" fmla="*/ 21598 w 4319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8" h="21600" fill="none" extrusionOk="0">
                <a:moveTo>
                  <a:pt x="-1" y="21333"/>
                </a:moveTo>
                <a:cubicBezTo>
                  <a:pt x="145" y="9509"/>
                  <a:pt x="9772" y="0"/>
                  <a:pt x="21598" y="0"/>
                </a:cubicBezTo>
                <a:cubicBezTo>
                  <a:pt x="33527" y="0"/>
                  <a:pt x="43198" y="9670"/>
                  <a:pt x="43198" y="21600"/>
                </a:cubicBezTo>
              </a:path>
              <a:path w="43198" h="21600" stroke="0" extrusionOk="0">
                <a:moveTo>
                  <a:pt x="-1" y="21333"/>
                </a:moveTo>
                <a:cubicBezTo>
                  <a:pt x="145" y="9509"/>
                  <a:pt x="9772" y="0"/>
                  <a:pt x="21598" y="0"/>
                </a:cubicBezTo>
                <a:cubicBezTo>
                  <a:pt x="33527" y="0"/>
                  <a:pt x="43198" y="9670"/>
                  <a:pt x="43198" y="21600"/>
                </a:cubicBezTo>
                <a:lnTo>
                  <a:pt x="21598" y="21600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490714" name="Arc 218"/>
          <p:cNvSpPr>
            <a:spLocks/>
          </p:cNvSpPr>
          <p:nvPr/>
        </p:nvSpPr>
        <p:spPr bwMode="auto">
          <a:xfrm rot="13651250" flipV="1">
            <a:off x="4087019" y="4995069"/>
            <a:ext cx="361950" cy="471488"/>
          </a:xfrm>
          <a:custGeom>
            <a:avLst/>
            <a:gdLst>
              <a:gd name="G0" fmla="+- 21598 0 0"/>
              <a:gd name="G1" fmla="+- 21600 0 0"/>
              <a:gd name="G2" fmla="+- 21600 0 0"/>
              <a:gd name="T0" fmla="*/ 0 w 43198"/>
              <a:gd name="T1" fmla="*/ 21334 h 21600"/>
              <a:gd name="T2" fmla="*/ 43198 w 43198"/>
              <a:gd name="T3" fmla="*/ 21600 h 21600"/>
              <a:gd name="T4" fmla="*/ 21598 w 4319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8" h="21600" fill="none" extrusionOk="0">
                <a:moveTo>
                  <a:pt x="-1" y="21333"/>
                </a:moveTo>
                <a:cubicBezTo>
                  <a:pt x="145" y="9509"/>
                  <a:pt x="9772" y="0"/>
                  <a:pt x="21598" y="0"/>
                </a:cubicBezTo>
                <a:cubicBezTo>
                  <a:pt x="33527" y="0"/>
                  <a:pt x="43198" y="9670"/>
                  <a:pt x="43198" y="21600"/>
                </a:cubicBezTo>
              </a:path>
              <a:path w="43198" h="21600" stroke="0" extrusionOk="0">
                <a:moveTo>
                  <a:pt x="-1" y="21333"/>
                </a:moveTo>
                <a:cubicBezTo>
                  <a:pt x="145" y="9509"/>
                  <a:pt x="9772" y="0"/>
                  <a:pt x="21598" y="0"/>
                </a:cubicBezTo>
                <a:cubicBezTo>
                  <a:pt x="33527" y="0"/>
                  <a:pt x="43198" y="9670"/>
                  <a:pt x="43198" y="21600"/>
                </a:cubicBezTo>
                <a:lnTo>
                  <a:pt x="21598" y="21600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490715" name="Arc 219"/>
          <p:cNvSpPr>
            <a:spLocks/>
          </p:cNvSpPr>
          <p:nvPr/>
        </p:nvSpPr>
        <p:spPr bwMode="auto">
          <a:xfrm rot="7948750" flipH="1" flipV="1">
            <a:off x="5655469" y="4996656"/>
            <a:ext cx="361950" cy="471488"/>
          </a:xfrm>
          <a:custGeom>
            <a:avLst/>
            <a:gdLst>
              <a:gd name="G0" fmla="+- 21598 0 0"/>
              <a:gd name="G1" fmla="+- 21600 0 0"/>
              <a:gd name="G2" fmla="+- 21600 0 0"/>
              <a:gd name="T0" fmla="*/ 0 w 43198"/>
              <a:gd name="T1" fmla="*/ 21334 h 21600"/>
              <a:gd name="T2" fmla="*/ 43198 w 43198"/>
              <a:gd name="T3" fmla="*/ 21600 h 21600"/>
              <a:gd name="T4" fmla="*/ 21598 w 4319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8" h="21600" fill="none" extrusionOk="0">
                <a:moveTo>
                  <a:pt x="-1" y="21333"/>
                </a:moveTo>
                <a:cubicBezTo>
                  <a:pt x="145" y="9509"/>
                  <a:pt x="9772" y="0"/>
                  <a:pt x="21598" y="0"/>
                </a:cubicBezTo>
                <a:cubicBezTo>
                  <a:pt x="33527" y="0"/>
                  <a:pt x="43198" y="9670"/>
                  <a:pt x="43198" y="21600"/>
                </a:cubicBezTo>
              </a:path>
              <a:path w="43198" h="21600" stroke="0" extrusionOk="0">
                <a:moveTo>
                  <a:pt x="-1" y="21333"/>
                </a:moveTo>
                <a:cubicBezTo>
                  <a:pt x="145" y="9509"/>
                  <a:pt x="9772" y="0"/>
                  <a:pt x="21598" y="0"/>
                </a:cubicBezTo>
                <a:cubicBezTo>
                  <a:pt x="33527" y="0"/>
                  <a:pt x="43198" y="9670"/>
                  <a:pt x="43198" y="21600"/>
                </a:cubicBezTo>
                <a:lnTo>
                  <a:pt x="21598" y="21600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490716" name="Text Box 220"/>
          <p:cNvSpPr txBox="1">
            <a:spLocks noChangeArrowheads="1"/>
          </p:cNvSpPr>
          <p:nvPr/>
        </p:nvSpPr>
        <p:spPr bwMode="auto">
          <a:xfrm>
            <a:off x="4032250" y="5768975"/>
            <a:ext cx="215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xz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x’z’</a:t>
            </a:r>
          </a:p>
        </p:txBody>
      </p:sp>
      <p:sp>
        <p:nvSpPr>
          <p:cNvPr id="490718" name="Text Box 222"/>
          <p:cNvSpPr txBox="1">
            <a:spLocks noChangeArrowheads="1"/>
          </p:cNvSpPr>
          <p:nvPr/>
        </p:nvSpPr>
        <p:spPr bwMode="auto">
          <a:xfrm>
            <a:off x="6551613" y="5768975"/>
            <a:ext cx="900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. . .</a:t>
            </a:r>
          </a:p>
        </p:txBody>
      </p:sp>
      <p:sp>
        <p:nvSpPr>
          <p:cNvPr id="490719" name="Text Box 223"/>
          <p:cNvSpPr txBox="1">
            <a:spLocks noChangeArrowheads="1"/>
          </p:cNvSpPr>
          <p:nvPr/>
        </p:nvSpPr>
        <p:spPr bwMode="auto">
          <a:xfrm>
            <a:off x="6551613" y="6003925"/>
            <a:ext cx="900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. . .</a:t>
            </a:r>
          </a:p>
        </p:txBody>
      </p:sp>
      <p:sp>
        <p:nvSpPr>
          <p:cNvPr id="490720" name="Text Box 224"/>
          <p:cNvSpPr txBox="1">
            <a:spLocks noChangeArrowheads="1"/>
          </p:cNvSpPr>
          <p:nvPr/>
        </p:nvSpPr>
        <p:spPr bwMode="auto">
          <a:xfrm>
            <a:off x="6551613" y="6308725"/>
            <a:ext cx="900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0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0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9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0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0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9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9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9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9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9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9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90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90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9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708" grpId="0" animBg="1"/>
      <p:bldP spid="490716" grpId="0"/>
      <p:bldP spid="490718" grpId="0"/>
      <p:bldP spid="490719" grpId="0"/>
      <p:bldP spid="4907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FB7B-D68C-4E65-B99D-B8717B158059}" type="slidenum">
              <a:rPr lang="en-US" altLang="en-US"/>
              <a:pPr/>
              <a:t>16</a:t>
            </a:fld>
            <a:r>
              <a:rPr lang="en-US" altLang="en-US"/>
              <a:t> / 65</a:t>
            </a:r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Adder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1573213"/>
          </a:xfrm>
        </p:spPr>
        <p:txBody>
          <a:bodyPr/>
          <a:lstStyle/>
          <a:p>
            <a:r>
              <a:rPr lang="en-US" altLang="en-US"/>
              <a:t>Half Adder</a:t>
            </a:r>
          </a:p>
          <a:p>
            <a:pPr lvl="1"/>
            <a:r>
              <a:rPr lang="en-US" altLang="en-US"/>
              <a:t>Adds </a:t>
            </a:r>
            <a:r>
              <a:rPr lang="en-US" altLang="en-US">
                <a:solidFill>
                  <a:srgbClr val="996633"/>
                </a:solidFill>
              </a:rPr>
              <a:t>1-bit</a:t>
            </a:r>
            <a:r>
              <a:rPr lang="en-US" altLang="en-US"/>
              <a:t> plus </a:t>
            </a:r>
            <a:r>
              <a:rPr lang="en-US" altLang="en-US">
                <a:solidFill>
                  <a:srgbClr val="996633"/>
                </a:solidFill>
              </a:rPr>
              <a:t>1-bit</a:t>
            </a:r>
          </a:p>
          <a:p>
            <a:pPr lvl="1"/>
            <a:r>
              <a:rPr lang="en-US" altLang="en-US"/>
              <a:t>Produces </a:t>
            </a:r>
            <a:r>
              <a:rPr lang="en-US" altLang="en-US">
                <a:solidFill>
                  <a:schemeClr val="accent1"/>
                </a:solidFill>
              </a:rPr>
              <a:t>Sum</a:t>
            </a:r>
            <a:r>
              <a:rPr lang="en-US" altLang="en-US"/>
              <a:t> and </a:t>
            </a:r>
            <a:r>
              <a:rPr lang="en-US" altLang="en-US">
                <a:solidFill>
                  <a:schemeClr val="accent1"/>
                </a:solidFill>
              </a:rPr>
              <a:t>Carry</a:t>
            </a:r>
          </a:p>
        </p:txBody>
      </p:sp>
      <p:grpSp>
        <p:nvGrpSpPr>
          <p:cNvPr id="491537" name="Group 17"/>
          <p:cNvGrpSpPr>
            <a:grpSpLocks/>
          </p:cNvGrpSpPr>
          <p:nvPr/>
        </p:nvGrpSpPr>
        <p:grpSpPr bwMode="auto">
          <a:xfrm>
            <a:off x="6372225" y="1268413"/>
            <a:ext cx="1774825" cy="720725"/>
            <a:chOff x="3560" y="799"/>
            <a:chExt cx="1118" cy="454"/>
          </a:xfrm>
        </p:grpSpPr>
        <p:sp>
          <p:nvSpPr>
            <p:cNvPr id="491525" name="AutoShape 5"/>
            <p:cNvSpPr>
              <a:spLocks noChangeArrowheads="1"/>
            </p:cNvSpPr>
            <p:nvPr/>
          </p:nvSpPr>
          <p:spPr bwMode="auto">
            <a:xfrm>
              <a:off x="3901" y="799"/>
              <a:ext cx="453" cy="454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491526" name="Line 6"/>
            <p:cNvSpPr>
              <a:spLocks noChangeShapeType="1"/>
            </p:cNvSpPr>
            <p:nvPr/>
          </p:nvSpPr>
          <p:spPr bwMode="auto">
            <a:xfrm>
              <a:off x="3730" y="1139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1528" name="Line 8"/>
            <p:cNvSpPr>
              <a:spLocks noChangeShapeType="1"/>
            </p:cNvSpPr>
            <p:nvPr/>
          </p:nvSpPr>
          <p:spPr bwMode="auto">
            <a:xfrm>
              <a:off x="3730" y="913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1530" name="Line 10"/>
            <p:cNvSpPr>
              <a:spLocks noChangeShapeType="1"/>
            </p:cNvSpPr>
            <p:nvPr/>
          </p:nvSpPr>
          <p:spPr bwMode="auto">
            <a:xfrm>
              <a:off x="4354" y="913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1531" name="Text Box 11"/>
            <p:cNvSpPr txBox="1">
              <a:spLocks noChangeArrowheads="1"/>
            </p:cNvSpPr>
            <p:nvPr/>
          </p:nvSpPr>
          <p:spPr bwMode="auto">
            <a:xfrm>
              <a:off x="3983" y="913"/>
              <a:ext cx="288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</a:t>
              </a:r>
            </a:p>
          </p:txBody>
        </p:sp>
        <p:sp>
          <p:nvSpPr>
            <p:cNvPr id="491533" name="Line 13"/>
            <p:cNvSpPr>
              <a:spLocks noChangeShapeType="1"/>
            </p:cNvSpPr>
            <p:nvPr/>
          </p:nvSpPr>
          <p:spPr bwMode="auto">
            <a:xfrm>
              <a:off x="4354" y="1139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1535" name="Text Box 15"/>
            <p:cNvSpPr txBox="1">
              <a:spLocks noChangeArrowheads="1"/>
            </p:cNvSpPr>
            <p:nvPr/>
          </p:nvSpPr>
          <p:spPr bwMode="auto">
            <a:xfrm>
              <a:off x="3560" y="799"/>
              <a:ext cx="113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2500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>
                <a:spcBef>
                  <a:spcPct val="2500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91536" name="Text Box 16"/>
            <p:cNvSpPr txBox="1">
              <a:spLocks noChangeArrowheads="1"/>
            </p:cNvSpPr>
            <p:nvPr/>
          </p:nvSpPr>
          <p:spPr bwMode="auto">
            <a:xfrm>
              <a:off x="4565" y="823"/>
              <a:ext cx="113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2500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>
                <a:spcBef>
                  <a:spcPct val="2500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graphicFrame>
        <p:nvGraphicFramePr>
          <p:cNvPr id="491612" name="Group 92"/>
          <p:cNvGraphicFramePr>
            <a:graphicFrameLocks noGrp="1"/>
          </p:cNvGraphicFramePr>
          <p:nvPr/>
        </p:nvGraphicFramePr>
        <p:xfrm>
          <a:off x="971550" y="3249613"/>
          <a:ext cx="2159000" cy="21590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68264033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864941387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  y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  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71843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874747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938348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40409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35700"/>
                  </a:ext>
                </a:extLst>
              </a:tr>
            </a:tbl>
          </a:graphicData>
        </a:graphic>
      </p:graphicFrame>
      <p:sp>
        <p:nvSpPr>
          <p:cNvPr id="491613" name="Text Box 93"/>
          <p:cNvSpPr txBox="1">
            <a:spLocks noChangeArrowheads="1"/>
          </p:cNvSpPr>
          <p:nvPr/>
        </p:nvSpPr>
        <p:spPr bwMode="auto">
          <a:xfrm>
            <a:off x="6732588" y="2349500"/>
            <a:ext cx="900112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r"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+    y</a:t>
            </a:r>
          </a:p>
          <a:p>
            <a:pPr algn="r"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───</a:t>
            </a:r>
          </a:p>
          <a:p>
            <a:pPr algn="r">
              <a:spcBef>
                <a:spcPct val="0"/>
              </a:spcBef>
            </a:pPr>
            <a:r>
              <a:rPr lang="en-US" altLang="en-US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graphicFrame>
        <p:nvGraphicFramePr>
          <p:cNvPr id="491615" name="Object 95"/>
          <p:cNvGraphicFramePr>
            <a:graphicFrameLocks noChangeAspect="1"/>
          </p:cNvGraphicFramePr>
          <p:nvPr/>
        </p:nvGraphicFramePr>
        <p:xfrm>
          <a:off x="5273675" y="4329113"/>
          <a:ext cx="2032000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43905" imgH="619841" progId="Visio.Drawing.11">
                  <p:embed/>
                </p:oleObj>
              </mc:Choice>
              <mc:Fallback>
                <p:oleObj name="Visio" r:id="rId3" imgW="943905" imgH="619841" progId="Visio.Drawing.11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675" y="4329113"/>
                        <a:ext cx="2032000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622" name="Group 102"/>
          <p:cNvGrpSpPr>
            <a:grpSpLocks/>
          </p:cNvGrpSpPr>
          <p:nvPr/>
        </p:nvGrpSpPr>
        <p:grpSpPr bwMode="auto">
          <a:xfrm>
            <a:off x="4481513" y="4149725"/>
            <a:ext cx="3638550" cy="1800225"/>
            <a:chOff x="2823" y="2614"/>
            <a:chExt cx="2292" cy="1134"/>
          </a:xfrm>
        </p:grpSpPr>
        <p:sp>
          <p:nvSpPr>
            <p:cNvPr id="491614" name="AutoShape 94"/>
            <p:cNvSpPr>
              <a:spLocks noChangeArrowheads="1"/>
            </p:cNvSpPr>
            <p:nvPr/>
          </p:nvSpPr>
          <p:spPr bwMode="auto">
            <a:xfrm>
              <a:off x="3334" y="2614"/>
              <a:ext cx="1247" cy="1134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491616" name="Line 96"/>
            <p:cNvSpPr>
              <a:spLocks noChangeShapeType="1"/>
            </p:cNvSpPr>
            <p:nvPr/>
          </p:nvSpPr>
          <p:spPr bwMode="auto">
            <a:xfrm>
              <a:off x="2993" y="2840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1617" name="Line 97"/>
            <p:cNvSpPr>
              <a:spLocks noChangeShapeType="1"/>
            </p:cNvSpPr>
            <p:nvPr/>
          </p:nvSpPr>
          <p:spPr bwMode="auto">
            <a:xfrm>
              <a:off x="2993" y="3521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1618" name="Line 98"/>
            <p:cNvSpPr>
              <a:spLocks noChangeShapeType="1"/>
            </p:cNvSpPr>
            <p:nvPr/>
          </p:nvSpPr>
          <p:spPr bwMode="auto">
            <a:xfrm>
              <a:off x="4581" y="2918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1619" name="Line 99"/>
            <p:cNvSpPr>
              <a:spLocks noChangeShapeType="1"/>
            </p:cNvSpPr>
            <p:nvPr/>
          </p:nvSpPr>
          <p:spPr bwMode="auto">
            <a:xfrm>
              <a:off x="4581" y="3440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1620" name="Text Box 100"/>
            <p:cNvSpPr txBox="1">
              <a:spLocks noChangeArrowheads="1"/>
            </p:cNvSpPr>
            <p:nvPr/>
          </p:nvSpPr>
          <p:spPr bwMode="auto">
            <a:xfrm>
              <a:off x="2823" y="2727"/>
              <a:ext cx="170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>
                <a:spcBef>
                  <a:spcPct val="0"/>
                </a:spcBef>
              </a:pPr>
              <a:endPara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</a:pPr>
              <a:endPara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91621" name="Text Box 101"/>
            <p:cNvSpPr txBox="1">
              <a:spLocks noChangeArrowheads="1"/>
            </p:cNvSpPr>
            <p:nvPr/>
          </p:nvSpPr>
          <p:spPr bwMode="auto">
            <a:xfrm>
              <a:off x="4945" y="2784"/>
              <a:ext cx="170" cy="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1500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>
                <a:lnSpc>
                  <a:spcPct val="100000"/>
                </a:lnSpc>
                <a:spcBef>
                  <a:spcPct val="15000"/>
                </a:spcBef>
              </a:pPr>
              <a:endPara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0000"/>
                </a:lnSpc>
                <a:spcBef>
                  <a:spcPct val="1500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9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344A-8FF4-464A-9215-413F8918864C}" type="slidenum">
              <a:rPr lang="en-US" altLang="en-US"/>
              <a:pPr/>
              <a:t>17</a:t>
            </a:fld>
            <a:r>
              <a:rPr lang="en-US" altLang="en-US"/>
              <a:t> / 65</a:t>
            </a:r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Adder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1573213"/>
          </a:xfrm>
        </p:spPr>
        <p:txBody>
          <a:bodyPr/>
          <a:lstStyle/>
          <a:p>
            <a:r>
              <a:rPr lang="en-US" altLang="en-US"/>
              <a:t>Full Adder</a:t>
            </a:r>
          </a:p>
          <a:p>
            <a:pPr lvl="1"/>
            <a:r>
              <a:rPr lang="en-US" altLang="en-US"/>
              <a:t>Adds </a:t>
            </a:r>
            <a:r>
              <a:rPr lang="en-US" altLang="en-US">
                <a:solidFill>
                  <a:srgbClr val="996633"/>
                </a:solidFill>
              </a:rPr>
              <a:t>1-bit</a:t>
            </a:r>
            <a:r>
              <a:rPr lang="en-US" altLang="en-US"/>
              <a:t> plus </a:t>
            </a:r>
            <a:r>
              <a:rPr lang="en-US" altLang="en-US">
                <a:solidFill>
                  <a:srgbClr val="996633"/>
                </a:solidFill>
              </a:rPr>
              <a:t>1-bit </a:t>
            </a:r>
            <a:r>
              <a:rPr lang="en-US" altLang="en-US"/>
              <a:t>plus </a:t>
            </a:r>
            <a:r>
              <a:rPr lang="en-US" altLang="en-US">
                <a:solidFill>
                  <a:srgbClr val="996633"/>
                </a:solidFill>
              </a:rPr>
              <a:t>1-bit</a:t>
            </a:r>
          </a:p>
          <a:p>
            <a:pPr lvl="1"/>
            <a:r>
              <a:rPr lang="en-US" altLang="en-US"/>
              <a:t>Produces </a:t>
            </a:r>
            <a:r>
              <a:rPr lang="en-US" altLang="en-US">
                <a:solidFill>
                  <a:schemeClr val="accent1"/>
                </a:solidFill>
              </a:rPr>
              <a:t>Sum</a:t>
            </a:r>
            <a:r>
              <a:rPr lang="en-US" altLang="en-US"/>
              <a:t> and </a:t>
            </a:r>
            <a:r>
              <a:rPr lang="en-US" altLang="en-US">
                <a:solidFill>
                  <a:schemeClr val="accent1"/>
                </a:solidFill>
              </a:rPr>
              <a:t>Carry</a:t>
            </a:r>
          </a:p>
        </p:txBody>
      </p:sp>
      <p:graphicFrame>
        <p:nvGraphicFramePr>
          <p:cNvPr id="492746" name="Group 202"/>
          <p:cNvGraphicFramePr>
            <a:graphicFrameLocks noGrp="1"/>
          </p:cNvGraphicFramePr>
          <p:nvPr/>
        </p:nvGraphicFramePr>
        <p:xfrm>
          <a:off x="971550" y="2971800"/>
          <a:ext cx="2159000" cy="3336927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96815025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484425078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  y  z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  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565025"/>
                  </a:ext>
                </a:extLst>
              </a:tr>
              <a:tr h="3698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8868523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329431"/>
                  </a:ext>
                </a:extLst>
              </a:tr>
              <a:tr h="3698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927864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068821"/>
                  </a:ext>
                </a:extLst>
              </a:tr>
              <a:tr h="3698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554060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978461"/>
                  </a:ext>
                </a:extLst>
              </a:tr>
              <a:tr h="3698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64784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634541"/>
                  </a:ext>
                </a:extLst>
              </a:tr>
            </a:tbl>
          </a:graphicData>
        </a:graphic>
      </p:graphicFrame>
      <p:sp>
        <p:nvSpPr>
          <p:cNvPr id="492581" name="Text Box 37"/>
          <p:cNvSpPr txBox="1">
            <a:spLocks noChangeArrowheads="1"/>
          </p:cNvSpPr>
          <p:nvPr/>
        </p:nvSpPr>
        <p:spPr bwMode="auto">
          <a:xfrm>
            <a:off x="6732588" y="2168525"/>
            <a:ext cx="900112" cy="164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r"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+    y</a:t>
            </a:r>
          </a:p>
          <a:p>
            <a:pPr algn="r"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+    z</a:t>
            </a:r>
          </a:p>
          <a:p>
            <a:pPr algn="r"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───</a:t>
            </a:r>
          </a:p>
          <a:p>
            <a:pPr algn="r">
              <a:spcBef>
                <a:spcPct val="0"/>
              </a:spcBef>
            </a:pPr>
            <a:r>
              <a:rPr lang="en-US" altLang="en-US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grpSp>
        <p:nvGrpSpPr>
          <p:cNvPr id="492593" name="Group 49"/>
          <p:cNvGrpSpPr>
            <a:grpSpLocks/>
          </p:cNvGrpSpPr>
          <p:nvPr/>
        </p:nvGrpSpPr>
        <p:grpSpPr bwMode="auto">
          <a:xfrm>
            <a:off x="6388100" y="1268413"/>
            <a:ext cx="1758950" cy="720725"/>
            <a:chOff x="4024" y="799"/>
            <a:chExt cx="1108" cy="454"/>
          </a:xfrm>
        </p:grpSpPr>
        <p:sp>
          <p:nvSpPr>
            <p:cNvPr id="492549" name="AutoShape 5"/>
            <p:cNvSpPr>
              <a:spLocks noChangeArrowheads="1"/>
            </p:cNvSpPr>
            <p:nvPr/>
          </p:nvSpPr>
          <p:spPr bwMode="auto">
            <a:xfrm>
              <a:off x="4355" y="799"/>
              <a:ext cx="453" cy="454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492550" name="Line 6"/>
            <p:cNvSpPr>
              <a:spLocks noChangeShapeType="1"/>
            </p:cNvSpPr>
            <p:nvPr/>
          </p:nvSpPr>
          <p:spPr bwMode="auto">
            <a:xfrm>
              <a:off x="4184" y="1139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2551" name="Line 7"/>
            <p:cNvSpPr>
              <a:spLocks noChangeShapeType="1"/>
            </p:cNvSpPr>
            <p:nvPr/>
          </p:nvSpPr>
          <p:spPr bwMode="auto">
            <a:xfrm>
              <a:off x="4184" y="913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2552" name="Line 8"/>
            <p:cNvSpPr>
              <a:spLocks noChangeShapeType="1"/>
            </p:cNvSpPr>
            <p:nvPr/>
          </p:nvSpPr>
          <p:spPr bwMode="auto">
            <a:xfrm>
              <a:off x="4808" y="913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2553" name="Text Box 9"/>
            <p:cNvSpPr txBox="1">
              <a:spLocks noChangeArrowheads="1"/>
            </p:cNvSpPr>
            <p:nvPr/>
          </p:nvSpPr>
          <p:spPr bwMode="auto">
            <a:xfrm>
              <a:off x="4454" y="913"/>
              <a:ext cx="25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</a:t>
              </a:r>
            </a:p>
          </p:txBody>
        </p:sp>
        <p:sp>
          <p:nvSpPr>
            <p:cNvPr id="492554" name="Line 10"/>
            <p:cNvSpPr>
              <a:spLocks noChangeShapeType="1"/>
            </p:cNvSpPr>
            <p:nvPr/>
          </p:nvSpPr>
          <p:spPr bwMode="auto">
            <a:xfrm>
              <a:off x="4808" y="1139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2555" name="Text Box 11"/>
            <p:cNvSpPr txBox="1">
              <a:spLocks noChangeArrowheads="1"/>
            </p:cNvSpPr>
            <p:nvPr/>
          </p:nvSpPr>
          <p:spPr bwMode="auto">
            <a:xfrm>
              <a:off x="4024" y="835"/>
              <a:ext cx="113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65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>
                <a:lnSpc>
                  <a:spcPct val="65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>
                <a:lnSpc>
                  <a:spcPct val="65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492556" name="Text Box 12"/>
            <p:cNvSpPr txBox="1">
              <a:spLocks noChangeArrowheads="1"/>
            </p:cNvSpPr>
            <p:nvPr/>
          </p:nvSpPr>
          <p:spPr bwMode="auto">
            <a:xfrm>
              <a:off x="5019" y="823"/>
              <a:ext cx="113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2500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>
                <a:spcBef>
                  <a:spcPct val="2500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92592" name="Line 48"/>
            <p:cNvSpPr>
              <a:spLocks noChangeShapeType="1"/>
            </p:cNvSpPr>
            <p:nvPr/>
          </p:nvSpPr>
          <p:spPr bwMode="auto">
            <a:xfrm>
              <a:off x="4183" y="1026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  <p:graphicFrame>
        <p:nvGraphicFramePr>
          <p:cNvPr id="492648" name="Group 104"/>
          <p:cNvGraphicFramePr>
            <a:graphicFrameLocks noGrp="1"/>
          </p:cNvGraphicFramePr>
          <p:nvPr/>
        </p:nvGraphicFramePr>
        <p:xfrm>
          <a:off x="3671888" y="2889250"/>
          <a:ext cx="2700337" cy="1439864"/>
        </p:xfrm>
        <a:graphic>
          <a:graphicData uri="http://schemas.openxmlformats.org/drawingml/2006/table">
            <a:tbl>
              <a:tblPr/>
              <a:tblGrid>
                <a:gridCol w="163512">
                  <a:extLst>
                    <a:ext uri="{9D8B030D-6E8A-4147-A177-3AD203B41FA5}">
                      <a16:colId xmlns:a16="http://schemas.microsoft.com/office/drawing/2014/main" val="167180544"/>
                    </a:ext>
                  </a:extLst>
                </a:gridCol>
                <a:gridCol w="163513">
                  <a:extLst>
                    <a:ext uri="{9D8B030D-6E8A-4147-A177-3AD203B41FA5}">
                      <a16:colId xmlns:a16="http://schemas.microsoft.com/office/drawing/2014/main" val="1457626073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322667875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309615919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50043939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297589864"/>
                    </a:ext>
                  </a:extLst>
                </a:gridCol>
              </a:tblGrid>
              <a:tr h="152400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88980"/>
                  </a:ext>
                </a:extLst>
              </a:tr>
              <a:tr h="152400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434879"/>
                  </a:ext>
                </a:extLst>
              </a:tr>
              <a:tr h="4016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824912"/>
                  </a:ext>
                </a:extLst>
              </a:tr>
              <a:tr h="401638">
                <a:tc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13249"/>
                  </a:ext>
                </a:extLst>
              </a:tr>
              <a:tr h="166688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369751"/>
                  </a:ext>
                </a:extLst>
              </a:tr>
              <a:tr h="165100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467099"/>
                  </a:ext>
                </a:extLst>
              </a:tr>
            </a:tbl>
          </a:graphicData>
        </a:graphic>
      </p:graphicFrame>
      <p:graphicFrame>
        <p:nvGraphicFramePr>
          <p:cNvPr id="492695" name="Group 151"/>
          <p:cNvGraphicFramePr>
            <a:graphicFrameLocks noGrp="1"/>
          </p:cNvGraphicFramePr>
          <p:nvPr/>
        </p:nvGraphicFramePr>
        <p:xfrm>
          <a:off x="3671888" y="4689475"/>
          <a:ext cx="2700337" cy="1439864"/>
        </p:xfrm>
        <a:graphic>
          <a:graphicData uri="http://schemas.openxmlformats.org/drawingml/2006/table">
            <a:tbl>
              <a:tblPr/>
              <a:tblGrid>
                <a:gridCol w="163512">
                  <a:extLst>
                    <a:ext uri="{9D8B030D-6E8A-4147-A177-3AD203B41FA5}">
                      <a16:colId xmlns:a16="http://schemas.microsoft.com/office/drawing/2014/main" val="881862512"/>
                    </a:ext>
                  </a:extLst>
                </a:gridCol>
                <a:gridCol w="163513">
                  <a:extLst>
                    <a:ext uri="{9D8B030D-6E8A-4147-A177-3AD203B41FA5}">
                      <a16:colId xmlns:a16="http://schemas.microsoft.com/office/drawing/2014/main" val="235759034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3154475846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3438065119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179178394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148742339"/>
                    </a:ext>
                  </a:extLst>
                </a:gridCol>
              </a:tblGrid>
              <a:tr h="152400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528681"/>
                  </a:ext>
                </a:extLst>
              </a:tr>
              <a:tr h="152400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312084"/>
                  </a:ext>
                </a:extLst>
              </a:tr>
              <a:tr h="4016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90647"/>
                  </a:ext>
                </a:extLst>
              </a:tr>
              <a:tr h="401638">
                <a:tc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748241"/>
                  </a:ext>
                </a:extLst>
              </a:tr>
              <a:tr h="166688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243119"/>
                  </a:ext>
                </a:extLst>
              </a:tr>
              <a:tr h="165100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450148"/>
                  </a:ext>
                </a:extLst>
              </a:tr>
            </a:tbl>
          </a:graphicData>
        </a:graphic>
      </p:graphicFrame>
      <p:sp>
        <p:nvSpPr>
          <p:cNvPr id="492742" name="Oval 198"/>
          <p:cNvSpPr>
            <a:spLocks noChangeArrowheads="1"/>
          </p:cNvSpPr>
          <p:nvPr/>
        </p:nvSpPr>
        <p:spPr bwMode="auto">
          <a:xfrm>
            <a:off x="4648200" y="5448300"/>
            <a:ext cx="1079500" cy="295275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492743" name="Oval 199"/>
          <p:cNvSpPr>
            <a:spLocks noChangeArrowheads="1"/>
          </p:cNvSpPr>
          <p:nvPr/>
        </p:nvSpPr>
        <p:spPr bwMode="auto">
          <a:xfrm>
            <a:off x="5233988" y="5449888"/>
            <a:ext cx="1079500" cy="295275"/>
          </a:xfrm>
          <a:prstGeom prst="ellipse">
            <a:avLst/>
          </a:prstGeom>
          <a:noFill/>
          <a:ln w="28575" algn="ctr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492744" name="Oval 200"/>
          <p:cNvSpPr>
            <a:spLocks noChangeArrowheads="1"/>
          </p:cNvSpPr>
          <p:nvPr/>
        </p:nvSpPr>
        <p:spPr bwMode="auto">
          <a:xfrm>
            <a:off x="5299075" y="5049838"/>
            <a:ext cx="373063" cy="696912"/>
          </a:xfrm>
          <a:prstGeom prst="ellipse">
            <a:avLst/>
          </a:prstGeom>
          <a:noFill/>
          <a:ln w="28575" algn="ctr">
            <a:solidFill>
              <a:srgbClr val="99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492745" name="Text Box 201"/>
          <p:cNvSpPr txBox="1">
            <a:spLocks noChangeArrowheads="1"/>
          </p:cNvSpPr>
          <p:nvPr/>
        </p:nvSpPr>
        <p:spPr bwMode="auto">
          <a:xfrm>
            <a:off x="3851275" y="4329113"/>
            <a:ext cx="3960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xy'z'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x'yz'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x'y'z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xyz </a:t>
            </a: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492747" name="Text Box 203"/>
          <p:cNvSpPr txBox="1">
            <a:spLocks noChangeArrowheads="1"/>
          </p:cNvSpPr>
          <p:nvPr/>
        </p:nvSpPr>
        <p:spPr bwMode="auto">
          <a:xfrm>
            <a:off x="3851275" y="6129338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xy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xz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9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9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2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2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2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2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9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9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9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81" grpId="0"/>
      <p:bldP spid="492745" grpId="0"/>
      <p:bldP spid="4927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88CE-7108-4728-AE88-F627C6EEFE2C}" type="slidenum">
              <a:rPr lang="en-US" altLang="en-US"/>
              <a:pPr/>
              <a:t>18</a:t>
            </a:fld>
            <a:r>
              <a:rPr lang="en-US" altLang="en-US"/>
              <a:t> / 65</a:t>
            </a: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Adder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Full Adder</a:t>
            </a:r>
          </a:p>
        </p:txBody>
      </p:sp>
      <p:sp>
        <p:nvSpPr>
          <p:cNvPr id="493573" name="AutoShape 5"/>
          <p:cNvSpPr>
            <a:spLocks noChangeArrowheads="1"/>
          </p:cNvSpPr>
          <p:nvPr/>
        </p:nvSpPr>
        <p:spPr bwMode="auto">
          <a:xfrm>
            <a:off x="1163638" y="1628775"/>
            <a:ext cx="2508250" cy="432117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493574" name="Line 6"/>
          <p:cNvSpPr>
            <a:spLocks noChangeShapeType="1"/>
          </p:cNvSpPr>
          <p:nvPr/>
        </p:nvSpPr>
        <p:spPr bwMode="auto">
          <a:xfrm>
            <a:off x="792163" y="2708275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3575" name="Line 7"/>
          <p:cNvSpPr>
            <a:spLocks noChangeShapeType="1"/>
          </p:cNvSpPr>
          <p:nvPr/>
        </p:nvSpPr>
        <p:spPr bwMode="auto">
          <a:xfrm>
            <a:off x="792163" y="3789363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3576" name="Line 8"/>
          <p:cNvSpPr>
            <a:spLocks noChangeShapeType="1"/>
          </p:cNvSpPr>
          <p:nvPr/>
        </p:nvSpPr>
        <p:spPr bwMode="auto">
          <a:xfrm flipV="1">
            <a:off x="3671888" y="2905125"/>
            <a:ext cx="3603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3577" name="Line 9"/>
          <p:cNvSpPr>
            <a:spLocks noChangeShapeType="1"/>
          </p:cNvSpPr>
          <p:nvPr/>
        </p:nvSpPr>
        <p:spPr bwMode="auto">
          <a:xfrm>
            <a:off x="3671888" y="5049838"/>
            <a:ext cx="3603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3578" name="Text Box 10"/>
          <p:cNvSpPr txBox="1">
            <a:spLocks noChangeArrowheads="1"/>
          </p:cNvSpPr>
          <p:nvPr/>
        </p:nvSpPr>
        <p:spPr bwMode="auto">
          <a:xfrm>
            <a:off x="522288" y="2465388"/>
            <a:ext cx="269875" cy="255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493579" name="Text Box 11"/>
          <p:cNvSpPr txBox="1">
            <a:spLocks noChangeArrowheads="1"/>
          </p:cNvSpPr>
          <p:nvPr/>
        </p:nvSpPr>
        <p:spPr bwMode="auto">
          <a:xfrm>
            <a:off x="4032250" y="2733675"/>
            <a:ext cx="269875" cy="243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graphicFrame>
        <p:nvGraphicFramePr>
          <p:cNvPr id="493581" name="Object 13"/>
          <p:cNvGraphicFramePr>
            <a:graphicFrameLocks noChangeAspect="1"/>
          </p:cNvGraphicFramePr>
          <p:nvPr/>
        </p:nvGraphicFramePr>
        <p:xfrm>
          <a:off x="1184275" y="4086225"/>
          <a:ext cx="2814638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637386" imgH="1121176" progId="Visio.Drawing.11">
                  <p:embed/>
                </p:oleObj>
              </mc:Choice>
              <mc:Fallback>
                <p:oleObj name="Visio" r:id="rId3" imgW="1637386" imgH="1121176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4086225"/>
                        <a:ext cx="2814638" cy="199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2" name="Object 14"/>
          <p:cNvGraphicFramePr>
            <a:graphicFrameLocks noChangeAspect="1"/>
          </p:cNvGraphicFramePr>
          <p:nvPr/>
        </p:nvGraphicFramePr>
        <p:xfrm>
          <a:off x="1331913" y="1628775"/>
          <a:ext cx="2354262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389644" imgH="1514003" progId="Visio.Drawing.11">
                  <p:embed/>
                </p:oleObj>
              </mc:Choice>
              <mc:Fallback>
                <p:oleObj name="Visio" r:id="rId5" imgW="1389644" imgH="1514003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628775"/>
                        <a:ext cx="2354262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83" name="Line 15"/>
          <p:cNvSpPr>
            <a:spLocks noChangeShapeType="1"/>
          </p:cNvSpPr>
          <p:nvPr/>
        </p:nvSpPr>
        <p:spPr bwMode="auto">
          <a:xfrm>
            <a:off x="792163" y="4868863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3584" name="AutoShape 16"/>
          <p:cNvSpPr>
            <a:spLocks noChangeArrowheads="1"/>
          </p:cNvSpPr>
          <p:nvPr/>
        </p:nvSpPr>
        <p:spPr bwMode="auto">
          <a:xfrm>
            <a:off x="5535613" y="2349500"/>
            <a:ext cx="2520950" cy="28797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graphicFrame>
        <p:nvGraphicFramePr>
          <p:cNvPr id="493585" name="Object 17"/>
          <p:cNvGraphicFramePr>
            <a:graphicFrameLocks noChangeAspect="1"/>
          </p:cNvGraphicFramePr>
          <p:nvPr/>
        </p:nvGraphicFramePr>
        <p:xfrm>
          <a:off x="5780088" y="2427288"/>
          <a:ext cx="23018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216518" imgH="434035" progId="Visio.Drawing.11">
                  <p:embed/>
                </p:oleObj>
              </mc:Choice>
              <mc:Fallback>
                <p:oleObj name="Visio" r:id="rId7" imgW="1216518" imgH="434035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2427288"/>
                        <a:ext cx="230187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91" name="Line 23"/>
          <p:cNvSpPr>
            <a:spLocks noChangeShapeType="1"/>
          </p:cNvSpPr>
          <p:nvPr/>
        </p:nvSpPr>
        <p:spPr bwMode="auto">
          <a:xfrm>
            <a:off x="5176838" y="3249613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3592" name="Line 24"/>
          <p:cNvSpPr>
            <a:spLocks noChangeShapeType="1"/>
          </p:cNvSpPr>
          <p:nvPr/>
        </p:nvSpPr>
        <p:spPr bwMode="auto">
          <a:xfrm>
            <a:off x="5176838" y="3879850"/>
            <a:ext cx="3587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3593" name="Text Box 25"/>
          <p:cNvSpPr txBox="1">
            <a:spLocks noChangeArrowheads="1"/>
          </p:cNvSpPr>
          <p:nvPr/>
        </p:nvSpPr>
        <p:spPr bwMode="auto">
          <a:xfrm>
            <a:off x="4816475" y="3082925"/>
            <a:ext cx="269875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493594" name="Line 26"/>
          <p:cNvSpPr>
            <a:spLocks noChangeShapeType="1"/>
          </p:cNvSpPr>
          <p:nvPr/>
        </p:nvSpPr>
        <p:spPr bwMode="auto">
          <a:xfrm>
            <a:off x="5176838" y="4510088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3595" name="Line 27"/>
          <p:cNvSpPr>
            <a:spLocks noChangeShapeType="1"/>
          </p:cNvSpPr>
          <p:nvPr/>
        </p:nvSpPr>
        <p:spPr bwMode="auto">
          <a:xfrm>
            <a:off x="8056563" y="2994025"/>
            <a:ext cx="3603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graphicFrame>
        <p:nvGraphicFramePr>
          <p:cNvPr id="493596" name="Object 28"/>
          <p:cNvGraphicFramePr>
            <a:graphicFrameLocks noChangeAspect="1"/>
          </p:cNvGraphicFramePr>
          <p:nvPr/>
        </p:nvGraphicFramePr>
        <p:xfrm>
          <a:off x="5580063" y="3227388"/>
          <a:ext cx="2816225" cy="199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1637386" imgH="1121176" progId="Visio.Drawing.11">
                  <p:embed/>
                </p:oleObj>
              </mc:Choice>
              <mc:Fallback>
                <p:oleObj name="Visio" r:id="rId9" imgW="1637386" imgH="1121176" progId="Visio.Drawing.11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227388"/>
                        <a:ext cx="2816225" cy="199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97" name="Line 29"/>
          <p:cNvSpPr>
            <a:spLocks noChangeShapeType="1"/>
          </p:cNvSpPr>
          <p:nvPr/>
        </p:nvSpPr>
        <p:spPr bwMode="auto">
          <a:xfrm>
            <a:off x="8056563" y="4187825"/>
            <a:ext cx="3603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3598" name="Text Box 30"/>
          <p:cNvSpPr txBox="1">
            <a:spLocks noChangeArrowheads="1"/>
          </p:cNvSpPr>
          <p:nvPr/>
        </p:nvSpPr>
        <p:spPr bwMode="auto">
          <a:xfrm>
            <a:off x="8442325" y="2862263"/>
            <a:ext cx="269875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93599" name="Text Box 31"/>
          <p:cNvSpPr txBox="1">
            <a:spLocks noChangeArrowheads="1"/>
          </p:cNvSpPr>
          <p:nvPr/>
        </p:nvSpPr>
        <p:spPr bwMode="auto">
          <a:xfrm>
            <a:off x="4211638" y="1268413"/>
            <a:ext cx="3960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xy'z'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x'yz'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x'y'z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xyz </a:t>
            </a: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493600" name="Text Box 32"/>
          <p:cNvSpPr txBox="1">
            <a:spLocks noChangeArrowheads="1"/>
          </p:cNvSpPr>
          <p:nvPr/>
        </p:nvSpPr>
        <p:spPr bwMode="auto">
          <a:xfrm>
            <a:off x="4211638" y="1628775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xy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xz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9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93" grpId="0"/>
      <p:bldP spid="4935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BEFB-0F25-4AC2-B2FD-8C1B0ACEE0E1}" type="slidenum">
              <a:rPr lang="en-US" altLang="en-US"/>
              <a:pPr/>
              <a:t>1</a:t>
            </a:fld>
            <a:r>
              <a:rPr lang="en-US" altLang="en-US"/>
              <a:t> / 65</a:t>
            </a:r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Combinational Circuits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89025"/>
            <a:ext cx="8280400" cy="4859338"/>
          </a:xfrm>
        </p:spPr>
        <p:txBody>
          <a:bodyPr/>
          <a:lstStyle/>
          <a:p>
            <a:r>
              <a:rPr lang="en-US" altLang="en-US"/>
              <a:t>Output is function of input only</a:t>
            </a:r>
          </a:p>
          <a:p>
            <a:pPr marL="808038" lvl="1" indent="-276225">
              <a:buFont typeface="Times New Roman" panose="02020603050405020304" pitchFamily="18" charset="0"/>
              <a:buNone/>
            </a:pPr>
            <a:r>
              <a:rPr lang="en-US" altLang="en-US"/>
              <a:t>i.e. no feedback</a:t>
            </a:r>
          </a:p>
          <a:p>
            <a:pPr marL="808038" lvl="1" indent="-276225">
              <a:buFont typeface="Times New Roman" panose="02020603050405020304" pitchFamily="18" charset="0"/>
              <a:buNone/>
            </a:pPr>
            <a:endParaRPr lang="en-US" altLang="en-US"/>
          </a:p>
          <a:p>
            <a:pPr marL="808038" lvl="1" indent="-276225">
              <a:buFont typeface="Times New Roman" panose="02020603050405020304" pitchFamily="18" charset="0"/>
              <a:buNone/>
            </a:pPr>
            <a:endParaRPr lang="en-US" altLang="en-US"/>
          </a:p>
          <a:p>
            <a:pPr marL="808038" lvl="1" indent="-276225">
              <a:buFont typeface="Times New Roman" panose="02020603050405020304" pitchFamily="18" charset="0"/>
              <a:buNone/>
            </a:pPr>
            <a:endParaRPr lang="en-US" altLang="en-US"/>
          </a:p>
          <a:p>
            <a:pPr marL="808038" lvl="1" indent="-276225">
              <a:buFont typeface="Times New Roman" panose="02020603050405020304" pitchFamily="18" charset="0"/>
              <a:buNone/>
            </a:pPr>
            <a:endParaRPr lang="en-US" altLang="en-US"/>
          </a:p>
          <a:p>
            <a:pPr marL="808038" lvl="1" indent="-276225">
              <a:buFont typeface="Times New Roman" panose="02020603050405020304" pitchFamily="18" charset="0"/>
              <a:buNone/>
            </a:pPr>
            <a:endParaRPr lang="en-US" altLang="en-US"/>
          </a:p>
          <a:p>
            <a:pPr marL="808038" lvl="1" indent="-276225">
              <a:buFont typeface="Times New Roman" panose="02020603050405020304" pitchFamily="18" charset="0"/>
              <a:buNone/>
            </a:pPr>
            <a:endParaRPr lang="en-US" altLang="en-US"/>
          </a:p>
          <a:p>
            <a:pPr marL="808038" lvl="1" indent="-276225">
              <a:buFont typeface="Times New Roman" panose="02020603050405020304" pitchFamily="18" charset="0"/>
              <a:buNone/>
            </a:pPr>
            <a:r>
              <a:rPr lang="en-US" altLang="en-US"/>
              <a:t>When </a:t>
            </a:r>
            <a:r>
              <a:rPr lang="en-US" altLang="en-US">
                <a:solidFill>
                  <a:schemeClr val="accent2"/>
                </a:solidFill>
              </a:rPr>
              <a:t>input</a:t>
            </a:r>
            <a:r>
              <a:rPr lang="en-US" altLang="en-US"/>
              <a:t> changes, </a:t>
            </a:r>
            <a:r>
              <a:rPr lang="en-US" altLang="en-US">
                <a:solidFill>
                  <a:schemeClr val="accent1"/>
                </a:solidFill>
              </a:rPr>
              <a:t>output</a:t>
            </a:r>
            <a:r>
              <a:rPr lang="en-US" altLang="en-US"/>
              <a:t> may change (after a delay)</a:t>
            </a:r>
          </a:p>
        </p:txBody>
      </p:sp>
      <p:sp>
        <p:nvSpPr>
          <p:cNvPr id="399435" name="AutoShape 75"/>
          <p:cNvSpPr>
            <a:spLocks noChangeArrowheads="1"/>
          </p:cNvSpPr>
          <p:nvPr/>
        </p:nvSpPr>
        <p:spPr bwMode="auto">
          <a:xfrm>
            <a:off x="3311525" y="2528888"/>
            <a:ext cx="2519363" cy="18002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399436" name="Line 76"/>
          <p:cNvSpPr>
            <a:spLocks noChangeShapeType="1"/>
          </p:cNvSpPr>
          <p:nvPr/>
        </p:nvSpPr>
        <p:spPr bwMode="auto">
          <a:xfrm>
            <a:off x="2411413" y="2889250"/>
            <a:ext cx="90011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399437" name="Line 77"/>
          <p:cNvSpPr>
            <a:spLocks noChangeShapeType="1"/>
          </p:cNvSpPr>
          <p:nvPr/>
        </p:nvSpPr>
        <p:spPr bwMode="auto">
          <a:xfrm>
            <a:off x="2411413" y="3968750"/>
            <a:ext cx="90011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399438" name="Line 78"/>
          <p:cNvSpPr>
            <a:spLocks noChangeShapeType="1"/>
          </p:cNvSpPr>
          <p:nvPr/>
        </p:nvSpPr>
        <p:spPr bwMode="auto">
          <a:xfrm>
            <a:off x="2411413" y="3248025"/>
            <a:ext cx="90011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399439" name="Text Box 79"/>
          <p:cNvSpPr txBox="1">
            <a:spLocks noChangeArrowheads="1"/>
          </p:cNvSpPr>
          <p:nvPr/>
        </p:nvSpPr>
        <p:spPr bwMode="auto">
          <a:xfrm>
            <a:off x="2771775" y="3429000"/>
            <a:ext cx="180975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50000"/>
              </a:lnSpc>
              <a:spcBef>
                <a:spcPct val="0"/>
              </a:spcBef>
            </a:pPr>
            <a:r>
              <a:rPr lang="en-US" altLang="en-US" b="1">
                <a:solidFill>
                  <a:schemeClr val="accent2"/>
                </a:solidFill>
              </a:rPr>
              <a:t>•</a:t>
            </a:r>
          </a:p>
          <a:p>
            <a:pPr>
              <a:lnSpc>
                <a:spcPct val="50000"/>
              </a:lnSpc>
              <a:spcBef>
                <a:spcPct val="0"/>
              </a:spcBef>
            </a:pPr>
            <a:r>
              <a:rPr lang="en-US" altLang="en-US" b="1">
                <a:solidFill>
                  <a:schemeClr val="accent2"/>
                </a:solidFill>
              </a:rPr>
              <a:t>•</a:t>
            </a:r>
          </a:p>
          <a:p>
            <a:pPr>
              <a:lnSpc>
                <a:spcPct val="50000"/>
              </a:lnSpc>
              <a:spcBef>
                <a:spcPct val="0"/>
              </a:spcBef>
            </a:pPr>
            <a:r>
              <a:rPr lang="en-US" altLang="en-US" b="1">
                <a:solidFill>
                  <a:schemeClr val="accent2"/>
                </a:solidFill>
              </a:rPr>
              <a:t>•</a:t>
            </a:r>
          </a:p>
        </p:txBody>
      </p:sp>
      <p:sp>
        <p:nvSpPr>
          <p:cNvPr id="399440" name="Line 80"/>
          <p:cNvSpPr>
            <a:spLocks noChangeShapeType="1"/>
          </p:cNvSpPr>
          <p:nvPr/>
        </p:nvSpPr>
        <p:spPr bwMode="auto">
          <a:xfrm>
            <a:off x="5830888" y="2889250"/>
            <a:ext cx="900112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399441" name="Line 81"/>
          <p:cNvSpPr>
            <a:spLocks noChangeShapeType="1"/>
          </p:cNvSpPr>
          <p:nvPr/>
        </p:nvSpPr>
        <p:spPr bwMode="auto">
          <a:xfrm>
            <a:off x="5830888" y="3968750"/>
            <a:ext cx="900112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399442" name="Line 82"/>
          <p:cNvSpPr>
            <a:spLocks noChangeShapeType="1"/>
          </p:cNvSpPr>
          <p:nvPr/>
        </p:nvSpPr>
        <p:spPr bwMode="auto">
          <a:xfrm>
            <a:off x="5830888" y="3248025"/>
            <a:ext cx="900112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399443" name="Text Box 83"/>
          <p:cNvSpPr txBox="1">
            <a:spLocks noChangeArrowheads="1"/>
          </p:cNvSpPr>
          <p:nvPr/>
        </p:nvSpPr>
        <p:spPr bwMode="auto">
          <a:xfrm>
            <a:off x="6191250" y="3429000"/>
            <a:ext cx="180975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50000"/>
              </a:lnSpc>
              <a:spcBef>
                <a:spcPct val="0"/>
              </a:spcBef>
            </a:pPr>
            <a:r>
              <a:rPr lang="en-US" altLang="en-US" b="1">
                <a:solidFill>
                  <a:schemeClr val="accent1"/>
                </a:solidFill>
              </a:rPr>
              <a:t>•</a:t>
            </a:r>
          </a:p>
          <a:p>
            <a:pPr>
              <a:lnSpc>
                <a:spcPct val="50000"/>
              </a:lnSpc>
              <a:spcBef>
                <a:spcPct val="0"/>
              </a:spcBef>
            </a:pPr>
            <a:r>
              <a:rPr lang="en-US" altLang="en-US" b="1">
                <a:solidFill>
                  <a:schemeClr val="accent1"/>
                </a:solidFill>
              </a:rPr>
              <a:t>•</a:t>
            </a:r>
          </a:p>
          <a:p>
            <a:pPr>
              <a:lnSpc>
                <a:spcPct val="50000"/>
              </a:lnSpc>
              <a:spcBef>
                <a:spcPct val="0"/>
              </a:spcBef>
            </a:pPr>
            <a:r>
              <a:rPr lang="en-US" altLang="en-US" b="1">
                <a:solidFill>
                  <a:schemeClr val="accent1"/>
                </a:solidFill>
              </a:rPr>
              <a:t>•</a:t>
            </a:r>
          </a:p>
        </p:txBody>
      </p:sp>
      <p:sp>
        <p:nvSpPr>
          <p:cNvPr id="399444" name="Text Box 84"/>
          <p:cNvSpPr txBox="1">
            <a:spLocks noChangeArrowheads="1"/>
          </p:cNvSpPr>
          <p:nvPr/>
        </p:nvSpPr>
        <p:spPr bwMode="auto">
          <a:xfrm>
            <a:off x="971550" y="3248025"/>
            <a:ext cx="1260475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inputs</a:t>
            </a:r>
          </a:p>
        </p:txBody>
      </p:sp>
      <p:sp>
        <p:nvSpPr>
          <p:cNvPr id="399445" name="Text Box 85"/>
          <p:cNvSpPr txBox="1">
            <a:spLocks noChangeArrowheads="1"/>
          </p:cNvSpPr>
          <p:nvPr/>
        </p:nvSpPr>
        <p:spPr bwMode="auto">
          <a:xfrm>
            <a:off x="6911975" y="3248025"/>
            <a:ext cx="1439863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outputs</a:t>
            </a:r>
          </a:p>
        </p:txBody>
      </p:sp>
      <p:sp>
        <p:nvSpPr>
          <p:cNvPr id="399446" name="Text Box 86"/>
          <p:cNvSpPr txBox="1">
            <a:spLocks noChangeArrowheads="1"/>
          </p:cNvSpPr>
          <p:nvPr/>
        </p:nvSpPr>
        <p:spPr bwMode="auto">
          <a:xfrm>
            <a:off x="3490913" y="3068638"/>
            <a:ext cx="2160587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15000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</a:t>
            </a:r>
          </a:p>
          <a:p>
            <a:pPr>
              <a:spcBef>
                <a:spcPct val="15000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Circuits</a:t>
            </a:r>
          </a:p>
        </p:txBody>
      </p:sp>
      <p:sp>
        <p:nvSpPr>
          <p:cNvPr id="399447" name="Line 87"/>
          <p:cNvSpPr>
            <a:spLocks noChangeShapeType="1"/>
          </p:cNvSpPr>
          <p:nvPr/>
        </p:nvSpPr>
        <p:spPr bwMode="auto">
          <a:xfrm>
            <a:off x="6192838" y="3968750"/>
            <a:ext cx="0" cy="900113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399448" name="Line 88"/>
          <p:cNvSpPr>
            <a:spLocks noChangeShapeType="1"/>
          </p:cNvSpPr>
          <p:nvPr/>
        </p:nvSpPr>
        <p:spPr bwMode="auto">
          <a:xfrm flipH="1" flipV="1">
            <a:off x="2411413" y="4868863"/>
            <a:ext cx="3781425" cy="1587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399449" name="Line 89"/>
          <p:cNvSpPr>
            <a:spLocks noChangeShapeType="1"/>
          </p:cNvSpPr>
          <p:nvPr/>
        </p:nvSpPr>
        <p:spPr bwMode="auto">
          <a:xfrm flipV="1">
            <a:off x="2411413" y="3968750"/>
            <a:ext cx="0" cy="90170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399450" name="Text Box 90"/>
          <p:cNvSpPr txBox="1">
            <a:spLocks noChangeArrowheads="1"/>
          </p:cNvSpPr>
          <p:nvPr/>
        </p:nvSpPr>
        <p:spPr bwMode="auto">
          <a:xfrm>
            <a:off x="4108450" y="4381500"/>
            <a:ext cx="900113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7200" b="1">
                <a:sym typeface="Wingdings" panose="05000000000000000000" pitchFamily="2" charset="2"/>
              </a:rPr>
              <a:t>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9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9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9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" presetClass="emph" presetSubtype="6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3994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50" grpId="0"/>
      <p:bldP spid="399450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8E23-F5CF-4E46-AD18-49BB04EB17A8}" type="slidenum">
              <a:rPr lang="en-US" altLang="en-US"/>
              <a:pPr/>
              <a:t>19</a:t>
            </a:fld>
            <a:r>
              <a:rPr lang="en-US" altLang="en-US"/>
              <a:t> / 65</a:t>
            </a:r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Adder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Full Adder</a:t>
            </a:r>
          </a:p>
        </p:txBody>
      </p:sp>
      <p:sp>
        <p:nvSpPr>
          <p:cNvPr id="494596" name="AutoShape 4"/>
          <p:cNvSpPr>
            <a:spLocks noChangeArrowheads="1"/>
          </p:cNvSpPr>
          <p:nvPr/>
        </p:nvSpPr>
        <p:spPr bwMode="auto">
          <a:xfrm>
            <a:off x="1871663" y="3429000"/>
            <a:ext cx="5761037" cy="28797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graphicFrame>
        <p:nvGraphicFramePr>
          <p:cNvPr id="494598" name="Object 6"/>
          <p:cNvGraphicFramePr>
            <a:graphicFrameLocks noChangeAspect="1"/>
          </p:cNvGraphicFramePr>
          <p:nvPr/>
        </p:nvGraphicFramePr>
        <p:xfrm>
          <a:off x="1852613" y="3608388"/>
          <a:ext cx="5822950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705649" imgH="1116056" progId="Visio.Drawing.11">
                  <p:embed/>
                </p:oleObj>
              </mc:Choice>
              <mc:Fallback>
                <p:oleObj name="Visio" r:id="rId3" imgW="2705649" imgH="1116056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3608388"/>
                        <a:ext cx="5822950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599" name="Line 7"/>
          <p:cNvSpPr>
            <a:spLocks noChangeShapeType="1"/>
          </p:cNvSpPr>
          <p:nvPr/>
        </p:nvSpPr>
        <p:spPr bwMode="auto">
          <a:xfrm>
            <a:off x="1511300" y="3897313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4600" name="Line 8"/>
          <p:cNvSpPr>
            <a:spLocks noChangeShapeType="1"/>
          </p:cNvSpPr>
          <p:nvPr/>
        </p:nvSpPr>
        <p:spPr bwMode="auto">
          <a:xfrm>
            <a:off x="1511300" y="4949825"/>
            <a:ext cx="3587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4601" name="Text Box 9"/>
          <p:cNvSpPr txBox="1">
            <a:spLocks noChangeArrowheads="1"/>
          </p:cNvSpPr>
          <p:nvPr/>
        </p:nvSpPr>
        <p:spPr bwMode="auto">
          <a:xfrm>
            <a:off x="1150938" y="3705225"/>
            <a:ext cx="269875" cy="219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494602" name="Line 10"/>
          <p:cNvSpPr>
            <a:spLocks noChangeShapeType="1"/>
          </p:cNvSpPr>
          <p:nvPr/>
        </p:nvSpPr>
        <p:spPr bwMode="auto">
          <a:xfrm>
            <a:off x="1501775" y="5849938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4603" name="Line 11"/>
          <p:cNvSpPr>
            <a:spLocks noChangeShapeType="1"/>
          </p:cNvSpPr>
          <p:nvPr/>
        </p:nvSpPr>
        <p:spPr bwMode="auto">
          <a:xfrm>
            <a:off x="7632700" y="4151313"/>
            <a:ext cx="3603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4604" name="Line 12"/>
          <p:cNvSpPr>
            <a:spLocks noChangeShapeType="1"/>
          </p:cNvSpPr>
          <p:nvPr/>
        </p:nvSpPr>
        <p:spPr bwMode="auto">
          <a:xfrm>
            <a:off x="7632700" y="5075238"/>
            <a:ext cx="3603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4605" name="Text Box 13"/>
          <p:cNvSpPr txBox="1">
            <a:spLocks noChangeArrowheads="1"/>
          </p:cNvSpPr>
          <p:nvPr/>
        </p:nvSpPr>
        <p:spPr bwMode="auto">
          <a:xfrm>
            <a:off x="8081963" y="4083050"/>
            <a:ext cx="2698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>
              <a:lnSpc>
                <a:spcPct val="65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94606" name="AutoShape 14"/>
          <p:cNvSpPr>
            <a:spLocks noChangeArrowheads="1"/>
          </p:cNvSpPr>
          <p:nvPr/>
        </p:nvSpPr>
        <p:spPr bwMode="auto">
          <a:xfrm>
            <a:off x="2051050" y="3621088"/>
            <a:ext cx="1981200" cy="1698625"/>
          </a:xfrm>
          <a:prstGeom prst="roundRect">
            <a:avLst>
              <a:gd name="adj" fmla="val 16667"/>
            </a:avLst>
          </a:prstGeom>
          <a:solidFill>
            <a:srgbClr val="FFFF00">
              <a:alpha val="25000"/>
            </a:srgb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494607" name="AutoShape 15"/>
          <p:cNvSpPr>
            <a:spLocks noChangeArrowheads="1"/>
          </p:cNvSpPr>
          <p:nvPr/>
        </p:nvSpPr>
        <p:spPr bwMode="auto">
          <a:xfrm>
            <a:off x="4572000" y="3789363"/>
            <a:ext cx="1800225" cy="1619250"/>
          </a:xfrm>
          <a:prstGeom prst="roundRect">
            <a:avLst>
              <a:gd name="adj" fmla="val 16667"/>
            </a:avLst>
          </a:prstGeom>
          <a:solidFill>
            <a:srgbClr val="FFFF00">
              <a:alpha val="25000"/>
            </a:srgb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494608" name="AutoShape 16"/>
          <p:cNvSpPr>
            <a:spLocks noChangeArrowheads="1"/>
          </p:cNvSpPr>
          <p:nvPr/>
        </p:nvSpPr>
        <p:spPr bwMode="auto">
          <a:xfrm>
            <a:off x="2771775" y="1628775"/>
            <a:ext cx="1081088" cy="977900"/>
          </a:xfrm>
          <a:prstGeom prst="roundRect">
            <a:avLst>
              <a:gd name="adj" fmla="val 16667"/>
            </a:avLst>
          </a:prstGeom>
          <a:solidFill>
            <a:srgbClr val="FFFF00">
              <a:alpha val="50000"/>
            </a:srgb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</a:p>
        </p:txBody>
      </p:sp>
      <p:sp>
        <p:nvSpPr>
          <p:cNvPr id="494609" name="Line 17"/>
          <p:cNvSpPr>
            <a:spLocks noChangeShapeType="1"/>
          </p:cNvSpPr>
          <p:nvPr/>
        </p:nvSpPr>
        <p:spPr bwMode="auto">
          <a:xfrm>
            <a:off x="2411413" y="1989138"/>
            <a:ext cx="37147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4610" name="Line 18"/>
          <p:cNvSpPr>
            <a:spLocks noChangeShapeType="1"/>
          </p:cNvSpPr>
          <p:nvPr/>
        </p:nvSpPr>
        <p:spPr bwMode="auto">
          <a:xfrm>
            <a:off x="2411413" y="2349500"/>
            <a:ext cx="35877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4611" name="Text Box 19"/>
          <p:cNvSpPr txBox="1">
            <a:spLocks noChangeArrowheads="1"/>
          </p:cNvSpPr>
          <p:nvPr/>
        </p:nvSpPr>
        <p:spPr bwMode="auto">
          <a:xfrm>
            <a:off x="2051050" y="1828800"/>
            <a:ext cx="269875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494612" name="Line 20"/>
          <p:cNvSpPr>
            <a:spLocks noChangeShapeType="1"/>
          </p:cNvSpPr>
          <p:nvPr/>
        </p:nvSpPr>
        <p:spPr bwMode="auto">
          <a:xfrm>
            <a:off x="2411413" y="2889250"/>
            <a:ext cx="37147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4614" name="Line 22"/>
          <p:cNvSpPr>
            <a:spLocks noChangeShapeType="1"/>
          </p:cNvSpPr>
          <p:nvPr/>
        </p:nvSpPr>
        <p:spPr bwMode="auto">
          <a:xfrm>
            <a:off x="3840163" y="1989138"/>
            <a:ext cx="91122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4615" name="Line 23"/>
          <p:cNvSpPr>
            <a:spLocks noChangeShapeType="1"/>
          </p:cNvSpPr>
          <p:nvPr/>
        </p:nvSpPr>
        <p:spPr bwMode="auto">
          <a:xfrm>
            <a:off x="5832475" y="1989138"/>
            <a:ext cx="1439863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4616" name="Line 24"/>
          <p:cNvSpPr>
            <a:spLocks noChangeShapeType="1"/>
          </p:cNvSpPr>
          <p:nvPr/>
        </p:nvSpPr>
        <p:spPr bwMode="auto">
          <a:xfrm>
            <a:off x="6911975" y="2797175"/>
            <a:ext cx="37147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graphicFrame>
        <p:nvGraphicFramePr>
          <p:cNvPr id="494617" name="Object 25"/>
          <p:cNvGraphicFramePr>
            <a:graphicFrameLocks noChangeAspect="1"/>
          </p:cNvGraphicFramePr>
          <p:nvPr/>
        </p:nvGraphicFramePr>
        <p:xfrm>
          <a:off x="6159500" y="2566988"/>
          <a:ext cx="836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475732" imgH="259933" progId="Visio.Drawing.11">
                  <p:embed/>
                </p:oleObj>
              </mc:Choice>
              <mc:Fallback>
                <p:oleObj name="Visio" r:id="rId5" imgW="475732" imgH="259933" progId="Visio.Drawing.11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2566988"/>
                        <a:ext cx="8366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618" name="Line 26"/>
          <p:cNvSpPr>
            <a:spLocks noChangeShapeType="1"/>
          </p:cNvSpPr>
          <p:nvPr/>
        </p:nvSpPr>
        <p:spPr bwMode="auto">
          <a:xfrm>
            <a:off x="3840163" y="2349500"/>
            <a:ext cx="371475" cy="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4619" name="AutoShape 27"/>
          <p:cNvSpPr>
            <a:spLocks noChangeArrowheads="1"/>
          </p:cNvSpPr>
          <p:nvPr/>
        </p:nvSpPr>
        <p:spPr bwMode="auto">
          <a:xfrm>
            <a:off x="4751388" y="1628775"/>
            <a:ext cx="1081087" cy="977900"/>
          </a:xfrm>
          <a:prstGeom prst="roundRect">
            <a:avLst>
              <a:gd name="adj" fmla="val 16667"/>
            </a:avLst>
          </a:prstGeom>
          <a:solidFill>
            <a:srgbClr val="FFFF00">
              <a:alpha val="50000"/>
            </a:srgb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</a:p>
        </p:txBody>
      </p:sp>
      <p:sp>
        <p:nvSpPr>
          <p:cNvPr id="494620" name="Line 28"/>
          <p:cNvSpPr>
            <a:spLocks noChangeShapeType="1"/>
          </p:cNvSpPr>
          <p:nvPr/>
        </p:nvSpPr>
        <p:spPr bwMode="auto">
          <a:xfrm>
            <a:off x="2771775" y="2889250"/>
            <a:ext cx="126047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4621" name="Line 29"/>
          <p:cNvSpPr>
            <a:spLocks noChangeShapeType="1"/>
          </p:cNvSpPr>
          <p:nvPr/>
        </p:nvSpPr>
        <p:spPr bwMode="auto">
          <a:xfrm flipH="1">
            <a:off x="4032250" y="2349500"/>
            <a:ext cx="360363" cy="5397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4622" name="Line 30"/>
          <p:cNvSpPr>
            <a:spLocks noChangeShapeType="1"/>
          </p:cNvSpPr>
          <p:nvPr/>
        </p:nvSpPr>
        <p:spPr bwMode="auto">
          <a:xfrm>
            <a:off x="4386263" y="2349500"/>
            <a:ext cx="37147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4623" name="Line 31"/>
          <p:cNvSpPr>
            <a:spLocks noChangeShapeType="1"/>
          </p:cNvSpPr>
          <p:nvPr/>
        </p:nvSpPr>
        <p:spPr bwMode="auto">
          <a:xfrm>
            <a:off x="5832475" y="2349500"/>
            <a:ext cx="371475" cy="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4624" name="Line 32"/>
          <p:cNvSpPr>
            <a:spLocks noChangeShapeType="1"/>
          </p:cNvSpPr>
          <p:nvPr/>
        </p:nvSpPr>
        <p:spPr bwMode="auto">
          <a:xfrm>
            <a:off x="6192838" y="2349500"/>
            <a:ext cx="0" cy="34925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4625" name="Line 33"/>
          <p:cNvSpPr>
            <a:spLocks noChangeShapeType="1"/>
          </p:cNvSpPr>
          <p:nvPr/>
        </p:nvSpPr>
        <p:spPr bwMode="auto">
          <a:xfrm>
            <a:off x="4211638" y="2349500"/>
            <a:ext cx="360362" cy="53975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4626" name="Line 34"/>
          <p:cNvSpPr>
            <a:spLocks noChangeShapeType="1"/>
          </p:cNvSpPr>
          <p:nvPr/>
        </p:nvSpPr>
        <p:spPr bwMode="auto">
          <a:xfrm>
            <a:off x="4572000" y="2889250"/>
            <a:ext cx="1620838" cy="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4627" name="Text Box 35"/>
          <p:cNvSpPr txBox="1">
            <a:spLocks noChangeArrowheads="1"/>
          </p:cNvSpPr>
          <p:nvPr/>
        </p:nvSpPr>
        <p:spPr bwMode="auto">
          <a:xfrm>
            <a:off x="7310438" y="1909763"/>
            <a:ext cx="269875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55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>
              <a:lnSpc>
                <a:spcPct val="55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55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55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55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9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9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9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19" grpId="0" animBg="1"/>
      <p:bldP spid="4946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2903E-735F-43EF-A246-231122823345}" type="slidenum">
              <a:rPr lang="en-US" altLang="en-US"/>
              <a:pPr/>
              <a:t>20</a:t>
            </a:fld>
            <a:r>
              <a:rPr lang="en-US" altLang="en-US"/>
              <a:t> / 65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Adder</a:t>
            </a:r>
          </a:p>
        </p:txBody>
      </p:sp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6192838" y="1268413"/>
            <a:ext cx="21590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en-US" sz="2000" b="1" i="1"/>
              <a:t>c</a:t>
            </a:r>
            <a:r>
              <a:rPr lang="en-US" altLang="en-US" sz="2000" b="1" i="1" baseline="-25000"/>
              <a:t>3</a:t>
            </a:r>
            <a:r>
              <a:rPr lang="en-US" altLang="en-US" sz="2000" b="1" i="1"/>
              <a:t>  c</a:t>
            </a:r>
            <a:r>
              <a:rPr lang="en-US" altLang="en-US" sz="2000" b="1" i="1" baseline="-25000"/>
              <a:t>2 </a:t>
            </a:r>
            <a:r>
              <a:rPr lang="en-US" altLang="en-US" sz="2000" b="1" i="1"/>
              <a:t> c</a:t>
            </a:r>
            <a:r>
              <a:rPr lang="en-US" altLang="en-US" sz="2000" b="1" i="1" baseline="-25000"/>
              <a:t>1 </a:t>
            </a:r>
            <a:r>
              <a:rPr lang="en-US" altLang="en-US" sz="2000" b="1" i="1"/>
              <a:t>    </a:t>
            </a:r>
            <a:r>
              <a:rPr lang="en-US" altLang="en-US" sz="2000" b="1" i="1">
                <a:solidFill>
                  <a:schemeClr val="bg1"/>
                </a:solidFill>
              </a:rPr>
              <a:t>.</a:t>
            </a:r>
            <a:endParaRPr lang="en-US" altLang="en-US" sz="2000" b="1" i="1" baseline="-2500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altLang="en-US" sz="2000" b="1" i="1"/>
              <a:t>+  x</a:t>
            </a:r>
            <a:r>
              <a:rPr lang="en-US" altLang="en-US" sz="2000" b="1" i="1" baseline="-25000"/>
              <a:t>3</a:t>
            </a:r>
            <a:r>
              <a:rPr lang="en-US" altLang="en-US" sz="2000" b="1" i="1"/>
              <a:t>  x</a:t>
            </a:r>
            <a:r>
              <a:rPr lang="en-US" altLang="en-US" sz="2000" b="1" i="1" baseline="-25000"/>
              <a:t>2</a:t>
            </a:r>
            <a:r>
              <a:rPr lang="en-US" altLang="en-US" sz="2000" b="1" i="1"/>
              <a:t>  x</a:t>
            </a:r>
            <a:r>
              <a:rPr lang="en-US" altLang="en-US" sz="2000" b="1" i="1" baseline="-25000"/>
              <a:t>1</a:t>
            </a:r>
            <a:r>
              <a:rPr lang="en-US" altLang="en-US" sz="2000" b="1" i="1"/>
              <a:t>  x</a:t>
            </a:r>
            <a:r>
              <a:rPr lang="en-US" altLang="en-US" sz="2000" b="1" i="1" baseline="-25000"/>
              <a:t>0</a:t>
            </a:r>
            <a:endParaRPr lang="en-US" altLang="en-US" sz="2000" b="1" i="1"/>
          </a:p>
          <a:p>
            <a:pPr algn="r">
              <a:spcBef>
                <a:spcPct val="0"/>
              </a:spcBef>
            </a:pPr>
            <a:r>
              <a:rPr lang="en-US" altLang="en-US" sz="2000" b="1" i="1"/>
              <a:t>+  y</a:t>
            </a:r>
            <a:r>
              <a:rPr lang="en-US" altLang="en-US" sz="2000" b="1" i="1" baseline="-25000"/>
              <a:t>3</a:t>
            </a:r>
            <a:r>
              <a:rPr lang="en-US" altLang="en-US" sz="2000" b="1" i="1"/>
              <a:t>  y</a:t>
            </a:r>
            <a:r>
              <a:rPr lang="en-US" altLang="en-US" sz="2000" b="1" i="1" baseline="-25000"/>
              <a:t>2</a:t>
            </a:r>
            <a:r>
              <a:rPr lang="en-US" altLang="en-US" sz="2000" b="1" i="1"/>
              <a:t>  y</a:t>
            </a:r>
            <a:r>
              <a:rPr lang="en-US" altLang="en-US" sz="2000" b="1" i="1" baseline="-25000"/>
              <a:t>1</a:t>
            </a:r>
            <a:r>
              <a:rPr lang="en-US" altLang="en-US" sz="2000" b="1" i="1"/>
              <a:t>  y</a:t>
            </a:r>
            <a:r>
              <a:rPr lang="en-US" altLang="en-US" sz="2000" b="1" i="1" baseline="-25000"/>
              <a:t>0</a:t>
            </a:r>
            <a:endParaRPr lang="en-US" altLang="en-US" sz="2000" b="1" i="1"/>
          </a:p>
          <a:p>
            <a:pPr algn="r">
              <a:spcBef>
                <a:spcPct val="0"/>
              </a:spcBef>
            </a:pPr>
            <a:r>
              <a:rPr lang="en-US" altLang="en-US" sz="2000" b="1" i="1">
                <a:cs typeface="Times New Roman" panose="02020603050405020304" pitchFamily="18" charset="0"/>
              </a:rPr>
              <a:t>────────</a:t>
            </a:r>
            <a:endParaRPr lang="en-US" altLang="en-US" sz="2000" b="1" i="1"/>
          </a:p>
          <a:p>
            <a:pPr algn="r">
              <a:spcBef>
                <a:spcPct val="0"/>
              </a:spcBef>
            </a:pPr>
            <a:r>
              <a:rPr lang="en-US" altLang="en-US" sz="2000" b="1" i="1">
                <a:solidFill>
                  <a:schemeClr val="accent1"/>
                </a:solidFill>
              </a:rPr>
              <a:t>Cy</a:t>
            </a:r>
            <a:r>
              <a:rPr lang="en-US" altLang="en-US" sz="2000" b="1" i="1"/>
              <a:t>   S</a:t>
            </a:r>
            <a:r>
              <a:rPr lang="en-US" altLang="en-US" sz="2000" b="1" i="1" baseline="-25000"/>
              <a:t>3</a:t>
            </a:r>
            <a:r>
              <a:rPr lang="en-US" altLang="en-US" sz="2000" b="1" i="1"/>
              <a:t>  S</a:t>
            </a:r>
            <a:r>
              <a:rPr lang="en-US" altLang="en-US" sz="2000" b="1" i="1" baseline="-25000"/>
              <a:t>2</a:t>
            </a:r>
            <a:r>
              <a:rPr lang="en-US" altLang="en-US" sz="2000" b="1" i="1"/>
              <a:t>  S</a:t>
            </a:r>
            <a:r>
              <a:rPr lang="en-US" altLang="en-US" sz="2000" b="1" i="1" baseline="-25000"/>
              <a:t>1</a:t>
            </a:r>
            <a:r>
              <a:rPr lang="en-US" altLang="en-US" sz="2000" b="1" i="1"/>
              <a:t>  S</a:t>
            </a:r>
            <a:r>
              <a:rPr lang="en-US" altLang="en-US" sz="2000" b="1" i="1" baseline="-25000"/>
              <a:t>0</a:t>
            </a:r>
          </a:p>
        </p:txBody>
      </p:sp>
      <p:sp>
        <p:nvSpPr>
          <p:cNvPr id="495621" name="AutoShape 5"/>
          <p:cNvSpPr>
            <a:spLocks noChangeArrowheads="1"/>
          </p:cNvSpPr>
          <p:nvPr/>
        </p:nvSpPr>
        <p:spPr bwMode="auto">
          <a:xfrm>
            <a:off x="6732588" y="4689475"/>
            <a:ext cx="1081087" cy="90011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</a:p>
        </p:txBody>
      </p:sp>
      <p:sp>
        <p:nvSpPr>
          <p:cNvPr id="495622" name="Text Box 6"/>
          <p:cNvSpPr txBox="1">
            <a:spLocks noChangeArrowheads="1"/>
          </p:cNvSpPr>
          <p:nvPr/>
        </p:nvSpPr>
        <p:spPr bwMode="auto">
          <a:xfrm>
            <a:off x="1511300" y="3370263"/>
            <a:ext cx="5761038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x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x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x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95623" name="Line 7"/>
          <p:cNvSpPr>
            <a:spLocks noChangeShapeType="1"/>
          </p:cNvSpPr>
          <p:nvPr/>
        </p:nvSpPr>
        <p:spPr bwMode="auto">
          <a:xfrm rot="5400000">
            <a:off x="7267575" y="4516438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5624" name="Line 8"/>
          <p:cNvSpPr>
            <a:spLocks noChangeShapeType="1"/>
          </p:cNvSpPr>
          <p:nvPr/>
        </p:nvSpPr>
        <p:spPr bwMode="auto">
          <a:xfrm>
            <a:off x="7272338" y="4149725"/>
            <a:ext cx="1587" cy="5413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5625" name="Line 9"/>
          <p:cNvSpPr>
            <a:spLocks noChangeShapeType="1"/>
          </p:cNvSpPr>
          <p:nvPr/>
        </p:nvSpPr>
        <p:spPr bwMode="auto">
          <a:xfrm>
            <a:off x="7092950" y="3789363"/>
            <a:ext cx="1588" cy="901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5626" name="Line 10"/>
          <p:cNvSpPr>
            <a:spLocks noChangeShapeType="1"/>
          </p:cNvSpPr>
          <p:nvPr/>
        </p:nvSpPr>
        <p:spPr bwMode="auto">
          <a:xfrm rot="5400000">
            <a:off x="7182644" y="5860257"/>
            <a:ext cx="54133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5627" name="Line 11"/>
          <p:cNvSpPr>
            <a:spLocks noChangeShapeType="1"/>
          </p:cNvSpPr>
          <p:nvPr/>
        </p:nvSpPr>
        <p:spPr bwMode="auto">
          <a:xfrm rot="5400000">
            <a:off x="6907212" y="5775326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5628" name="Line 12"/>
          <p:cNvSpPr>
            <a:spLocks noChangeShapeType="1"/>
          </p:cNvSpPr>
          <p:nvPr/>
        </p:nvSpPr>
        <p:spPr bwMode="auto">
          <a:xfrm rot="5400000">
            <a:off x="6732588" y="5589587"/>
            <a:ext cx="0" cy="720725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5629" name="Line 13"/>
          <p:cNvSpPr>
            <a:spLocks noChangeShapeType="1"/>
          </p:cNvSpPr>
          <p:nvPr/>
        </p:nvSpPr>
        <p:spPr bwMode="auto">
          <a:xfrm rot="16200000" flipV="1">
            <a:off x="5563394" y="5139531"/>
            <a:ext cx="1619250" cy="1588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5630" name="Line 14"/>
          <p:cNvSpPr>
            <a:spLocks noChangeShapeType="1"/>
          </p:cNvSpPr>
          <p:nvPr/>
        </p:nvSpPr>
        <p:spPr bwMode="auto">
          <a:xfrm rot="5400000">
            <a:off x="6013451" y="3970337"/>
            <a:ext cx="0" cy="720725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5631" name="AutoShape 15"/>
          <p:cNvSpPr>
            <a:spLocks noChangeArrowheads="1"/>
          </p:cNvSpPr>
          <p:nvPr/>
        </p:nvSpPr>
        <p:spPr bwMode="auto">
          <a:xfrm>
            <a:off x="4932363" y="4689475"/>
            <a:ext cx="1081087" cy="90011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</a:p>
        </p:txBody>
      </p:sp>
      <p:sp>
        <p:nvSpPr>
          <p:cNvPr id="495632" name="Line 16"/>
          <p:cNvSpPr>
            <a:spLocks noChangeShapeType="1"/>
          </p:cNvSpPr>
          <p:nvPr/>
        </p:nvSpPr>
        <p:spPr bwMode="auto">
          <a:xfrm rot="5400000">
            <a:off x="5467350" y="4516438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5633" name="Line 17"/>
          <p:cNvSpPr>
            <a:spLocks noChangeShapeType="1"/>
          </p:cNvSpPr>
          <p:nvPr/>
        </p:nvSpPr>
        <p:spPr bwMode="auto">
          <a:xfrm>
            <a:off x="5472113" y="4149725"/>
            <a:ext cx="1587" cy="5413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5634" name="Line 18"/>
          <p:cNvSpPr>
            <a:spLocks noChangeShapeType="1"/>
          </p:cNvSpPr>
          <p:nvPr/>
        </p:nvSpPr>
        <p:spPr bwMode="auto">
          <a:xfrm>
            <a:off x="5292725" y="3789363"/>
            <a:ext cx="1588" cy="901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5635" name="Line 19"/>
          <p:cNvSpPr>
            <a:spLocks noChangeShapeType="1"/>
          </p:cNvSpPr>
          <p:nvPr/>
        </p:nvSpPr>
        <p:spPr bwMode="auto">
          <a:xfrm rot="5400000">
            <a:off x="5382419" y="5860257"/>
            <a:ext cx="54133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5636" name="Line 20"/>
          <p:cNvSpPr>
            <a:spLocks noChangeShapeType="1"/>
          </p:cNvSpPr>
          <p:nvPr/>
        </p:nvSpPr>
        <p:spPr bwMode="auto">
          <a:xfrm rot="5400000">
            <a:off x="5106987" y="5775326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5637" name="Line 21"/>
          <p:cNvSpPr>
            <a:spLocks noChangeShapeType="1"/>
          </p:cNvSpPr>
          <p:nvPr/>
        </p:nvSpPr>
        <p:spPr bwMode="auto">
          <a:xfrm rot="5400000">
            <a:off x="4932363" y="5589587"/>
            <a:ext cx="0" cy="720725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5638" name="Line 22"/>
          <p:cNvSpPr>
            <a:spLocks noChangeShapeType="1"/>
          </p:cNvSpPr>
          <p:nvPr/>
        </p:nvSpPr>
        <p:spPr bwMode="auto">
          <a:xfrm rot="16200000" flipV="1">
            <a:off x="3763169" y="5139531"/>
            <a:ext cx="1619250" cy="1588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5639" name="Line 23"/>
          <p:cNvSpPr>
            <a:spLocks noChangeShapeType="1"/>
          </p:cNvSpPr>
          <p:nvPr/>
        </p:nvSpPr>
        <p:spPr bwMode="auto">
          <a:xfrm rot="5400000">
            <a:off x="4213226" y="3970337"/>
            <a:ext cx="0" cy="720725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5640" name="AutoShape 24"/>
          <p:cNvSpPr>
            <a:spLocks noChangeArrowheads="1"/>
          </p:cNvSpPr>
          <p:nvPr/>
        </p:nvSpPr>
        <p:spPr bwMode="auto">
          <a:xfrm>
            <a:off x="3132138" y="4689475"/>
            <a:ext cx="1081087" cy="90011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</a:p>
        </p:txBody>
      </p:sp>
      <p:sp>
        <p:nvSpPr>
          <p:cNvPr id="495641" name="Line 25"/>
          <p:cNvSpPr>
            <a:spLocks noChangeShapeType="1"/>
          </p:cNvSpPr>
          <p:nvPr/>
        </p:nvSpPr>
        <p:spPr bwMode="auto">
          <a:xfrm rot="5400000">
            <a:off x="3667125" y="4516438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5642" name="Line 26"/>
          <p:cNvSpPr>
            <a:spLocks noChangeShapeType="1"/>
          </p:cNvSpPr>
          <p:nvPr/>
        </p:nvSpPr>
        <p:spPr bwMode="auto">
          <a:xfrm>
            <a:off x="3671888" y="4149725"/>
            <a:ext cx="1587" cy="5413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5643" name="Line 27"/>
          <p:cNvSpPr>
            <a:spLocks noChangeShapeType="1"/>
          </p:cNvSpPr>
          <p:nvPr/>
        </p:nvSpPr>
        <p:spPr bwMode="auto">
          <a:xfrm>
            <a:off x="3492500" y="3789363"/>
            <a:ext cx="1588" cy="901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5644" name="Line 28"/>
          <p:cNvSpPr>
            <a:spLocks noChangeShapeType="1"/>
          </p:cNvSpPr>
          <p:nvPr/>
        </p:nvSpPr>
        <p:spPr bwMode="auto">
          <a:xfrm rot="5400000">
            <a:off x="3582194" y="5860257"/>
            <a:ext cx="54133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5645" name="Line 29"/>
          <p:cNvSpPr>
            <a:spLocks noChangeShapeType="1"/>
          </p:cNvSpPr>
          <p:nvPr/>
        </p:nvSpPr>
        <p:spPr bwMode="auto">
          <a:xfrm rot="5400000">
            <a:off x="3306762" y="5775326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5646" name="Line 30"/>
          <p:cNvSpPr>
            <a:spLocks noChangeShapeType="1"/>
          </p:cNvSpPr>
          <p:nvPr/>
        </p:nvSpPr>
        <p:spPr bwMode="auto">
          <a:xfrm rot="5400000">
            <a:off x="3132138" y="5589587"/>
            <a:ext cx="0" cy="720725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5647" name="Line 31"/>
          <p:cNvSpPr>
            <a:spLocks noChangeShapeType="1"/>
          </p:cNvSpPr>
          <p:nvPr/>
        </p:nvSpPr>
        <p:spPr bwMode="auto">
          <a:xfrm rot="16200000" flipV="1">
            <a:off x="1962944" y="5139531"/>
            <a:ext cx="1619250" cy="1588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5648" name="Line 32"/>
          <p:cNvSpPr>
            <a:spLocks noChangeShapeType="1"/>
          </p:cNvSpPr>
          <p:nvPr/>
        </p:nvSpPr>
        <p:spPr bwMode="auto">
          <a:xfrm rot="5400000">
            <a:off x="2413001" y="3970337"/>
            <a:ext cx="0" cy="720725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5649" name="AutoShape 33"/>
          <p:cNvSpPr>
            <a:spLocks noChangeArrowheads="1"/>
          </p:cNvSpPr>
          <p:nvPr/>
        </p:nvSpPr>
        <p:spPr bwMode="auto">
          <a:xfrm>
            <a:off x="1331913" y="4689475"/>
            <a:ext cx="1081087" cy="90011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</a:p>
        </p:txBody>
      </p:sp>
      <p:sp>
        <p:nvSpPr>
          <p:cNvPr id="495650" name="Line 34"/>
          <p:cNvSpPr>
            <a:spLocks noChangeShapeType="1"/>
          </p:cNvSpPr>
          <p:nvPr/>
        </p:nvSpPr>
        <p:spPr bwMode="auto">
          <a:xfrm rot="5400000">
            <a:off x="1866900" y="4516438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5651" name="Line 35"/>
          <p:cNvSpPr>
            <a:spLocks noChangeShapeType="1"/>
          </p:cNvSpPr>
          <p:nvPr/>
        </p:nvSpPr>
        <p:spPr bwMode="auto">
          <a:xfrm>
            <a:off x="1871663" y="4149725"/>
            <a:ext cx="1587" cy="5413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5652" name="Line 36"/>
          <p:cNvSpPr>
            <a:spLocks noChangeShapeType="1"/>
          </p:cNvSpPr>
          <p:nvPr/>
        </p:nvSpPr>
        <p:spPr bwMode="auto">
          <a:xfrm>
            <a:off x="1692275" y="3789363"/>
            <a:ext cx="1588" cy="901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5653" name="Line 37"/>
          <p:cNvSpPr>
            <a:spLocks noChangeShapeType="1"/>
          </p:cNvSpPr>
          <p:nvPr/>
        </p:nvSpPr>
        <p:spPr bwMode="auto">
          <a:xfrm rot="5400000">
            <a:off x="1781969" y="5860257"/>
            <a:ext cx="54133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5654" name="Line 38"/>
          <p:cNvSpPr>
            <a:spLocks noChangeShapeType="1"/>
          </p:cNvSpPr>
          <p:nvPr/>
        </p:nvSpPr>
        <p:spPr bwMode="auto">
          <a:xfrm rot="5400000">
            <a:off x="1506537" y="5775326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5655" name="Line 39"/>
          <p:cNvSpPr>
            <a:spLocks noChangeShapeType="1"/>
          </p:cNvSpPr>
          <p:nvPr/>
        </p:nvSpPr>
        <p:spPr bwMode="auto">
          <a:xfrm rot="5400000">
            <a:off x="1331913" y="5589587"/>
            <a:ext cx="0" cy="720725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5658" name="Text Box 42"/>
          <p:cNvSpPr txBox="1">
            <a:spLocks noChangeArrowheads="1"/>
          </p:cNvSpPr>
          <p:nvPr/>
        </p:nvSpPr>
        <p:spPr bwMode="auto">
          <a:xfrm>
            <a:off x="1793875" y="3738563"/>
            <a:ext cx="5761038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95659" name="Text Box 43"/>
          <p:cNvSpPr txBox="1">
            <a:spLocks noChangeArrowheads="1"/>
          </p:cNvSpPr>
          <p:nvPr/>
        </p:nvSpPr>
        <p:spPr bwMode="auto">
          <a:xfrm>
            <a:off x="1871663" y="6183313"/>
            <a:ext cx="5940425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S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S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S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95660" name="Text Box 44"/>
          <p:cNvSpPr txBox="1">
            <a:spLocks noChangeArrowheads="1"/>
          </p:cNvSpPr>
          <p:nvPr/>
        </p:nvSpPr>
        <p:spPr bwMode="auto">
          <a:xfrm>
            <a:off x="1177925" y="5975350"/>
            <a:ext cx="5940425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C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C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C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95661" name="Line 45"/>
          <p:cNvSpPr>
            <a:spLocks noChangeShapeType="1"/>
          </p:cNvSpPr>
          <p:nvPr/>
        </p:nvSpPr>
        <p:spPr bwMode="auto">
          <a:xfrm rot="5400000">
            <a:off x="7722394" y="4058444"/>
            <a:ext cx="0" cy="541338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5662" name="Text Box 46"/>
          <p:cNvSpPr txBox="1">
            <a:spLocks noChangeArrowheads="1"/>
          </p:cNvSpPr>
          <p:nvPr/>
        </p:nvSpPr>
        <p:spPr bwMode="auto">
          <a:xfrm>
            <a:off x="7993063" y="4149725"/>
            <a:ext cx="358775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495682" name="Group 66"/>
          <p:cNvGrpSpPr>
            <a:grpSpLocks/>
          </p:cNvGrpSpPr>
          <p:nvPr/>
        </p:nvGrpSpPr>
        <p:grpSpPr bwMode="auto">
          <a:xfrm>
            <a:off x="792163" y="1131888"/>
            <a:ext cx="3771900" cy="2005012"/>
            <a:chOff x="1006" y="713"/>
            <a:chExt cx="2376" cy="1263"/>
          </a:xfrm>
        </p:grpSpPr>
        <p:sp>
          <p:nvSpPr>
            <p:cNvPr id="495663" name="AutoShape 47"/>
            <p:cNvSpPr>
              <a:spLocks noChangeArrowheads="1"/>
            </p:cNvSpPr>
            <p:nvPr/>
          </p:nvSpPr>
          <p:spPr bwMode="auto">
            <a:xfrm>
              <a:off x="1406" y="1139"/>
              <a:ext cx="1474" cy="45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r>
                <a:rPr lang="en-US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 Adder</a:t>
              </a:r>
            </a:p>
          </p:txBody>
        </p:sp>
        <p:sp>
          <p:nvSpPr>
            <p:cNvPr id="495664" name="Line 48"/>
            <p:cNvSpPr>
              <a:spLocks noChangeShapeType="1"/>
            </p:cNvSpPr>
            <p:nvPr/>
          </p:nvSpPr>
          <p:spPr bwMode="auto">
            <a:xfrm>
              <a:off x="1633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5665" name="Line 49"/>
            <p:cNvSpPr>
              <a:spLocks noChangeShapeType="1"/>
            </p:cNvSpPr>
            <p:nvPr/>
          </p:nvSpPr>
          <p:spPr bwMode="auto">
            <a:xfrm>
              <a:off x="1746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5666" name="Line 50"/>
            <p:cNvSpPr>
              <a:spLocks noChangeShapeType="1"/>
            </p:cNvSpPr>
            <p:nvPr/>
          </p:nvSpPr>
          <p:spPr bwMode="auto">
            <a:xfrm>
              <a:off x="1859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5667" name="Line 51"/>
            <p:cNvSpPr>
              <a:spLocks noChangeShapeType="1"/>
            </p:cNvSpPr>
            <p:nvPr/>
          </p:nvSpPr>
          <p:spPr bwMode="auto">
            <a:xfrm>
              <a:off x="1972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5668" name="Line 52"/>
            <p:cNvSpPr>
              <a:spLocks noChangeShapeType="1"/>
            </p:cNvSpPr>
            <p:nvPr/>
          </p:nvSpPr>
          <p:spPr bwMode="auto">
            <a:xfrm>
              <a:off x="2653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5669" name="Line 53"/>
            <p:cNvSpPr>
              <a:spLocks noChangeShapeType="1"/>
            </p:cNvSpPr>
            <p:nvPr/>
          </p:nvSpPr>
          <p:spPr bwMode="auto">
            <a:xfrm>
              <a:off x="2311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5670" name="Line 54"/>
            <p:cNvSpPr>
              <a:spLocks noChangeShapeType="1"/>
            </p:cNvSpPr>
            <p:nvPr/>
          </p:nvSpPr>
          <p:spPr bwMode="auto">
            <a:xfrm>
              <a:off x="2424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5671" name="Line 55"/>
            <p:cNvSpPr>
              <a:spLocks noChangeShapeType="1"/>
            </p:cNvSpPr>
            <p:nvPr/>
          </p:nvSpPr>
          <p:spPr bwMode="auto">
            <a:xfrm>
              <a:off x="2537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5672" name="Line 56"/>
            <p:cNvSpPr>
              <a:spLocks noChangeShapeType="1"/>
            </p:cNvSpPr>
            <p:nvPr/>
          </p:nvSpPr>
          <p:spPr bwMode="auto">
            <a:xfrm>
              <a:off x="1974" y="1593"/>
              <a:ext cx="1" cy="22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5673" name="Line 57"/>
            <p:cNvSpPr>
              <a:spLocks noChangeShapeType="1"/>
            </p:cNvSpPr>
            <p:nvPr/>
          </p:nvSpPr>
          <p:spPr bwMode="auto">
            <a:xfrm>
              <a:off x="2087" y="1593"/>
              <a:ext cx="1" cy="22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5674" name="Line 58"/>
            <p:cNvSpPr>
              <a:spLocks noChangeShapeType="1"/>
            </p:cNvSpPr>
            <p:nvPr/>
          </p:nvSpPr>
          <p:spPr bwMode="auto">
            <a:xfrm>
              <a:off x="2200" y="1593"/>
              <a:ext cx="1" cy="22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5675" name="Line 59"/>
            <p:cNvSpPr>
              <a:spLocks noChangeShapeType="1"/>
            </p:cNvSpPr>
            <p:nvPr/>
          </p:nvSpPr>
          <p:spPr bwMode="auto">
            <a:xfrm>
              <a:off x="2313" y="1593"/>
              <a:ext cx="1" cy="22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5676" name="Line 60"/>
            <p:cNvSpPr>
              <a:spLocks noChangeShapeType="1"/>
            </p:cNvSpPr>
            <p:nvPr/>
          </p:nvSpPr>
          <p:spPr bwMode="auto">
            <a:xfrm flipH="1">
              <a:off x="2881" y="1366"/>
              <a:ext cx="226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5677" name="Line 61"/>
            <p:cNvSpPr>
              <a:spLocks noChangeShapeType="1"/>
            </p:cNvSpPr>
            <p:nvPr/>
          </p:nvSpPr>
          <p:spPr bwMode="auto">
            <a:xfrm flipH="1">
              <a:off x="1179" y="1366"/>
              <a:ext cx="226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5678" name="Text Box 62"/>
            <p:cNvSpPr txBox="1">
              <a:spLocks noChangeArrowheads="1"/>
            </p:cNvSpPr>
            <p:nvPr/>
          </p:nvSpPr>
          <p:spPr bwMode="auto">
            <a:xfrm>
              <a:off x="1519" y="713"/>
              <a:ext cx="1361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en-US"/>
                <a:t>x</a:t>
              </a:r>
              <a:r>
                <a:rPr lang="en-US" altLang="en-US" baseline="-25000"/>
                <a:t>3</a:t>
              </a:r>
              <a:r>
                <a:rPr lang="en-US" altLang="en-US"/>
                <a:t>x</a:t>
              </a:r>
              <a:r>
                <a:rPr lang="en-US" altLang="en-US" baseline="-25000"/>
                <a:t>2</a:t>
              </a:r>
              <a:r>
                <a:rPr lang="en-US" altLang="en-US"/>
                <a:t>x</a:t>
              </a:r>
              <a:r>
                <a:rPr lang="en-US" altLang="en-US" baseline="-25000"/>
                <a:t>1</a:t>
              </a:r>
              <a:r>
                <a:rPr lang="en-US" altLang="en-US"/>
                <a:t>x</a:t>
              </a:r>
              <a:r>
                <a:rPr lang="en-US" altLang="en-US" baseline="-25000"/>
                <a:t>0        </a:t>
              </a:r>
              <a:r>
                <a:rPr lang="en-US" altLang="en-US"/>
                <a:t>y</a:t>
              </a:r>
              <a:r>
                <a:rPr lang="en-US" altLang="en-US" baseline="-25000"/>
                <a:t>3</a:t>
              </a:r>
              <a:r>
                <a:rPr lang="en-US" altLang="en-US"/>
                <a:t>y</a:t>
              </a:r>
              <a:r>
                <a:rPr lang="en-US" altLang="en-US" baseline="-25000"/>
                <a:t>2</a:t>
              </a:r>
              <a:r>
                <a:rPr lang="en-US" altLang="en-US"/>
                <a:t>y</a:t>
              </a:r>
              <a:r>
                <a:rPr lang="en-US" altLang="en-US" baseline="-25000"/>
                <a:t>1</a:t>
              </a:r>
              <a:r>
                <a:rPr lang="en-US" altLang="en-US"/>
                <a:t>y</a:t>
              </a:r>
              <a:r>
                <a:rPr lang="en-US" altLang="en-US" baseline="-25000"/>
                <a:t>0</a:t>
              </a:r>
            </a:p>
          </p:txBody>
        </p:sp>
        <p:sp>
          <p:nvSpPr>
            <p:cNvPr id="495679" name="Text Box 63"/>
            <p:cNvSpPr txBox="1">
              <a:spLocks noChangeArrowheads="1"/>
            </p:cNvSpPr>
            <p:nvPr/>
          </p:nvSpPr>
          <p:spPr bwMode="auto">
            <a:xfrm>
              <a:off x="1859" y="1820"/>
              <a:ext cx="681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en-US"/>
                <a:t>S</a:t>
              </a:r>
              <a:r>
                <a:rPr lang="en-US" altLang="en-US" baseline="-25000"/>
                <a:t>3</a:t>
              </a:r>
              <a:r>
                <a:rPr lang="en-US" altLang="en-US"/>
                <a:t>S</a:t>
              </a:r>
              <a:r>
                <a:rPr lang="en-US" altLang="en-US" baseline="-25000"/>
                <a:t>2</a:t>
              </a:r>
              <a:r>
                <a:rPr lang="en-US" altLang="en-US"/>
                <a:t>S</a:t>
              </a:r>
              <a:r>
                <a:rPr lang="en-US" altLang="en-US" baseline="-25000"/>
                <a:t>1</a:t>
              </a:r>
              <a:r>
                <a:rPr lang="en-US" altLang="en-US"/>
                <a:t>S</a:t>
              </a:r>
              <a:r>
                <a:rPr lang="en-US" altLang="en-US" baseline="-25000"/>
                <a:t>0</a:t>
              </a:r>
            </a:p>
          </p:txBody>
        </p:sp>
        <p:sp>
          <p:nvSpPr>
            <p:cNvPr id="495680" name="Text Box 64"/>
            <p:cNvSpPr txBox="1">
              <a:spLocks noChangeArrowheads="1"/>
            </p:cNvSpPr>
            <p:nvPr/>
          </p:nvSpPr>
          <p:spPr bwMode="auto">
            <a:xfrm>
              <a:off x="3155" y="1283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en-US"/>
                <a:t>C</a:t>
              </a:r>
              <a:r>
                <a:rPr lang="en-US" altLang="en-US" baseline="-25000"/>
                <a:t>0</a:t>
              </a:r>
            </a:p>
          </p:txBody>
        </p:sp>
        <p:sp>
          <p:nvSpPr>
            <p:cNvPr id="495681" name="Text Box 65"/>
            <p:cNvSpPr txBox="1">
              <a:spLocks noChangeArrowheads="1"/>
            </p:cNvSpPr>
            <p:nvPr/>
          </p:nvSpPr>
          <p:spPr bwMode="auto">
            <a:xfrm>
              <a:off x="1006" y="1292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en-US"/>
                <a:t>C</a:t>
              </a:r>
              <a:r>
                <a:rPr lang="en-US" altLang="en-US" baseline="-25000"/>
                <a:t>y</a:t>
              </a:r>
            </a:p>
          </p:txBody>
        </p:sp>
      </p:grpSp>
      <p:sp>
        <p:nvSpPr>
          <p:cNvPr id="495684" name="AutoShape 68"/>
          <p:cNvSpPr>
            <a:spLocks noChangeArrowheads="1"/>
          </p:cNvSpPr>
          <p:nvPr/>
        </p:nvSpPr>
        <p:spPr bwMode="auto">
          <a:xfrm>
            <a:off x="4751388" y="1808163"/>
            <a:ext cx="1260475" cy="900112"/>
          </a:xfrm>
          <a:prstGeom prst="wedgeRoundRectCallout">
            <a:avLst>
              <a:gd name="adj1" fmla="val -73426"/>
              <a:gd name="adj2" fmla="val 216843"/>
              <a:gd name="adj3" fmla="val 16667"/>
            </a:avLst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Carry Propagate Addition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9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9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9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9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9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9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9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9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9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9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9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9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9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9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9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9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9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9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9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49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9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9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9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9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49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9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49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9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49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49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49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49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49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49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49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9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49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49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1" grpId="0" animBg="1"/>
      <p:bldP spid="495622" grpId="0"/>
      <p:bldP spid="495631" grpId="0" animBg="1"/>
      <p:bldP spid="495640" grpId="0" animBg="1"/>
      <p:bldP spid="495649" grpId="0" animBg="1"/>
      <p:bldP spid="495658" grpId="0"/>
      <p:bldP spid="495659" grpId="0"/>
      <p:bldP spid="495660" grpId="0"/>
      <p:bldP spid="495662" grpId="0"/>
      <p:bldP spid="49568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6380-28E6-43F1-AE4A-301F112A5DEF}" type="slidenum">
              <a:rPr lang="en-US" altLang="en-US"/>
              <a:pPr/>
              <a:t>21</a:t>
            </a:fld>
            <a:r>
              <a:rPr lang="en-US" altLang="en-US"/>
              <a:t> / 65</a:t>
            </a:r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Adder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Carry Propagate Adder</a:t>
            </a:r>
          </a:p>
        </p:txBody>
      </p:sp>
      <p:sp>
        <p:nvSpPr>
          <p:cNvPr id="496644" name="AutoShape 4"/>
          <p:cNvSpPr>
            <a:spLocks noChangeArrowheads="1"/>
          </p:cNvSpPr>
          <p:nvPr/>
        </p:nvSpPr>
        <p:spPr bwMode="auto">
          <a:xfrm>
            <a:off x="4751388" y="3429000"/>
            <a:ext cx="2879725" cy="143986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CPA</a:t>
            </a:r>
          </a:p>
        </p:txBody>
      </p:sp>
      <p:sp>
        <p:nvSpPr>
          <p:cNvPr id="496645" name="Text Box 5"/>
          <p:cNvSpPr txBox="1">
            <a:spLocks noChangeArrowheads="1"/>
          </p:cNvSpPr>
          <p:nvPr/>
        </p:nvSpPr>
        <p:spPr bwMode="auto">
          <a:xfrm>
            <a:off x="4930775" y="3429000"/>
            <a:ext cx="1260475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96646" name="Text Box 6"/>
          <p:cNvSpPr txBox="1">
            <a:spLocks noChangeArrowheads="1"/>
          </p:cNvSpPr>
          <p:nvPr/>
        </p:nvSpPr>
        <p:spPr bwMode="auto">
          <a:xfrm>
            <a:off x="6191250" y="3429000"/>
            <a:ext cx="1260475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96647" name="Text Box 7"/>
          <p:cNvSpPr txBox="1">
            <a:spLocks noChangeArrowheads="1"/>
          </p:cNvSpPr>
          <p:nvPr/>
        </p:nvSpPr>
        <p:spPr bwMode="auto">
          <a:xfrm>
            <a:off x="5649913" y="4508500"/>
            <a:ext cx="1260475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96648" name="Text Box 8"/>
          <p:cNvSpPr txBox="1">
            <a:spLocks noChangeArrowheads="1"/>
          </p:cNvSpPr>
          <p:nvPr/>
        </p:nvSpPr>
        <p:spPr bwMode="auto">
          <a:xfrm>
            <a:off x="7270750" y="3968750"/>
            <a:ext cx="360363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96649" name="Text Box 9"/>
          <p:cNvSpPr txBox="1">
            <a:spLocks noChangeArrowheads="1"/>
          </p:cNvSpPr>
          <p:nvPr/>
        </p:nvSpPr>
        <p:spPr bwMode="auto">
          <a:xfrm>
            <a:off x="4751388" y="3968750"/>
            <a:ext cx="360362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496650" name="Line 10"/>
          <p:cNvSpPr>
            <a:spLocks noChangeShapeType="1"/>
          </p:cNvSpPr>
          <p:nvPr/>
        </p:nvSpPr>
        <p:spPr bwMode="auto">
          <a:xfrm rot="5400000">
            <a:off x="5560219" y="513953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6651" name="Line 11"/>
          <p:cNvSpPr>
            <a:spLocks noChangeShapeType="1"/>
          </p:cNvSpPr>
          <p:nvPr/>
        </p:nvSpPr>
        <p:spPr bwMode="auto">
          <a:xfrm rot="5400000">
            <a:off x="5831681" y="513953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6652" name="Line 12"/>
          <p:cNvSpPr>
            <a:spLocks noChangeShapeType="1"/>
          </p:cNvSpPr>
          <p:nvPr/>
        </p:nvSpPr>
        <p:spPr bwMode="auto">
          <a:xfrm rot="5400000">
            <a:off x="6103144" y="513953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6653" name="Line 13"/>
          <p:cNvSpPr>
            <a:spLocks noChangeShapeType="1"/>
          </p:cNvSpPr>
          <p:nvPr/>
        </p:nvSpPr>
        <p:spPr bwMode="auto">
          <a:xfrm rot="5400000">
            <a:off x="6374606" y="513953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6654" name="Line 14"/>
          <p:cNvSpPr>
            <a:spLocks noChangeShapeType="1"/>
          </p:cNvSpPr>
          <p:nvPr/>
        </p:nvSpPr>
        <p:spPr bwMode="auto">
          <a:xfrm rot="5400000">
            <a:off x="4839494" y="315833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6655" name="Line 15"/>
          <p:cNvSpPr>
            <a:spLocks noChangeShapeType="1"/>
          </p:cNvSpPr>
          <p:nvPr/>
        </p:nvSpPr>
        <p:spPr bwMode="auto">
          <a:xfrm rot="5400000">
            <a:off x="5142706" y="315833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6656" name="Line 16"/>
          <p:cNvSpPr>
            <a:spLocks noChangeShapeType="1"/>
          </p:cNvSpPr>
          <p:nvPr/>
        </p:nvSpPr>
        <p:spPr bwMode="auto">
          <a:xfrm rot="5400000">
            <a:off x="5445919" y="315833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6657" name="Line 17"/>
          <p:cNvSpPr>
            <a:spLocks noChangeShapeType="1"/>
          </p:cNvSpPr>
          <p:nvPr/>
        </p:nvSpPr>
        <p:spPr bwMode="auto">
          <a:xfrm rot="5400000">
            <a:off x="5739606" y="315833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6658" name="Line 18"/>
          <p:cNvSpPr>
            <a:spLocks noChangeShapeType="1"/>
          </p:cNvSpPr>
          <p:nvPr/>
        </p:nvSpPr>
        <p:spPr bwMode="auto">
          <a:xfrm rot="5400000">
            <a:off x="6099969" y="315833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6659" name="Line 19"/>
          <p:cNvSpPr>
            <a:spLocks noChangeShapeType="1"/>
          </p:cNvSpPr>
          <p:nvPr/>
        </p:nvSpPr>
        <p:spPr bwMode="auto">
          <a:xfrm rot="5400000">
            <a:off x="6403181" y="315833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6660" name="Line 20"/>
          <p:cNvSpPr>
            <a:spLocks noChangeShapeType="1"/>
          </p:cNvSpPr>
          <p:nvPr/>
        </p:nvSpPr>
        <p:spPr bwMode="auto">
          <a:xfrm rot="5400000">
            <a:off x="6706394" y="315833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6661" name="Line 21"/>
          <p:cNvSpPr>
            <a:spLocks noChangeShapeType="1"/>
          </p:cNvSpPr>
          <p:nvPr/>
        </p:nvSpPr>
        <p:spPr bwMode="auto">
          <a:xfrm rot="5400000">
            <a:off x="7000081" y="315833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6662" name="Line 22"/>
          <p:cNvSpPr>
            <a:spLocks noChangeShapeType="1"/>
          </p:cNvSpPr>
          <p:nvPr/>
        </p:nvSpPr>
        <p:spPr bwMode="auto">
          <a:xfrm rot="5400000">
            <a:off x="7811294" y="3969544"/>
            <a:ext cx="0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6663" name="Line 23"/>
          <p:cNvSpPr>
            <a:spLocks noChangeShapeType="1"/>
          </p:cNvSpPr>
          <p:nvPr/>
        </p:nvSpPr>
        <p:spPr bwMode="auto">
          <a:xfrm rot="5400000">
            <a:off x="4571207" y="3969543"/>
            <a:ext cx="0" cy="3603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grpSp>
        <p:nvGrpSpPr>
          <p:cNvPr id="496683" name="Group 43"/>
          <p:cNvGrpSpPr>
            <a:grpSpLocks/>
          </p:cNvGrpSpPr>
          <p:nvPr/>
        </p:nvGrpSpPr>
        <p:grpSpPr bwMode="auto">
          <a:xfrm>
            <a:off x="1150938" y="2889250"/>
            <a:ext cx="3240087" cy="2522538"/>
            <a:chOff x="3220" y="1932"/>
            <a:chExt cx="2041" cy="1589"/>
          </a:xfrm>
        </p:grpSpPr>
        <p:sp>
          <p:nvSpPr>
            <p:cNvPr id="496664" name="AutoShape 24"/>
            <p:cNvSpPr>
              <a:spLocks noChangeArrowheads="1"/>
            </p:cNvSpPr>
            <p:nvPr/>
          </p:nvSpPr>
          <p:spPr bwMode="auto">
            <a:xfrm>
              <a:off x="3447" y="2273"/>
              <a:ext cx="1814" cy="90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CPA</a:t>
              </a:r>
            </a:p>
          </p:txBody>
        </p:sp>
        <p:sp>
          <p:nvSpPr>
            <p:cNvPr id="496665" name="Text Box 25"/>
            <p:cNvSpPr txBox="1">
              <a:spLocks noChangeArrowheads="1"/>
            </p:cNvSpPr>
            <p:nvPr/>
          </p:nvSpPr>
          <p:spPr bwMode="auto">
            <a:xfrm>
              <a:off x="3560" y="2273"/>
              <a:ext cx="79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96666" name="Text Box 26"/>
            <p:cNvSpPr txBox="1">
              <a:spLocks noChangeArrowheads="1"/>
            </p:cNvSpPr>
            <p:nvPr/>
          </p:nvSpPr>
          <p:spPr bwMode="auto">
            <a:xfrm>
              <a:off x="4354" y="2273"/>
              <a:ext cx="79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96667" name="Text Box 27"/>
            <p:cNvSpPr txBox="1">
              <a:spLocks noChangeArrowheads="1"/>
            </p:cNvSpPr>
            <p:nvPr/>
          </p:nvSpPr>
          <p:spPr bwMode="auto">
            <a:xfrm>
              <a:off x="4013" y="2953"/>
              <a:ext cx="79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96668" name="Text Box 28"/>
            <p:cNvSpPr txBox="1">
              <a:spLocks noChangeArrowheads="1"/>
            </p:cNvSpPr>
            <p:nvPr/>
          </p:nvSpPr>
          <p:spPr bwMode="auto">
            <a:xfrm>
              <a:off x="5034" y="2613"/>
              <a:ext cx="2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96669" name="Text Box 29"/>
            <p:cNvSpPr txBox="1">
              <a:spLocks noChangeArrowheads="1"/>
            </p:cNvSpPr>
            <p:nvPr/>
          </p:nvSpPr>
          <p:spPr bwMode="auto">
            <a:xfrm>
              <a:off x="3447" y="2613"/>
              <a:ext cx="2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96670" name="Line 30"/>
            <p:cNvSpPr>
              <a:spLocks noChangeShapeType="1"/>
            </p:cNvSpPr>
            <p:nvPr/>
          </p:nvSpPr>
          <p:spPr bwMode="auto">
            <a:xfrm rot="5400000">
              <a:off x="3956" y="3351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6671" name="Line 31"/>
            <p:cNvSpPr>
              <a:spLocks noChangeShapeType="1"/>
            </p:cNvSpPr>
            <p:nvPr/>
          </p:nvSpPr>
          <p:spPr bwMode="auto">
            <a:xfrm rot="5400000">
              <a:off x="4127" y="3351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6672" name="Line 32"/>
            <p:cNvSpPr>
              <a:spLocks noChangeShapeType="1"/>
            </p:cNvSpPr>
            <p:nvPr/>
          </p:nvSpPr>
          <p:spPr bwMode="auto">
            <a:xfrm rot="5400000">
              <a:off x="4298" y="3351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6673" name="Line 33"/>
            <p:cNvSpPr>
              <a:spLocks noChangeShapeType="1"/>
            </p:cNvSpPr>
            <p:nvPr/>
          </p:nvSpPr>
          <p:spPr bwMode="auto">
            <a:xfrm rot="5400000">
              <a:off x="4469" y="3351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6674" name="Line 34"/>
            <p:cNvSpPr>
              <a:spLocks noChangeShapeType="1"/>
            </p:cNvSpPr>
            <p:nvPr/>
          </p:nvSpPr>
          <p:spPr bwMode="auto">
            <a:xfrm rot="5400000">
              <a:off x="3502" y="2103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6675" name="Line 35"/>
            <p:cNvSpPr>
              <a:spLocks noChangeShapeType="1"/>
            </p:cNvSpPr>
            <p:nvPr/>
          </p:nvSpPr>
          <p:spPr bwMode="auto">
            <a:xfrm rot="5400000">
              <a:off x="3693" y="2103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6676" name="Line 36"/>
            <p:cNvSpPr>
              <a:spLocks noChangeShapeType="1"/>
            </p:cNvSpPr>
            <p:nvPr/>
          </p:nvSpPr>
          <p:spPr bwMode="auto">
            <a:xfrm rot="5400000">
              <a:off x="3884" y="2103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6677" name="Line 37"/>
            <p:cNvSpPr>
              <a:spLocks noChangeShapeType="1"/>
            </p:cNvSpPr>
            <p:nvPr/>
          </p:nvSpPr>
          <p:spPr bwMode="auto">
            <a:xfrm rot="5400000">
              <a:off x="4069" y="2103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6678" name="Line 38"/>
            <p:cNvSpPr>
              <a:spLocks noChangeShapeType="1"/>
            </p:cNvSpPr>
            <p:nvPr/>
          </p:nvSpPr>
          <p:spPr bwMode="auto">
            <a:xfrm rot="5400000">
              <a:off x="4296" y="2103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6679" name="Line 39"/>
            <p:cNvSpPr>
              <a:spLocks noChangeShapeType="1"/>
            </p:cNvSpPr>
            <p:nvPr/>
          </p:nvSpPr>
          <p:spPr bwMode="auto">
            <a:xfrm rot="5400000">
              <a:off x="4487" y="2103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6680" name="Line 40"/>
            <p:cNvSpPr>
              <a:spLocks noChangeShapeType="1"/>
            </p:cNvSpPr>
            <p:nvPr/>
          </p:nvSpPr>
          <p:spPr bwMode="auto">
            <a:xfrm rot="5400000">
              <a:off x="4678" y="2103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6681" name="Line 41"/>
            <p:cNvSpPr>
              <a:spLocks noChangeShapeType="1"/>
            </p:cNvSpPr>
            <p:nvPr/>
          </p:nvSpPr>
          <p:spPr bwMode="auto">
            <a:xfrm rot="5400000">
              <a:off x="4863" y="2103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96682" name="Line 42"/>
            <p:cNvSpPr>
              <a:spLocks noChangeShapeType="1"/>
            </p:cNvSpPr>
            <p:nvPr/>
          </p:nvSpPr>
          <p:spPr bwMode="auto">
            <a:xfrm rot="5400000">
              <a:off x="3334" y="2613"/>
              <a:ext cx="0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  <p:sp>
        <p:nvSpPr>
          <p:cNvPr id="496685" name="Text Box 45"/>
          <p:cNvSpPr txBox="1">
            <a:spLocks noChangeArrowheads="1"/>
          </p:cNvSpPr>
          <p:nvPr/>
        </p:nvSpPr>
        <p:spPr bwMode="auto">
          <a:xfrm>
            <a:off x="4960938" y="2232025"/>
            <a:ext cx="12604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96686" name="Text Box 46"/>
          <p:cNvSpPr txBox="1">
            <a:spLocks noChangeArrowheads="1"/>
          </p:cNvSpPr>
          <p:nvPr/>
        </p:nvSpPr>
        <p:spPr bwMode="auto">
          <a:xfrm>
            <a:off x="6218238" y="2465388"/>
            <a:ext cx="12604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96687" name="Text Box 47"/>
          <p:cNvSpPr txBox="1">
            <a:spLocks noChangeArrowheads="1"/>
          </p:cNvSpPr>
          <p:nvPr/>
        </p:nvSpPr>
        <p:spPr bwMode="auto">
          <a:xfrm>
            <a:off x="1692275" y="2241550"/>
            <a:ext cx="12604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96688" name="Text Box 48"/>
          <p:cNvSpPr txBox="1">
            <a:spLocks noChangeArrowheads="1"/>
          </p:cNvSpPr>
          <p:nvPr/>
        </p:nvSpPr>
        <p:spPr bwMode="auto">
          <a:xfrm>
            <a:off x="2949575" y="2474913"/>
            <a:ext cx="12604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96689" name="Text Box 49"/>
          <p:cNvSpPr txBox="1">
            <a:spLocks noChangeArrowheads="1"/>
          </p:cNvSpPr>
          <p:nvPr/>
        </p:nvSpPr>
        <p:spPr bwMode="auto">
          <a:xfrm>
            <a:off x="5651500" y="5408613"/>
            <a:ext cx="12604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96690" name="Text Box 50"/>
          <p:cNvSpPr txBox="1">
            <a:spLocks noChangeArrowheads="1"/>
          </p:cNvSpPr>
          <p:nvPr/>
        </p:nvSpPr>
        <p:spPr bwMode="auto">
          <a:xfrm>
            <a:off x="2411413" y="5408613"/>
            <a:ext cx="12604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96691" name="Text Box 51"/>
          <p:cNvSpPr txBox="1">
            <a:spLocks noChangeArrowheads="1"/>
          </p:cNvSpPr>
          <p:nvPr/>
        </p:nvSpPr>
        <p:spPr bwMode="auto">
          <a:xfrm>
            <a:off x="7993063" y="3930650"/>
            <a:ext cx="28892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en-US" sz="20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9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9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9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9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9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85" grpId="0"/>
      <p:bldP spid="496686" grpId="0"/>
      <p:bldP spid="496687" grpId="0"/>
      <p:bldP spid="496688" grpId="0"/>
      <p:bldP spid="496689" grpId="0"/>
      <p:bldP spid="496690" grpId="0"/>
      <p:bldP spid="49669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F7CA-FAB3-45B5-B8D6-3B9BB5FAF018}" type="slidenum">
              <a:rPr lang="en-US" altLang="en-US"/>
              <a:pPr/>
              <a:t>22</a:t>
            </a:fld>
            <a:r>
              <a:rPr lang="en-US" altLang="en-US"/>
              <a:t> / 65</a:t>
            </a:r>
          </a:p>
        </p:txBody>
      </p:sp>
      <p:sp>
        <p:nvSpPr>
          <p:cNvPr id="741378" name="標題 1"/>
          <p:cNvSpPr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r>
              <a:rPr lang="en-US" altLang="zh-TW">
                <a:ea typeface="新細明體" pitchFamily="18" charset="-120"/>
              </a:rPr>
              <a:t>                                                                                                                                             </a:t>
            </a:r>
            <a:endParaRPr lang="zh-TW" altLang="en-US">
              <a:ea typeface="新細明體" pitchFamily="18" charset="-120"/>
            </a:endParaRPr>
          </a:p>
        </p:txBody>
      </p:sp>
      <p:sp>
        <p:nvSpPr>
          <p:cNvPr id="741379" name="內容版面配置區 2"/>
          <p:cNvSpPr>
            <a:spLocks noGrp="1"/>
          </p:cNvSpPr>
          <p:nvPr>
            <p:ph idx="4294967295"/>
          </p:nvPr>
        </p:nvSpPr>
        <p:spPr/>
        <p:txBody>
          <a:bodyPr lIns="90488" tIns="44450" rIns="90488" bIns="44450"/>
          <a:lstStyle/>
          <a:p>
            <a:r>
              <a:rPr lang="en-US" altLang="zh-TW">
                <a:ea typeface="新細明體" pitchFamily="18" charset="-120"/>
              </a:rPr>
              <a:t>Carry propagation</a:t>
            </a:r>
          </a:p>
          <a:p>
            <a:pPr lvl="1"/>
            <a:r>
              <a:rPr lang="en-US" altLang="zh-TW">
                <a:ea typeface="新細明體" pitchFamily="18" charset="-120"/>
              </a:rPr>
              <a:t>When the correct outputs are available</a:t>
            </a:r>
          </a:p>
          <a:p>
            <a:pPr lvl="1"/>
            <a:r>
              <a:rPr lang="en-US" altLang="zh-TW">
                <a:ea typeface="新細明體" pitchFamily="18" charset="-120"/>
              </a:rPr>
              <a:t>The critical path counts (the worst case)</a:t>
            </a:r>
          </a:p>
          <a:p>
            <a:pPr lvl="1"/>
            <a:r>
              <a:rPr lang="en-US" altLang="zh-TW">
                <a:ea typeface="新細明體" pitchFamily="18" charset="-120"/>
              </a:rPr>
              <a:t>(</a:t>
            </a:r>
            <a:r>
              <a:rPr lang="en-US" altLang="zh-TW" i="1">
                <a:ea typeface="新細明體" pitchFamily="18" charset="-120"/>
              </a:rPr>
              <a:t>A</a:t>
            </a:r>
            <a:r>
              <a:rPr lang="en-US" altLang="zh-TW" baseline="-25000">
                <a:ea typeface="新細明體" pitchFamily="18" charset="-120"/>
              </a:rPr>
              <a:t>1</a:t>
            </a:r>
            <a:r>
              <a:rPr lang="en-US" altLang="zh-TW">
                <a:ea typeface="新細明體" pitchFamily="18" charset="-120"/>
              </a:rPr>
              <a:t>, </a:t>
            </a:r>
            <a:r>
              <a:rPr lang="en-US" altLang="zh-TW" i="1">
                <a:ea typeface="新細明體" pitchFamily="18" charset="-120"/>
              </a:rPr>
              <a:t>B</a:t>
            </a:r>
            <a:r>
              <a:rPr lang="en-US" altLang="zh-TW" baseline="-25000">
                <a:ea typeface="新細明體" pitchFamily="18" charset="-120"/>
              </a:rPr>
              <a:t>1</a:t>
            </a:r>
            <a:r>
              <a:rPr lang="en-US" altLang="zh-TW">
                <a:ea typeface="新細明體" pitchFamily="18" charset="-120"/>
              </a:rPr>
              <a:t>, </a:t>
            </a:r>
            <a:r>
              <a:rPr lang="en-US" altLang="zh-TW" i="1">
                <a:ea typeface="新細明體" pitchFamily="18" charset="-120"/>
              </a:rPr>
              <a:t>C</a:t>
            </a:r>
            <a:r>
              <a:rPr lang="en-US" altLang="zh-TW" baseline="-25000">
                <a:ea typeface="新細明體" pitchFamily="18" charset="-120"/>
              </a:rPr>
              <a:t>1</a:t>
            </a:r>
            <a:r>
              <a:rPr lang="en-US" altLang="zh-TW">
                <a:ea typeface="新細明體" pitchFamily="18" charset="-120"/>
              </a:rPr>
              <a:t>) → </a:t>
            </a:r>
            <a:r>
              <a:rPr lang="en-US" altLang="zh-TW" i="1">
                <a:ea typeface="新細明體" pitchFamily="18" charset="-120"/>
              </a:rPr>
              <a:t>C</a:t>
            </a:r>
            <a:r>
              <a:rPr lang="en-US" altLang="zh-TW" baseline="-25000">
                <a:ea typeface="新細明體" pitchFamily="18" charset="-120"/>
              </a:rPr>
              <a:t>2</a:t>
            </a:r>
            <a:r>
              <a:rPr lang="en-US" altLang="zh-TW">
                <a:ea typeface="新細明體" pitchFamily="18" charset="-120"/>
              </a:rPr>
              <a:t> → </a:t>
            </a:r>
            <a:r>
              <a:rPr lang="en-US" altLang="zh-TW" i="1">
                <a:ea typeface="新細明體" pitchFamily="18" charset="-120"/>
              </a:rPr>
              <a:t>C</a:t>
            </a:r>
            <a:r>
              <a:rPr lang="en-US" altLang="zh-TW" baseline="-25000">
                <a:ea typeface="新細明體" pitchFamily="18" charset="-120"/>
              </a:rPr>
              <a:t>3</a:t>
            </a:r>
            <a:r>
              <a:rPr lang="en-US" altLang="zh-TW">
                <a:ea typeface="新細明體" pitchFamily="18" charset="-120"/>
              </a:rPr>
              <a:t> → </a:t>
            </a:r>
            <a:r>
              <a:rPr lang="en-US" altLang="zh-TW" i="1">
                <a:ea typeface="新細明體" pitchFamily="18" charset="-120"/>
              </a:rPr>
              <a:t>C</a:t>
            </a:r>
            <a:r>
              <a:rPr lang="en-US" altLang="zh-TW" baseline="-25000">
                <a:ea typeface="新細明體" pitchFamily="18" charset="-120"/>
              </a:rPr>
              <a:t>4</a:t>
            </a:r>
            <a:r>
              <a:rPr lang="en-US" altLang="zh-TW">
                <a:ea typeface="新細明體" pitchFamily="18" charset="-120"/>
              </a:rPr>
              <a:t> → (</a:t>
            </a:r>
            <a:r>
              <a:rPr lang="en-US" altLang="zh-TW" i="1">
                <a:ea typeface="新細明體" pitchFamily="18" charset="-120"/>
              </a:rPr>
              <a:t>C</a:t>
            </a:r>
            <a:r>
              <a:rPr lang="en-US" altLang="zh-TW" baseline="-25000">
                <a:ea typeface="新細明體" pitchFamily="18" charset="-120"/>
              </a:rPr>
              <a:t>5</a:t>
            </a:r>
            <a:r>
              <a:rPr lang="en-US" altLang="zh-TW">
                <a:ea typeface="新細明體" pitchFamily="18" charset="-120"/>
              </a:rPr>
              <a:t>, </a:t>
            </a:r>
            <a:r>
              <a:rPr lang="en-US" altLang="zh-TW" i="1">
                <a:ea typeface="新細明體" pitchFamily="18" charset="-120"/>
              </a:rPr>
              <a:t>S</a:t>
            </a:r>
            <a:r>
              <a:rPr lang="en-US" altLang="zh-TW" baseline="-25000">
                <a:ea typeface="新細明體" pitchFamily="18" charset="-120"/>
              </a:rPr>
              <a:t>4</a:t>
            </a:r>
            <a:r>
              <a:rPr lang="en-US" altLang="zh-TW">
                <a:ea typeface="新細明體" pitchFamily="18" charset="-120"/>
              </a:rPr>
              <a:t>)</a:t>
            </a:r>
          </a:p>
          <a:p>
            <a:pPr lvl="1"/>
            <a:r>
              <a:rPr lang="en-US" altLang="zh-TW">
                <a:ea typeface="新細明體" pitchFamily="18" charset="-120"/>
              </a:rPr>
              <a:t>When 4-bits full-adder → </a:t>
            </a:r>
            <a:r>
              <a:rPr lang="zh-TW" altLang="en-US">
                <a:ea typeface="新細明體" pitchFamily="18" charset="-120"/>
              </a:rPr>
              <a:t>8 </a:t>
            </a:r>
            <a:r>
              <a:rPr lang="en-US" altLang="zh-TW">
                <a:ea typeface="新細明體" pitchFamily="18" charset="-120"/>
              </a:rPr>
              <a:t>gate levels (</a:t>
            </a:r>
            <a:r>
              <a:rPr lang="en-US" altLang="zh-TW" i="1">
                <a:ea typeface="新細明體" pitchFamily="18" charset="-120"/>
              </a:rPr>
              <a:t>n</a:t>
            </a:r>
            <a:r>
              <a:rPr lang="en-US" altLang="zh-TW">
                <a:ea typeface="新細明體" pitchFamily="18" charset="-120"/>
              </a:rPr>
              <a:t>-bits: 2</a:t>
            </a:r>
            <a:r>
              <a:rPr lang="en-US" altLang="zh-TW" i="1">
                <a:ea typeface="新細明體" pitchFamily="18" charset="-120"/>
              </a:rPr>
              <a:t>n</a:t>
            </a:r>
            <a:r>
              <a:rPr lang="en-US" altLang="zh-TW">
                <a:ea typeface="新細明體" pitchFamily="18" charset="-120"/>
              </a:rPr>
              <a:t> gate levels)</a:t>
            </a:r>
          </a:p>
          <a:p>
            <a:endParaRPr lang="zh-TW" altLang="en-US">
              <a:ea typeface="新細明體" pitchFamily="18" charset="-120"/>
            </a:endParaRPr>
          </a:p>
        </p:txBody>
      </p:sp>
      <p:pic>
        <p:nvPicPr>
          <p:cNvPr id="741380" name="Picture 6"/>
          <p:cNvPicPr>
            <a:picLocks noChangeAspect="1" noChangeArrowheads="1"/>
          </p:cNvPicPr>
          <p:nvPr/>
        </p:nvPicPr>
        <p:blipFill>
          <a:blip r:embed="rId3">
            <a:lum bright="-12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716338"/>
            <a:ext cx="7548562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1381" name="Text Box 8"/>
          <p:cNvSpPr txBox="1">
            <a:spLocks noChangeArrowheads="1"/>
          </p:cNvSpPr>
          <p:nvPr/>
        </p:nvSpPr>
        <p:spPr bwMode="auto">
          <a:xfrm>
            <a:off x="2278063" y="6132513"/>
            <a:ext cx="4860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TW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Figure 4.10 Full Adder with </a:t>
            </a:r>
            <a:r>
              <a:rPr lang="en-US" altLang="zh-TW" i="1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P</a:t>
            </a:r>
            <a:r>
              <a:rPr lang="en-US" altLang="zh-TW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and </a:t>
            </a:r>
            <a:r>
              <a:rPr lang="en-US" altLang="zh-TW" i="1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G</a:t>
            </a:r>
            <a:r>
              <a:rPr lang="en-US" altLang="zh-TW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Shown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D965-4C81-40B6-97DE-E50E085691C2}" type="slidenum">
              <a:rPr lang="en-US" altLang="en-US"/>
              <a:pPr/>
              <a:t>23</a:t>
            </a:fld>
            <a:r>
              <a:rPr lang="en-US" altLang="en-US"/>
              <a:t> / 65</a:t>
            </a:r>
          </a:p>
        </p:txBody>
      </p:sp>
      <p:sp>
        <p:nvSpPr>
          <p:cNvPr id="743426" name="標題 1"/>
          <p:cNvSpPr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r>
              <a:rPr lang="en-US" altLang="zh-TW">
                <a:ea typeface="新細明體" pitchFamily="18" charset="-120"/>
              </a:rPr>
              <a:t>Parallel Adders</a:t>
            </a:r>
            <a:endParaRPr lang="zh-TW" altLang="en-US">
              <a:ea typeface="新細明體" pitchFamily="18" charset="-120"/>
            </a:endParaRPr>
          </a:p>
        </p:txBody>
      </p:sp>
      <p:sp>
        <p:nvSpPr>
          <p:cNvPr id="743427" name="內容版面配置區 2"/>
          <p:cNvSpPr>
            <a:spLocks noGrp="1"/>
          </p:cNvSpPr>
          <p:nvPr>
            <p:ph idx="4294967295"/>
          </p:nvPr>
        </p:nvSpPr>
        <p:spPr/>
        <p:txBody>
          <a:bodyPr lIns="90488" tIns="44450" rIns="90488" bIns="44450"/>
          <a:lstStyle/>
          <a:p>
            <a:r>
              <a:rPr lang="en-US" altLang="zh-TW" sz="2400">
                <a:ea typeface="新細明體" pitchFamily="18" charset="-120"/>
              </a:rPr>
              <a:t>Reduce the carry propagation delay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Employ faster gates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Look-ahead carry (more complex mechanism, yet faster)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Carry propagate: </a:t>
            </a:r>
            <a:r>
              <a:rPr lang="en-US" altLang="zh-TW" sz="2000" i="1">
                <a:ea typeface="新細明體" pitchFamily="18" charset="-120"/>
              </a:rPr>
              <a:t>P</a:t>
            </a:r>
            <a:r>
              <a:rPr lang="en-US" altLang="zh-TW" sz="2000" i="1" baseline="-25000">
                <a:ea typeface="新細明體" pitchFamily="18" charset="-120"/>
              </a:rPr>
              <a:t>i</a:t>
            </a:r>
            <a:r>
              <a:rPr lang="en-US" altLang="zh-TW" sz="2000" i="1">
                <a:ea typeface="新細明體" pitchFamily="18" charset="-120"/>
              </a:rPr>
              <a:t> = A</a:t>
            </a:r>
            <a:r>
              <a:rPr lang="en-US" altLang="zh-TW" sz="2000" i="1" baseline="-25000">
                <a:ea typeface="新細明體" pitchFamily="18" charset="-120"/>
              </a:rPr>
              <a:t>i</a:t>
            </a:r>
            <a:r>
              <a:rPr lang="en-US" altLang="zh-TW" sz="2000">
                <a:latin typeface="Symbol" panose="05050102010706020507" pitchFamily="18" charset="2"/>
                <a:ea typeface="新細明體" pitchFamily="18" charset="-120"/>
              </a:rPr>
              <a:t>Å</a:t>
            </a:r>
            <a:r>
              <a:rPr lang="en-US" altLang="zh-TW" sz="2000" i="1">
                <a:ea typeface="新細明體" pitchFamily="18" charset="-120"/>
              </a:rPr>
              <a:t>B</a:t>
            </a:r>
            <a:r>
              <a:rPr lang="en-US" altLang="zh-TW" sz="2000" i="1" baseline="-25000">
                <a:ea typeface="新細明體" pitchFamily="18" charset="-120"/>
              </a:rPr>
              <a:t>i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Carry generate: </a:t>
            </a:r>
            <a:r>
              <a:rPr lang="en-US" altLang="zh-TW" sz="2000" i="1">
                <a:ea typeface="新細明體" pitchFamily="18" charset="-120"/>
              </a:rPr>
              <a:t>G</a:t>
            </a:r>
            <a:r>
              <a:rPr lang="en-US" altLang="zh-TW" sz="2000" i="1" baseline="-25000">
                <a:ea typeface="新細明體" pitchFamily="18" charset="-120"/>
              </a:rPr>
              <a:t>i </a:t>
            </a:r>
            <a:r>
              <a:rPr lang="en-US" altLang="zh-TW" sz="2000" i="1">
                <a:ea typeface="新細明體" pitchFamily="18" charset="-120"/>
              </a:rPr>
              <a:t>= A</a:t>
            </a:r>
            <a:r>
              <a:rPr lang="en-US" altLang="zh-TW" sz="2000" i="1" baseline="-25000">
                <a:ea typeface="新細明體" pitchFamily="18" charset="-120"/>
              </a:rPr>
              <a:t>i</a:t>
            </a:r>
            <a:r>
              <a:rPr lang="en-US" altLang="zh-TW" sz="2000" i="1">
                <a:ea typeface="新細明體" pitchFamily="18" charset="-120"/>
              </a:rPr>
              <a:t>B</a:t>
            </a:r>
            <a:r>
              <a:rPr lang="en-US" altLang="zh-TW" sz="2000" i="1" baseline="-25000">
                <a:ea typeface="新細明體" pitchFamily="18" charset="-120"/>
              </a:rPr>
              <a:t>i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Sum: </a:t>
            </a:r>
            <a:r>
              <a:rPr lang="en-US" altLang="zh-TW" sz="2000" i="1">
                <a:ea typeface="新細明體" pitchFamily="18" charset="-120"/>
              </a:rPr>
              <a:t>S</a:t>
            </a:r>
            <a:r>
              <a:rPr lang="en-US" altLang="zh-TW" sz="2000" i="1" baseline="-25000">
                <a:ea typeface="新細明體" pitchFamily="18" charset="-120"/>
              </a:rPr>
              <a:t>i</a:t>
            </a:r>
            <a:r>
              <a:rPr lang="en-US" altLang="zh-TW" sz="2000" baseline="-25000">
                <a:ea typeface="新細明體" pitchFamily="18" charset="-120"/>
              </a:rPr>
              <a:t> </a:t>
            </a:r>
            <a:r>
              <a:rPr lang="en-US" altLang="zh-TW" sz="2000">
                <a:ea typeface="新細明體" pitchFamily="18" charset="-120"/>
              </a:rPr>
              <a:t>= </a:t>
            </a:r>
            <a:r>
              <a:rPr lang="en-US" altLang="zh-TW" sz="2000" i="1">
                <a:ea typeface="新細明體" pitchFamily="18" charset="-120"/>
              </a:rPr>
              <a:t>P</a:t>
            </a:r>
            <a:r>
              <a:rPr lang="en-US" altLang="zh-TW" sz="2000" i="1" baseline="-25000">
                <a:ea typeface="新細明體" pitchFamily="18" charset="-120"/>
              </a:rPr>
              <a:t>i</a:t>
            </a:r>
            <a:r>
              <a:rPr lang="en-US" altLang="zh-TW" sz="2000">
                <a:latin typeface="Symbol" panose="05050102010706020507" pitchFamily="18" charset="2"/>
                <a:ea typeface="新細明體" pitchFamily="18" charset="-120"/>
              </a:rPr>
              <a:t>Å</a:t>
            </a:r>
            <a:r>
              <a:rPr lang="en-US" altLang="zh-TW" sz="2000" i="1">
                <a:ea typeface="新細明體" pitchFamily="18" charset="-120"/>
              </a:rPr>
              <a:t>C</a:t>
            </a:r>
            <a:r>
              <a:rPr lang="en-US" altLang="zh-TW" sz="2000" i="1" baseline="-25000">
                <a:ea typeface="新細明體" pitchFamily="18" charset="-120"/>
              </a:rPr>
              <a:t>i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Carry: </a:t>
            </a:r>
            <a:r>
              <a:rPr lang="en-US" altLang="zh-TW" sz="2000" i="1">
                <a:ea typeface="新細明體" pitchFamily="18" charset="-120"/>
              </a:rPr>
              <a:t>C</a:t>
            </a:r>
            <a:r>
              <a:rPr lang="en-US" altLang="zh-TW" sz="2000" i="1" baseline="-25000">
                <a:ea typeface="新細明體" pitchFamily="18" charset="-120"/>
              </a:rPr>
              <a:t>i+1</a:t>
            </a:r>
            <a:r>
              <a:rPr lang="en-US" altLang="zh-TW" sz="2000" i="1">
                <a:ea typeface="新細明體" pitchFamily="18" charset="-120"/>
              </a:rPr>
              <a:t> = G</a:t>
            </a:r>
            <a:r>
              <a:rPr lang="en-US" altLang="zh-TW" sz="2000" i="1" baseline="-25000">
                <a:ea typeface="新細明體" pitchFamily="18" charset="-120"/>
              </a:rPr>
              <a:t>i</a:t>
            </a:r>
            <a:r>
              <a:rPr lang="en-US" altLang="zh-TW" sz="2000" i="1">
                <a:ea typeface="新細明體" pitchFamily="18" charset="-120"/>
              </a:rPr>
              <a:t>+P</a:t>
            </a:r>
            <a:r>
              <a:rPr lang="en-US" altLang="zh-TW" sz="2000" i="1" baseline="-25000">
                <a:ea typeface="新細明體" pitchFamily="18" charset="-120"/>
              </a:rPr>
              <a:t>i</a:t>
            </a:r>
            <a:r>
              <a:rPr lang="en-US" altLang="zh-TW" sz="2000" i="1">
                <a:ea typeface="新細明體" pitchFamily="18" charset="-120"/>
              </a:rPr>
              <a:t>C</a:t>
            </a:r>
            <a:r>
              <a:rPr lang="en-US" altLang="zh-TW" sz="2000" i="1" baseline="-25000">
                <a:ea typeface="新細明體" pitchFamily="18" charset="-120"/>
              </a:rPr>
              <a:t>i</a:t>
            </a:r>
          </a:p>
          <a:p>
            <a:pPr lvl="1"/>
            <a:r>
              <a:rPr lang="en-US" altLang="zh-TW" sz="2000" i="1">
                <a:ea typeface="新細明體" pitchFamily="18" charset="-120"/>
              </a:rPr>
              <a:t>C</a:t>
            </a:r>
            <a:r>
              <a:rPr lang="en-US" altLang="zh-TW" sz="2000" baseline="-25000">
                <a:ea typeface="新細明體" pitchFamily="18" charset="-120"/>
              </a:rPr>
              <a:t>0</a:t>
            </a:r>
            <a:r>
              <a:rPr lang="en-US" altLang="zh-TW" sz="2000" i="1">
                <a:ea typeface="新細明體" pitchFamily="18" charset="-120"/>
              </a:rPr>
              <a:t> = </a:t>
            </a:r>
            <a:r>
              <a:rPr lang="en-US" altLang="zh-TW" sz="2000">
                <a:ea typeface="新細明體" pitchFamily="18" charset="-120"/>
              </a:rPr>
              <a:t>Input carry</a:t>
            </a:r>
          </a:p>
          <a:p>
            <a:pPr lvl="1"/>
            <a:r>
              <a:rPr lang="en-US" altLang="zh-TW" sz="2000" i="1">
                <a:ea typeface="新細明體" pitchFamily="18" charset="-120"/>
              </a:rPr>
              <a:t>C</a:t>
            </a:r>
            <a:r>
              <a:rPr lang="en-US" altLang="zh-TW" sz="2000" baseline="-25000">
                <a:ea typeface="新細明體" pitchFamily="18" charset="-120"/>
              </a:rPr>
              <a:t>1</a:t>
            </a:r>
            <a:r>
              <a:rPr lang="en-US" altLang="zh-TW" sz="2000" i="1">
                <a:ea typeface="新細明體" pitchFamily="18" charset="-120"/>
              </a:rPr>
              <a:t> = G</a:t>
            </a:r>
            <a:r>
              <a:rPr lang="en-US" altLang="zh-TW" sz="2000" baseline="-25000">
                <a:ea typeface="新細明體" pitchFamily="18" charset="-120"/>
              </a:rPr>
              <a:t>0</a:t>
            </a:r>
            <a:r>
              <a:rPr lang="en-US" altLang="zh-TW" sz="2000" i="1">
                <a:ea typeface="新細明體" pitchFamily="18" charset="-120"/>
              </a:rPr>
              <a:t>+P</a:t>
            </a:r>
            <a:r>
              <a:rPr lang="en-US" altLang="zh-TW" sz="2000" baseline="-25000">
                <a:ea typeface="新細明體" pitchFamily="18" charset="-120"/>
              </a:rPr>
              <a:t>0</a:t>
            </a:r>
            <a:r>
              <a:rPr lang="en-US" altLang="zh-TW" sz="2000" i="1">
                <a:ea typeface="新細明體" pitchFamily="18" charset="-120"/>
              </a:rPr>
              <a:t>C</a:t>
            </a:r>
            <a:r>
              <a:rPr lang="en-US" altLang="zh-TW" sz="2000" baseline="-25000">
                <a:ea typeface="新細明體" pitchFamily="18" charset="-120"/>
              </a:rPr>
              <a:t>0</a:t>
            </a:r>
          </a:p>
          <a:p>
            <a:pPr lvl="1"/>
            <a:r>
              <a:rPr lang="en-US" altLang="zh-TW" sz="2000" i="1">
                <a:ea typeface="新細明體" pitchFamily="18" charset="-120"/>
              </a:rPr>
              <a:t>C</a:t>
            </a:r>
            <a:r>
              <a:rPr lang="en-US" altLang="zh-TW" sz="2000" baseline="-25000">
                <a:ea typeface="新細明體" pitchFamily="18" charset="-120"/>
              </a:rPr>
              <a:t>2</a:t>
            </a:r>
            <a:r>
              <a:rPr lang="en-US" altLang="zh-TW" sz="2000" i="1">
                <a:ea typeface="新細明體" pitchFamily="18" charset="-120"/>
              </a:rPr>
              <a:t> = G</a:t>
            </a:r>
            <a:r>
              <a:rPr lang="en-US" altLang="zh-TW" sz="2000" baseline="-25000">
                <a:ea typeface="新細明體" pitchFamily="18" charset="-120"/>
              </a:rPr>
              <a:t>1</a:t>
            </a:r>
            <a:r>
              <a:rPr lang="en-US" altLang="zh-TW" sz="2000" i="1">
                <a:ea typeface="新細明體" pitchFamily="18" charset="-120"/>
              </a:rPr>
              <a:t>+P</a:t>
            </a:r>
            <a:r>
              <a:rPr lang="en-US" altLang="zh-TW" sz="2000" baseline="-25000">
                <a:ea typeface="新細明體" pitchFamily="18" charset="-120"/>
              </a:rPr>
              <a:t>1</a:t>
            </a:r>
            <a:r>
              <a:rPr lang="en-US" altLang="zh-TW" sz="2000" i="1">
                <a:ea typeface="新細明體" pitchFamily="18" charset="-120"/>
              </a:rPr>
              <a:t>C</a:t>
            </a:r>
            <a:r>
              <a:rPr lang="en-US" altLang="zh-TW" sz="2000" baseline="-25000">
                <a:ea typeface="新細明體" pitchFamily="18" charset="-120"/>
              </a:rPr>
              <a:t>1</a:t>
            </a:r>
            <a:r>
              <a:rPr lang="en-US" altLang="zh-TW" sz="2000" i="1">
                <a:ea typeface="新細明體" pitchFamily="18" charset="-120"/>
              </a:rPr>
              <a:t> = G</a:t>
            </a:r>
            <a:r>
              <a:rPr lang="en-US" altLang="zh-TW" sz="2000" baseline="-25000">
                <a:ea typeface="新細明體" pitchFamily="18" charset="-120"/>
              </a:rPr>
              <a:t>1</a:t>
            </a:r>
            <a:r>
              <a:rPr lang="en-US" altLang="zh-TW" sz="2000" i="1">
                <a:ea typeface="新細明體" pitchFamily="18" charset="-120"/>
              </a:rPr>
              <a:t>+P</a:t>
            </a:r>
            <a:r>
              <a:rPr lang="en-US" altLang="zh-TW" sz="2000" baseline="-25000">
                <a:ea typeface="新細明體" pitchFamily="18" charset="-120"/>
              </a:rPr>
              <a:t>1</a:t>
            </a:r>
            <a:r>
              <a:rPr lang="en-US" altLang="zh-TW" sz="2000">
                <a:ea typeface="新細明體" pitchFamily="18" charset="-120"/>
              </a:rPr>
              <a:t>(</a:t>
            </a:r>
            <a:r>
              <a:rPr lang="en-US" altLang="zh-TW" sz="2000" i="1">
                <a:ea typeface="新細明體" pitchFamily="18" charset="-120"/>
              </a:rPr>
              <a:t>G</a:t>
            </a:r>
            <a:r>
              <a:rPr lang="en-US" altLang="zh-TW" sz="2000" baseline="-25000">
                <a:ea typeface="新細明體" pitchFamily="18" charset="-120"/>
              </a:rPr>
              <a:t>0</a:t>
            </a:r>
            <a:r>
              <a:rPr lang="en-US" altLang="zh-TW" sz="2000" i="1">
                <a:ea typeface="新細明體" pitchFamily="18" charset="-120"/>
              </a:rPr>
              <a:t>+P</a:t>
            </a:r>
            <a:r>
              <a:rPr lang="en-US" altLang="zh-TW" sz="2000" baseline="-25000">
                <a:ea typeface="新細明體" pitchFamily="18" charset="-120"/>
              </a:rPr>
              <a:t>0</a:t>
            </a:r>
            <a:r>
              <a:rPr lang="en-US" altLang="zh-TW" sz="2000" i="1">
                <a:ea typeface="新細明體" pitchFamily="18" charset="-120"/>
              </a:rPr>
              <a:t>C</a:t>
            </a:r>
            <a:r>
              <a:rPr lang="en-US" altLang="zh-TW" sz="2000" baseline="-25000">
                <a:ea typeface="新細明體" pitchFamily="18" charset="-120"/>
              </a:rPr>
              <a:t>0</a:t>
            </a:r>
            <a:r>
              <a:rPr lang="en-US" altLang="zh-TW" sz="2000">
                <a:ea typeface="新細明體" pitchFamily="18" charset="-120"/>
              </a:rPr>
              <a:t>)</a:t>
            </a:r>
            <a:r>
              <a:rPr lang="en-US" altLang="zh-TW" sz="2000" i="1">
                <a:ea typeface="新細明體" pitchFamily="18" charset="-120"/>
              </a:rPr>
              <a:t> = G</a:t>
            </a:r>
            <a:r>
              <a:rPr lang="en-US" altLang="zh-TW" sz="2000" baseline="-25000">
                <a:ea typeface="新細明體" pitchFamily="18" charset="-120"/>
              </a:rPr>
              <a:t>1</a:t>
            </a:r>
            <a:r>
              <a:rPr lang="en-US" altLang="zh-TW" sz="2000" i="1">
                <a:ea typeface="新細明體" pitchFamily="18" charset="-120"/>
              </a:rPr>
              <a:t>+P</a:t>
            </a:r>
            <a:r>
              <a:rPr lang="en-US" altLang="zh-TW" sz="2000" baseline="-25000">
                <a:ea typeface="新細明體" pitchFamily="18" charset="-120"/>
              </a:rPr>
              <a:t>1</a:t>
            </a:r>
            <a:r>
              <a:rPr lang="en-US" altLang="zh-TW" sz="2000" i="1">
                <a:ea typeface="新細明體" pitchFamily="18" charset="-120"/>
              </a:rPr>
              <a:t>G</a:t>
            </a:r>
            <a:r>
              <a:rPr lang="en-US" altLang="zh-TW" sz="2000" baseline="-25000">
                <a:ea typeface="新細明體" pitchFamily="18" charset="-120"/>
              </a:rPr>
              <a:t>0</a:t>
            </a:r>
            <a:r>
              <a:rPr lang="en-US" altLang="zh-TW" sz="2000" i="1">
                <a:ea typeface="新細明體" pitchFamily="18" charset="-120"/>
              </a:rPr>
              <a:t>+P</a:t>
            </a:r>
            <a:r>
              <a:rPr lang="en-US" altLang="zh-TW" sz="2000" baseline="-25000">
                <a:ea typeface="新細明體" pitchFamily="18" charset="-120"/>
              </a:rPr>
              <a:t>1</a:t>
            </a:r>
            <a:r>
              <a:rPr lang="en-US" altLang="zh-TW" sz="2000" i="1">
                <a:ea typeface="新細明體" pitchFamily="18" charset="-120"/>
              </a:rPr>
              <a:t>P</a:t>
            </a:r>
            <a:r>
              <a:rPr lang="en-US" altLang="zh-TW" sz="2000" baseline="-25000">
                <a:ea typeface="新細明體" pitchFamily="18" charset="-120"/>
              </a:rPr>
              <a:t>0</a:t>
            </a:r>
            <a:r>
              <a:rPr lang="en-US" altLang="zh-TW" sz="2000" i="1">
                <a:ea typeface="新細明體" pitchFamily="18" charset="-120"/>
              </a:rPr>
              <a:t>C</a:t>
            </a:r>
            <a:r>
              <a:rPr lang="en-US" altLang="zh-TW" sz="2000" baseline="-25000">
                <a:ea typeface="新細明體" pitchFamily="18" charset="-120"/>
              </a:rPr>
              <a:t>0</a:t>
            </a:r>
          </a:p>
          <a:p>
            <a:pPr lvl="1"/>
            <a:r>
              <a:rPr lang="en-US" altLang="zh-TW" sz="2000" i="1">
                <a:ea typeface="新細明體" pitchFamily="18" charset="-120"/>
              </a:rPr>
              <a:t>C</a:t>
            </a:r>
            <a:r>
              <a:rPr lang="en-US" altLang="zh-TW" sz="2000" baseline="-25000">
                <a:ea typeface="新細明體" pitchFamily="18" charset="-120"/>
              </a:rPr>
              <a:t>3</a:t>
            </a:r>
            <a:r>
              <a:rPr lang="en-US" altLang="zh-TW" sz="2000" i="1" baseline="-25000">
                <a:ea typeface="新細明體" pitchFamily="18" charset="-120"/>
              </a:rPr>
              <a:t> </a:t>
            </a:r>
            <a:r>
              <a:rPr lang="en-US" altLang="zh-TW" sz="2000" i="1">
                <a:ea typeface="新細明體" pitchFamily="18" charset="-120"/>
              </a:rPr>
              <a:t>= G</a:t>
            </a:r>
            <a:r>
              <a:rPr lang="en-US" altLang="zh-TW" sz="2000" baseline="-25000">
                <a:ea typeface="新細明體" pitchFamily="18" charset="-120"/>
              </a:rPr>
              <a:t>2</a:t>
            </a:r>
            <a:r>
              <a:rPr lang="en-US" altLang="zh-TW" sz="2000" i="1">
                <a:ea typeface="新細明體" pitchFamily="18" charset="-120"/>
              </a:rPr>
              <a:t>+P</a:t>
            </a:r>
            <a:r>
              <a:rPr lang="en-US" altLang="zh-TW" sz="2000" baseline="-25000">
                <a:ea typeface="新細明體" pitchFamily="18" charset="-120"/>
              </a:rPr>
              <a:t>2</a:t>
            </a:r>
            <a:r>
              <a:rPr lang="en-US" altLang="zh-TW" sz="2000" i="1">
                <a:ea typeface="新細明體" pitchFamily="18" charset="-120"/>
              </a:rPr>
              <a:t>C</a:t>
            </a:r>
            <a:r>
              <a:rPr lang="en-US" altLang="zh-TW" sz="2000" baseline="-25000">
                <a:ea typeface="新細明體" pitchFamily="18" charset="-120"/>
              </a:rPr>
              <a:t>2 </a:t>
            </a:r>
            <a:r>
              <a:rPr lang="en-US" altLang="zh-TW" sz="2000" i="1">
                <a:ea typeface="新細明體" pitchFamily="18" charset="-120"/>
              </a:rPr>
              <a:t>= G</a:t>
            </a:r>
            <a:r>
              <a:rPr lang="en-US" altLang="zh-TW" sz="2000" baseline="-25000">
                <a:ea typeface="新細明體" pitchFamily="18" charset="-120"/>
              </a:rPr>
              <a:t>2</a:t>
            </a:r>
            <a:r>
              <a:rPr lang="en-US" altLang="zh-TW" sz="2000" i="1">
                <a:ea typeface="新細明體" pitchFamily="18" charset="-120"/>
              </a:rPr>
              <a:t>+P</a:t>
            </a:r>
            <a:r>
              <a:rPr lang="en-US" altLang="zh-TW" sz="2000" baseline="-25000">
                <a:ea typeface="新細明體" pitchFamily="18" charset="-120"/>
              </a:rPr>
              <a:t>2</a:t>
            </a:r>
            <a:r>
              <a:rPr lang="en-US" altLang="zh-TW" sz="2000" i="1">
                <a:ea typeface="新細明體" pitchFamily="18" charset="-120"/>
              </a:rPr>
              <a:t>G</a:t>
            </a:r>
            <a:r>
              <a:rPr lang="en-US" altLang="zh-TW" sz="2000" baseline="-25000">
                <a:ea typeface="新細明體" pitchFamily="18" charset="-120"/>
              </a:rPr>
              <a:t>1</a:t>
            </a:r>
            <a:r>
              <a:rPr lang="en-US" altLang="zh-TW" sz="2000" i="1">
                <a:ea typeface="新細明體" pitchFamily="18" charset="-120"/>
              </a:rPr>
              <a:t>+P</a:t>
            </a:r>
            <a:r>
              <a:rPr lang="en-US" altLang="zh-TW" sz="2000" baseline="-25000">
                <a:ea typeface="新細明體" pitchFamily="18" charset="-120"/>
              </a:rPr>
              <a:t>2</a:t>
            </a:r>
            <a:r>
              <a:rPr lang="en-US" altLang="zh-TW" sz="2000" i="1">
                <a:ea typeface="新細明體" pitchFamily="18" charset="-120"/>
              </a:rPr>
              <a:t>P</a:t>
            </a:r>
            <a:r>
              <a:rPr lang="en-US" altLang="zh-TW" sz="2000" baseline="-25000">
                <a:ea typeface="新細明體" pitchFamily="18" charset="-120"/>
              </a:rPr>
              <a:t>1</a:t>
            </a:r>
            <a:r>
              <a:rPr lang="en-US" altLang="zh-TW" sz="2000" i="1">
                <a:ea typeface="新細明體" pitchFamily="18" charset="-120"/>
              </a:rPr>
              <a:t>G</a:t>
            </a:r>
            <a:r>
              <a:rPr lang="en-US" altLang="zh-TW" sz="2000" baseline="-25000">
                <a:ea typeface="新細明體" pitchFamily="18" charset="-120"/>
              </a:rPr>
              <a:t>0</a:t>
            </a:r>
            <a:r>
              <a:rPr lang="en-US" altLang="zh-TW" sz="2000" i="1">
                <a:ea typeface="新細明體" pitchFamily="18" charset="-120"/>
              </a:rPr>
              <a:t>+ P</a:t>
            </a:r>
            <a:r>
              <a:rPr lang="en-US" altLang="zh-TW" sz="2000" baseline="-25000">
                <a:ea typeface="新細明體" pitchFamily="18" charset="-120"/>
              </a:rPr>
              <a:t>2</a:t>
            </a:r>
            <a:r>
              <a:rPr lang="en-US" altLang="zh-TW" sz="2000" i="1">
                <a:ea typeface="新細明體" pitchFamily="18" charset="-120"/>
              </a:rPr>
              <a:t>P</a:t>
            </a:r>
            <a:r>
              <a:rPr lang="en-US" altLang="zh-TW" sz="2000" baseline="-25000">
                <a:ea typeface="新細明體" pitchFamily="18" charset="-120"/>
              </a:rPr>
              <a:t>1</a:t>
            </a:r>
            <a:r>
              <a:rPr lang="en-US" altLang="zh-TW" sz="2000" i="1">
                <a:ea typeface="新細明體" pitchFamily="18" charset="-120"/>
              </a:rPr>
              <a:t>P</a:t>
            </a:r>
            <a:r>
              <a:rPr lang="en-US" altLang="zh-TW" sz="2000" baseline="-25000">
                <a:ea typeface="新細明體" pitchFamily="18" charset="-120"/>
              </a:rPr>
              <a:t>0</a:t>
            </a:r>
            <a:r>
              <a:rPr lang="en-US" altLang="zh-TW" sz="2000" i="1">
                <a:ea typeface="新細明體" pitchFamily="18" charset="-120"/>
              </a:rPr>
              <a:t>C</a:t>
            </a:r>
            <a:r>
              <a:rPr lang="en-US" altLang="zh-TW" sz="2000" baseline="-25000">
                <a:ea typeface="新細明體" pitchFamily="18" charset="-120"/>
              </a:rPr>
              <a:t>0</a:t>
            </a:r>
          </a:p>
          <a:p>
            <a:endParaRPr lang="zh-TW" altLang="en-US">
              <a:ea typeface="新細明體" pitchFamily="18" charset="-120"/>
            </a:endParaRPr>
          </a:p>
        </p:txBody>
      </p:sp>
      <p:pic>
        <p:nvPicPr>
          <p:cNvPr id="743428" name="Picture 6"/>
          <p:cNvPicPr>
            <a:picLocks noChangeAspect="1" noChangeArrowheads="1"/>
          </p:cNvPicPr>
          <p:nvPr/>
        </p:nvPicPr>
        <p:blipFill>
          <a:blip r:embed="rId3" cstate="print">
            <a:lum bright="-12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013" y="3500438"/>
            <a:ext cx="4852987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92BD-20C4-4BF5-A9B0-78F2CB80EF67}" type="slidenum">
              <a:rPr lang="en-US" altLang="en-US"/>
              <a:pPr/>
              <a:t>24</a:t>
            </a:fld>
            <a:r>
              <a:rPr lang="en-US" altLang="en-US"/>
              <a:t> / 65</a:t>
            </a:r>
          </a:p>
        </p:txBody>
      </p:sp>
      <p:sp>
        <p:nvSpPr>
          <p:cNvPr id="745474" name="標題 1"/>
          <p:cNvSpPr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r>
              <a:rPr lang="en-US" altLang="zh-TW">
                <a:ea typeface="新細明體" pitchFamily="18" charset="-120"/>
              </a:rPr>
              <a:t>Carry Look-ahead Adder (1/2)</a:t>
            </a:r>
            <a:endParaRPr lang="zh-TW" altLang="en-US">
              <a:ea typeface="新細明體" pitchFamily="18" charset="-120"/>
            </a:endParaRPr>
          </a:p>
        </p:txBody>
      </p:sp>
      <p:sp>
        <p:nvSpPr>
          <p:cNvPr id="745475" name="內容版面配置區 2"/>
          <p:cNvSpPr>
            <a:spLocks noGrp="1"/>
          </p:cNvSpPr>
          <p:nvPr>
            <p:ph idx="4294967295"/>
          </p:nvPr>
        </p:nvSpPr>
        <p:spPr/>
        <p:txBody>
          <a:bodyPr lIns="90488" tIns="44450" rIns="90488" bIns="44450"/>
          <a:lstStyle/>
          <a:p>
            <a:r>
              <a:rPr lang="en-US" altLang="zh-TW">
                <a:ea typeface="新細明體" pitchFamily="18" charset="-120"/>
              </a:rPr>
              <a:t>Logic diagram</a:t>
            </a:r>
          </a:p>
          <a:p>
            <a:endParaRPr lang="en-US" altLang="zh-TW">
              <a:ea typeface="新細明體" pitchFamily="18" charset="-120"/>
            </a:endParaRPr>
          </a:p>
        </p:txBody>
      </p:sp>
      <p:pic>
        <p:nvPicPr>
          <p:cNvPr id="745476" name="Picture 6"/>
          <p:cNvPicPr>
            <a:picLocks noChangeAspect="1" noChangeArrowheads="1"/>
          </p:cNvPicPr>
          <p:nvPr/>
        </p:nvPicPr>
        <p:blipFill>
          <a:blip r:embed="rId3" cstate="print">
            <a:lum bright="-18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052513"/>
            <a:ext cx="5314950" cy="514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5477" name="Text Box 8"/>
          <p:cNvSpPr txBox="1">
            <a:spLocks noChangeArrowheads="1"/>
          </p:cNvSpPr>
          <p:nvPr/>
        </p:nvSpPr>
        <p:spPr bwMode="auto">
          <a:xfrm>
            <a:off x="2808288" y="6129338"/>
            <a:ext cx="5572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TW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Fig. 4.11 Logic Diagram of Carry Look-ahead Generator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A97D-22BE-4850-87C4-1F817664C980}" type="slidenum">
              <a:rPr lang="en-US" altLang="en-US"/>
              <a:pPr/>
              <a:t>25</a:t>
            </a:fld>
            <a:r>
              <a:rPr lang="en-US" altLang="en-US"/>
              <a:t> / 65</a:t>
            </a:r>
          </a:p>
        </p:txBody>
      </p:sp>
      <p:sp>
        <p:nvSpPr>
          <p:cNvPr id="747522" name="標題 1"/>
          <p:cNvSpPr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r>
              <a:rPr lang="en-US" altLang="zh-TW">
                <a:ea typeface="新細明體" pitchFamily="18" charset="-120"/>
              </a:rPr>
              <a:t>Carry Look-ahead Adder (2/2)</a:t>
            </a:r>
            <a:endParaRPr lang="zh-TW" altLang="en-US">
              <a:ea typeface="新細明體" pitchFamily="18" charset="-120"/>
            </a:endParaRPr>
          </a:p>
        </p:txBody>
      </p:sp>
      <p:sp>
        <p:nvSpPr>
          <p:cNvPr id="747523" name="內容版面配置區 2"/>
          <p:cNvSpPr>
            <a:spLocks noGrp="1"/>
          </p:cNvSpPr>
          <p:nvPr>
            <p:ph idx="4294967295"/>
          </p:nvPr>
        </p:nvSpPr>
        <p:spPr>
          <a:xfrm>
            <a:off x="611188" y="1089025"/>
            <a:ext cx="3617912" cy="3128963"/>
          </a:xfrm>
        </p:spPr>
        <p:txBody>
          <a:bodyPr lIns="90488" tIns="44450" rIns="90488" bIns="44450"/>
          <a:lstStyle/>
          <a:p>
            <a:pPr>
              <a:spcBef>
                <a:spcPct val="0"/>
              </a:spcBef>
            </a:pPr>
            <a:r>
              <a:rPr lang="zh-TW" altLang="en-US">
                <a:ea typeface="新細明體" pitchFamily="18" charset="-120"/>
              </a:rPr>
              <a:t>4-</a:t>
            </a:r>
            <a:r>
              <a:rPr lang="en-US" altLang="zh-TW">
                <a:ea typeface="新細明體" pitchFamily="18" charset="-120"/>
              </a:rPr>
              <a:t>bit carry-look ahead adder</a:t>
            </a:r>
          </a:p>
          <a:p>
            <a:pPr lvl="1">
              <a:spcBef>
                <a:spcPct val="0"/>
              </a:spcBef>
            </a:pPr>
            <a:r>
              <a:rPr lang="en-US" altLang="zh-TW">
                <a:ea typeface="新細明體" pitchFamily="18" charset="-120"/>
              </a:rPr>
              <a:t>Propagation delay of </a:t>
            </a:r>
            <a:r>
              <a:rPr lang="en-US" altLang="zh-TW" i="1">
                <a:ea typeface="新細明體" pitchFamily="18" charset="-120"/>
              </a:rPr>
              <a:t>C</a:t>
            </a:r>
            <a:r>
              <a:rPr lang="en-US" altLang="zh-TW" baseline="-25000">
                <a:ea typeface="新細明體" pitchFamily="18" charset="-120"/>
              </a:rPr>
              <a:t>3</a:t>
            </a:r>
            <a:r>
              <a:rPr lang="en-US" altLang="zh-TW">
                <a:ea typeface="新細明體" pitchFamily="18" charset="-120"/>
              </a:rPr>
              <a:t>, </a:t>
            </a:r>
            <a:r>
              <a:rPr lang="en-US" altLang="zh-TW" i="1">
                <a:ea typeface="新細明體" pitchFamily="18" charset="-120"/>
              </a:rPr>
              <a:t>C</a:t>
            </a:r>
            <a:r>
              <a:rPr lang="en-US" altLang="zh-TW" baseline="-25000">
                <a:ea typeface="新細明體" pitchFamily="18" charset="-120"/>
              </a:rPr>
              <a:t>2</a:t>
            </a:r>
            <a:r>
              <a:rPr lang="en-US" altLang="zh-TW">
                <a:ea typeface="新細明體" pitchFamily="18" charset="-120"/>
              </a:rPr>
              <a:t> and </a:t>
            </a:r>
            <a:r>
              <a:rPr lang="en-US" altLang="zh-TW" i="1">
                <a:ea typeface="新細明體" pitchFamily="18" charset="-120"/>
              </a:rPr>
              <a:t>C</a:t>
            </a:r>
            <a:r>
              <a:rPr lang="en-US" altLang="zh-TW" baseline="-25000">
                <a:ea typeface="新細明體" pitchFamily="18" charset="-120"/>
              </a:rPr>
              <a:t>1</a:t>
            </a:r>
            <a:r>
              <a:rPr lang="en-US" altLang="zh-TW">
                <a:ea typeface="新細明體" pitchFamily="18" charset="-120"/>
              </a:rPr>
              <a:t> are equal.</a:t>
            </a:r>
          </a:p>
          <a:p>
            <a:pPr lvl="1">
              <a:spcBef>
                <a:spcPct val="0"/>
              </a:spcBef>
            </a:pPr>
            <a:endParaRPr lang="en-US" altLang="zh-TW">
              <a:ea typeface="新細明體" pitchFamily="18" charset="-120"/>
            </a:endParaRPr>
          </a:p>
          <a:p>
            <a:endParaRPr lang="zh-TW" altLang="en-US">
              <a:ea typeface="新細明體" pitchFamily="18" charset="-120"/>
            </a:endParaRPr>
          </a:p>
        </p:txBody>
      </p:sp>
      <p:pic>
        <p:nvPicPr>
          <p:cNvPr id="747524" name="Picture 7"/>
          <p:cNvPicPr>
            <a:picLocks noChangeAspect="1" noChangeArrowheads="1"/>
          </p:cNvPicPr>
          <p:nvPr/>
        </p:nvPicPr>
        <p:blipFill>
          <a:blip r:embed="rId3" cstate="print">
            <a:lum bright="-24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1016000"/>
            <a:ext cx="4179887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25" name="Text Box 8"/>
          <p:cNvSpPr txBox="1">
            <a:spLocks noChangeArrowheads="1"/>
          </p:cNvSpPr>
          <p:nvPr/>
        </p:nvSpPr>
        <p:spPr bwMode="auto">
          <a:xfrm>
            <a:off x="3492500" y="5949950"/>
            <a:ext cx="4464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TW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Fig. 4.12 4-Bit Adder with Carry Look-ahead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0DAC-77F2-4BE0-ACF0-5C12940893BC}" type="slidenum">
              <a:rPr lang="en-US" altLang="en-US"/>
              <a:pPr/>
              <a:t>26</a:t>
            </a:fld>
            <a:r>
              <a:rPr lang="en-US" altLang="en-US"/>
              <a:t> / 65</a:t>
            </a:r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BCD Adder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1119188"/>
          </a:xfrm>
        </p:spPr>
        <p:txBody>
          <a:bodyPr/>
          <a:lstStyle/>
          <a:p>
            <a:r>
              <a:rPr lang="en-US" altLang="en-US"/>
              <a:t>4-bits plus 4-bits</a:t>
            </a:r>
          </a:p>
          <a:p>
            <a:r>
              <a:rPr lang="en-US" altLang="en-US"/>
              <a:t>Operands and Result: 0 to 9</a:t>
            </a:r>
          </a:p>
        </p:txBody>
      </p:sp>
      <p:sp>
        <p:nvSpPr>
          <p:cNvPr id="497668" name="Text Box 4"/>
          <p:cNvSpPr txBox="1">
            <a:spLocks noChangeArrowheads="1"/>
          </p:cNvSpPr>
          <p:nvPr/>
        </p:nvSpPr>
        <p:spPr bwMode="auto">
          <a:xfrm>
            <a:off x="6192838" y="1268413"/>
            <a:ext cx="2159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en-US" sz="2000" b="1" i="1"/>
              <a:t>+  x</a:t>
            </a:r>
            <a:r>
              <a:rPr lang="en-US" altLang="en-US" sz="2000" b="1" i="1" baseline="-25000"/>
              <a:t>3</a:t>
            </a:r>
            <a:r>
              <a:rPr lang="en-US" altLang="en-US" sz="2000" b="1" i="1"/>
              <a:t>  x</a:t>
            </a:r>
            <a:r>
              <a:rPr lang="en-US" altLang="en-US" sz="2000" b="1" i="1" baseline="-25000"/>
              <a:t>2</a:t>
            </a:r>
            <a:r>
              <a:rPr lang="en-US" altLang="en-US" sz="2000" b="1" i="1"/>
              <a:t>  x</a:t>
            </a:r>
            <a:r>
              <a:rPr lang="en-US" altLang="en-US" sz="2000" b="1" i="1" baseline="-25000"/>
              <a:t>1</a:t>
            </a:r>
            <a:r>
              <a:rPr lang="en-US" altLang="en-US" sz="2000" b="1" i="1"/>
              <a:t>  x</a:t>
            </a:r>
            <a:r>
              <a:rPr lang="en-US" altLang="en-US" sz="2000" b="1" i="1" baseline="-25000"/>
              <a:t>0</a:t>
            </a:r>
            <a:endParaRPr lang="en-US" altLang="en-US" sz="2000" b="1" i="1"/>
          </a:p>
          <a:p>
            <a:pPr algn="r">
              <a:spcBef>
                <a:spcPct val="0"/>
              </a:spcBef>
            </a:pPr>
            <a:r>
              <a:rPr lang="en-US" altLang="en-US" sz="2000" b="1" i="1"/>
              <a:t>+  y</a:t>
            </a:r>
            <a:r>
              <a:rPr lang="en-US" altLang="en-US" sz="2000" b="1" i="1" baseline="-25000"/>
              <a:t>3</a:t>
            </a:r>
            <a:r>
              <a:rPr lang="en-US" altLang="en-US" sz="2000" b="1" i="1"/>
              <a:t>  y</a:t>
            </a:r>
            <a:r>
              <a:rPr lang="en-US" altLang="en-US" sz="2000" b="1" i="1" baseline="-25000"/>
              <a:t>2</a:t>
            </a:r>
            <a:r>
              <a:rPr lang="en-US" altLang="en-US" sz="2000" b="1" i="1"/>
              <a:t>  y</a:t>
            </a:r>
            <a:r>
              <a:rPr lang="en-US" altLang="en-US" sz="2000" b="1" i="1" baseline="-25000"/>
              <a:t>1</a:t>
            </a:r>
            <a:r>
              <a:rPr lang="en-US" altLang="en-US" sz="2000" b="1" i="1"/>
              <a:t>  y</a:t>
            </a:r>
            <a:r>
              <a:rPr lang="en-US" altLang="en-US" sz="2000" b="1" i="1" baseline="-25000"/>
              <a:t>0</a:t>
            </a:r>
            <a:endParaRPr lang="en-US" altLang="en-US" sz="2000" b="1" i="1"/>
          </a:p>
          <a:p>
            <a:pPr algn="r">
              <a:spcBef>
                <a:spcPct val="0"/>
              </a:spcBef>
            </a:pPr>
            <a:r>
              <a:rPr lang="en-US" altLang="en-US" sz="2000" b="1" i="1">
                <a:cs typeface="Times New Roman" panose="02020603050405020304" pitchFamily="18" charset="0"/>
              </a:rPr>
              <a:t>────────</a:t>
            </a:r>
            <a:endParaRPr lang="en-US" altLang="en-US" sz="2000" b="1" i="1"/>
          </a:p>
          <a:p>
            <a:pPr algn="r">
              <a:spcBef>
                <a:spcPct val="0"/>
              </a:spcBef>
            </a:pPr>
            <a:r>
              <a:rPr lang="en-US" altLang="en-US" sz="2000" b="1" i="1">
                <a:solidFill>
                  <a:schemeClr val="accent1"/>
                </a:solidFill>
              </a:rPr>
              <a:t>Cy</a:t>
            </a:r>
            <a:r>
              <a:rPr lang="en-US" altLang="en-US" sz="2000" b="1" i="1"/>
              <a:t>   S</a:t>
            </a:r>
            <a:r>
              <a:rPr lang="en-US" altLang="en-US" sz="2000" b="1" i="1" baseline="-25000"/>
              <a:t>3</a:t>
            </a:r>
            <a:r>
              <a:rPr lang="en-US" altLang="en-US" sz="2000" b="1" i="1"/>
              <a:t>  S</a:t>
            </a:r>
            <a:r>
              <a:rPr lang="en-US" altLang="en-US" sz="2000" b="1" i="1" baseline="-25000"/>
              <a:t>2</a:t>
            </a:r>
            <a:r>
              <a:rPr lang="en-US" altLang="en-US" sz="2000" b="1" i="1"/>
              <a:t>  S</a:t>
            </a:r>
            <a:r>
              <a:rPr lang="en-US" altLang="en-US" sz="2000" b="1" i="1" baseline="-25000"/>
              <a:t>1</a:t>
            </a:r>
            <a:r>
              <a:rPr lang="en-US" altLang="en-US" sz="2000" b="1" i="1"/>
              <a:t>  S</a:t>
            </a:r>
            <a:r>
              <a:rPr lang="en-US" altLang="en-US" sz="2000" b="1" i="1" baseline="-25000"/>
              <a:t>0</a:t>
            </a:r>
          </a:p>
        </p:txBody>
      </p:sp>
      <p:graphicFrame>
        <p:nvGraphicFramePr>
          <p:cNvPr id="499719" name="Group 1031"/>
          <p:cNvGraphicFramePr>
            <a:graphicFrameLocks noGrp="1"/>
          </p:cNvGraphicFramePr>
          <p:nvPr/>
        </p:nvGraphicFramePr>
        <p:xfrm>
          <a:off x="971550" y="2349500"/>
          <a:ext cx="4860925" cy="3926207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362655377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53132756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54864017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val="298308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997753274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4286750516"/>
                    </a:ext>
                  </a:extLst>
                </a:gridCol>
              </a:tblGrid>
              <a:tr h="3587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+Y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</a:t>
                      </a:r>
                      <a:endParaRPr kumimoji="0" lang="en-US" altLang="en-US" sz="18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841417"/>
                  </a:ext>
                </a:extLst>
              </a:tr>
              <a:tr h="2428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+ 0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690603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051590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808272"/>
                  </a:ext>
                </a:extLst>
              </a:tr>
              <a:tr h="2714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732070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572103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3882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291863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917410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118230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408630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8122785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892819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914069"/>
                  </a:ext>
                </a:extLst>
              </a:tr>
            </a:tbl>
          </a:graphicData>
        </a:graphic>
      </p:graphicFrame>
      <p:graphicFrame>
        <p:nvGraphicFramePr>
          <p:cNvPr id="498652" name="Group 988"/>
          <p:cNvGraphicFramePr>
            <a:graphicFrameLocks noGrp="1"/>
          </p:cNvGraphicFramePr>
          <p:nvPr/>
        </p:nvGraphicFramePr>
        <p:xfrm>
          <a:off x="971550" y="2976563"/>
          <a:ext cx="4860925" cy="2968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1354061626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766842907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768532723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val="372827618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3056299856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3704858085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+ 1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173630"/>
                  </a:ext>
                </a:extLst>
              </a:tr>
            </a:tbl>
          </a:graphicData>
        </a:graphic>
      </p:graphicFrame>
      <p:graphicFrame>
        <p:nvGraphicFramePr>
          <p:cNvPr id="498656" name="Group 992"/>
          <p:cNvGraphicFramePr>
            <a:graphicFrameLocks noGrp="1"/>
          </p:cNvGraphicFramePr>
          <p:nvPr/>
        </p:nvGraphicFramePr>
        <p:xfrm>
          <a:off x="971550" y="3233738"/>
          <a:ext cx="4860925" cy="295275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88455969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524098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464750365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val="1399532357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150333207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607704600"/>
                    </a:ext>
                  </a:extLst>
                </a:gridCol>
              </a:tblGrid>
              <a:tr h="2952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+ 2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271383"/>
                  </a:ext>
                </a:extLst>
              </a:tr>
            </a:tbl>
          </a:graphicData>
        </a:graphic>
      </p:graphicFrame>
      <p:graphicFrame>
        <p:nvGraphicFramePr>
          <p:cNvPr id="498660" name="Group 996"/>
          <p:cNvGraphicFramePr>
            <a:graphicFrameLocks noGrp="1"/>
          </p:cNvGraphicFramePr>
          <p:nvPr/>
        </p:nvGraphicFramePr>
        <p:xfrm>
          <a:off x="971550" y="3771900"/>
          <a:ext cx="4860925" cy="2968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76425478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34603287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510453915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val="15136484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1317268479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3596930018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+ 9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2763064"/>
                  </a:ext>
                </a:extLst>
              </a:tr>
            </a:tbl>
          </a:graphicData>
        </a:graphic>
      </p:graphicFrame>
      <p:graphicFrame>
        <p:nvGraphicFramePr>
          <p:cNvPr id="498664" name="Group 1000"/>
          <p:cNvGraphicFramePr>
            <a:graphicFrameLocks noGrp="1"/>
          </p:cNvGraphicFramePr>
          <p:nvPr/>
        </p:nvGraphicFramePr>
        <p:xfrm>
          <a:off x="971550" y="4068763"/>
          <a:ext cx="4860925" cy="2968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330458456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12649415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572726485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val="114374845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388964535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508815921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+ 0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429375"/>
                  </a:ext>
                </a:extLst>
              </a:tr>
            </a:tbl>
          </a:graphicData>
        </a:graphic>
      </p:graphicFrame>
      <p:graphicFrame>
        <p:nvGraphicFramePr>
          <p:cNvPr id="498668" name="Group 1004"/>
          <p:cNvGraphicFramePr>
            <a:graphicFrameLocks noGrp="1"/>
          </p:cNvGraphicFramePr>
          <p:nvPr/>
        </p:nvGraphicFramePr>
        <p:xfrm>
          <a:off x="971550" y="4349750"/>
          <a:ext cx="4860925" cy="2968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25466016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94408859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950775623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val="3784208699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927988736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3766528662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+ 1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941067"/>
                  </a:ext>
                </a:extLst>
              </a:tr>
            </a:tbl>
          </a:graphicData>
        </a:graphic>
      </p:graphicFrame>
      <p:graphicFrame>
        <p:nvGraphicFramePr>
          <p:cNvPr id="498672" name="Group 1008"/>
          <p:cNvGraphicFramePr>
            <a:graphicFrameLocks noGrp="1"/>
          </p:cNvGraphicFramePr>
          <p:nvPr/>
        </p:nvGraphicFramePr>
        <p:xfrm>
          <a:off x="971550" y="4891088"/>
          <a:ext cx="4860925" cy="2968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305963023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79178201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000170901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val="272222871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1906649408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390570461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+ 8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018750"/>
                  </a:ext>
                </a:extLst>
              </a:tr>
            </a:tbl>
          </a:graphicData>
        </a:graphic>
      </p:graphicFrame>
      <p:graphicFrame>
        <p:nvGraphicFramePr>
          <p:cNvPr id="498676" name="Group 1012"/>
          <p:cNvGraphicFramePr>
            <a:graphicFrameLocks noGrp="1"/>
          </p:cNvGraphicFramePr>
          <p:nvPr/>
        </p:nvGraphicFramePr>
        <p:xfrm>
          <a:off x="971550" y="5162550"/>
          <a:ext cx="4860925" cy="2968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493046398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098230006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83777922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val="961322026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59743070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3477538490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+ 9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A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567014"/>
                  </a:ext>
                </a:extLst>
              </a:tr>
            </a:tbl>
          </a:graphicData>
        </a:graphic>
      </p:graphicFrame>
      <p:graphicFrame>
        <p:nvGraphicFramePr>
          <p:cNvPr id="498680" name="Group 1016"/>
          <p:cNvGraphicFramePr>
            <a:graphicFrameLocks noGrp="1"/>
          </p:cNvGraphicFramePr>
          <p:nvPr/>
        </p:nvGraphicFramePr>
        <p:xfrm>
          <a:off x="971550" y="5446713"/>
          <a:ext cx="4860925" cy="2968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354126482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4726722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78349145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val="123524898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3034363609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197802592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+ 0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765910"/>
                  </a:ext>
                </a:extLst>
              </a:tr>
            </a:tbl>
          </a:graphicData>
        </a:graphic>
      </p:graphicFrame>
      <p:graphicFrame>
        <p:nvGraphicFramePr>
          <p:cNvPr id="498684" name="Group 1020"/>
          <p:cNvGraphicFramePr>
            <a:graphicFrameLocks noGrp="1"/>
          </p:cNvGraphicFramePr>
          <p:nvPr/>
        </p:nvGraphicFramePr>
        <p:xfrm>
          <a:off x="971550" y="5975350"/>
          <a:ext cx="4860925" cy="2968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37236308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17061244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90212704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val="404428404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3831160808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677810496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+ 9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67748"/>
                  </a:ext>
                </a:extLst>
              </a:tr>
            </a:tbl>
          </a:graphicData>
        </a:graphic>
      </p:graphicFrame>
      <p:sp>
        <p:nvSpPr>
          <p:cNvPr id="498685" name="Oval 1021"/>
          <p:cNvSpPr>
            <a:spLocks noChangeArrowheads="1"/>
          </p:cNvSpPr>
          <p:nvPr/>
        </p:nvSpPr>
        <p:spPr bwMode="auto">
          <a:xfrm>
            <a:off x="4751388" y="5191125"/>
            <a:ext cx="1081087" cy="269875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498686" name="Line 1022"/>
          <p:cNvSpPr>
            <a:spLocks noChangeShapeType="1"/>
          </p:cNvSpPr>
          <p:nvPr/>
        </p:nvSpPr>
        <p:spPr bwMode="auto">
          <a:xfrm>
            <a:off x="5832475" y="5337175"/>
            <a:ext cx="71913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8687" name="Text Box 1023"/>
          <p:cNvSpPr txBox="1">
            <a:spLocks noChangeArrowheads="1"/>
          </p:cNvSpPr>
          <p:nvPr/>
        </p:nvSpPr>
        <p:spPr bwMode="auto">
          <a:xfrm>
            <a:off x="6594475" y="5157788"/>
            <a:ext cx="1938338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Invalid Code</a:t>
            </a:r>
          </a:p>
        </p:txBody>
      </p:sp>
      <p:sp>
        <p:nvSpPr>
          <p:cNvPr id="499712" name="Oval 1024"/>
          <p:cNvSpPr>
            <a:spLocks noChangeArrowheads="1"/>
          </p:cNvSpPr>
          <p:nvPr/>
        </p:nvSpPr>
        <p:spPr bwMode="auto">
          <a:xfrm>
            <a:off x="4392613" y="5949950"/>
            <a:ext cx="1439862" cy="358775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499713" name="Line 1025"/>
          <p:cNvSpPr>
            <a:spLocks noChangeShapeType="1"/>
          </p:cNvSpPr>
          <p:nvPr/>
        </p:nvSpPr>
        <p:spPr bwMode="auto">
          <a:xfrm>
            <a:off x="5832475" y="6129338"/>
            <a:ext cx="5397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499714" name="Text Box 1026"/>
          <p:cNvSpPr txBox="1">
            <a:spLocks noChangeArrowheads="1"/>
          </p:cNvSpPr>
          <p:nvPr/>
        </p:nvSpPr>
        <p:spPr bwMode="auto">
          <a:xfrm>
            <a:off x="6372225" y="5965825"/>
            <a:ext cx="2520950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Wrong BCD Value</a:t>
            </a:r>
          </a:p>
        </p:txBody>
      </p:sp>
      <p:sp>
        <p:nvSpPr>
          <p:cNvPr id="499715" name="AutoShape 1027"/>
          <p:cNvSpPr>
            <a:spLocks noChangeArrowheads="1"/>
          </p:cNvSpPr>
          <p:nvPr/>
        </p:nvSpPr>
        <p:spPr bwMode="auto">
          <a:xfrm>
            <a:off x="4211638" y="6438900"/>
            <a:ext cx="1271587" cy="268288"/>
          </a:xfrm>
          <a:prstGeom prst="wedgeRoundRectCallout">
            <a:avLst>
              <a:gd name="adj1" fmla="val -21537"/>
              <a:gd name="adj2" fmla="val -119231"/>
              <a:gd name="adj3" fmla="val 16667"/>
            </a:avLst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0001    1000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9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9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9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9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9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9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9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9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8" grpId="0"/>
      <p:bldP spid="498687" grpId="0"/>
      <p:bldP spid="499714" grpId="0"/>
      <p:bldP spid="4997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154B-F344-4B14-B55E-4A50396B47E5}" type="slidenum">
              <a:rPr lang="en-US" altLang="en-US"/>
              <a:pPr/>
              <a:t>27</a:t>
            </a:fld>
            <a:r>
              <a:rPr lang="en-US" altLang="en-US"/>
              <a:t> / 65</a:t>
            </a:r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BCD Adder</a:t>
            </a:r>
          </a:p>
        </p:txBody>
      </p:sp>
      <p:graphicFrame>
        <p:nvGraphicFramePr>
          <p:cNvPr id="499219" name="Group 531"/>
          <p:cNvGraphicFramePr>
            <a:graphicFrameLocks noGrp="1"/>
          </p:cNvGraphicFramePr>
          <p:nvPr/>
        </p:nvGraphicFramePr>
        <p:xfrm>
          <a:off x="431800" y="1268413"/>
          <a:ext cx="8086725" cy="3728087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946237165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980635312"/>
                    </a:ext>
                  </a:extLst>
                </a:gridCol>
                <a:gridCol w="1169987">
                  <a:extLst>
                    <a:ext uri="{9D8B030D-6E8A-4147-A177-3AD203B41FA5}">
                      <a16:colId xmlns:a16="http://schemas.microsoft.com/office/drawing/2014/main" val="2905255795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082127486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882597696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3567885811"/>
                    </a:ext>
                  </a:extLst>
                </a:gridCol>
                <a:gridCol w="2279650">
                  <a:extLst>
                    <a:ext uri="{9D8B030D-6E8A-4147-A177-3AD203B41FA5}">
                      <a16:colId xmlns:a16="http://schemas.microsoft.com/office/drawing/2014/main" val="2471564183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3764024762"/>
                    </a:ext>
                  </a:extLst>
                </a:gridCol>
              </a:tblGrid>
              <a:tr h="3587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+Y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</a:t>
                      </a:r>
                      <a:endParaRPr kumimoji="0" lang="en-US" altLang="en-US" sz="18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 BCD Output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221700"/>
                  </a:ext>
                </a:extLst>
              </a:tr>
              <a:tr h="2428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983891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+ 0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9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0  0  0  0  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9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007619"/>
                  </a:ext>
                </a:extLst>
              </a:tr>
              <a:tr h="3508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+ 1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0  0  0  1  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16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935527"/>
                  </a:ext>
                </a:extLst>
              </a:tr>
              <a:tr h="2714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+ 2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0  0  0  1  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17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203040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+ 3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12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1  1  0  0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0  0  0  1  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18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92540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+ 4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13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1  1  0  1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0  0  0  1  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19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550206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+ 5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14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1  1  1  0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0  0  0  1  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20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664293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+ 6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15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1  1  1  1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0  0  0  1  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21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337473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+ 7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16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0  0  0  1  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22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53384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+ 8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17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0  0  0  1  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23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05101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+ 9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18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0  0  0  1  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24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62280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603292"/>
                  </a:ext>
                </a:extLst>
              </a:tr>
            </a:tbl>
          </a:graphicData>
        </a:graphic>
      </p:graphicFrame>
      <p:sp>
        <p:nvSpPr>
          <p:cNvPr id="499206" name="Arc 518"/>
          <p:cNvSpPr>
            <a:spLocks/>
          </p:cNvSpPr>
          <p:nvPr/>
        </p:nvSpPr>
        <p:spPr bwMode="auto">
          <a:xfrm rot="16200000" flipH="1">
            <a:off x="4256882" y="4387056"/>
            <a:ext cx="900112" cy="17113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499207" name="Arc 519"/>
          <p:cNvSpPr>
            <a:spLocks/>
          </p:cNvSpPr>
          <p:nvPr/>
        </p:nvSpPr>
        <p:spPr bwMode="auto">
          <a:xfrm rot="10800000" flipH="1">
            <a:off x="6283325" y="4792663"/>
            <a:ext cx="1889125" cy="9001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499208" name="AutoShape 520"/>
          <p:cNvSpPr>
            <a:spLocks noChangeArrowheads="1"/>
          </p:cNvSpPr>
          <p:nvPr/>
        </p:nvSpPr>
        <p:spPr bwMode="auto">
          <a:xfrm>
            <a:off x="5562600" y="5513388"/>
            <a:ext cx="720725" cy="3603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+ 6</a:t>
            </a:r>
          </a:p>
        </p:txBody>
      </p:sp>
      <p:sp>
        <p:nvSpPr>
          <p:cNvPr id="499220" name="Text Box 532"/>
          <p:cNvSpPr txBox="1">
            <a:spLocks noChangeArrowheads="1"/>
          </p:cNvSpPr>
          <p:nvPr/>
        </p:nvSpPr>
        <p:spPr bwMode="auto">
          <a:xfrm>
            <a:off x="8532813" y="2255838"/>
            <a:ext cx="360362" cy="247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2400" b="1">
                <a:solidFill>
                  <a:schemeClr val="accent1"/>
                </a:solidFill>
                <a:sym typeface="Wingdings" panose="05000000000000000000" pitchFamily="2" charset="2"/>
              </a:rPr>
              <a:t>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2400" b="1">
                <a:solidFill>
                  <a:schemeClr val="accent1"/>
                </a:solidFill>
                <a:sym typeface="Wingdings" panose="05000000000000000000" pitchFamily="2" charset="2"/>
              </a:rPr>
              <a:t>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2400" b="1">
                <a:solidFill>
                  <a:schemeClr val="accent1"/>
                </a:solidFill>
                <a:sym typeface="Wingdings" panose="05000000000000000000" pitchFamily="2" charset="2"/>
              </a:rPr>
              <a:t>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2400" b="1">
                <a:solidFill>
                  <a:schemeClr val="accent1"/>
                </a:solidFill>
                <a:sym typeface="Wingdings" panose="05000000000000000000" pitchFamily="2" charset="2"/>
              </a:rPr>
              <a:t>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2400" b="1">
                <a:solidFill>
                  <a:schemeClr val="accent1"/>
                </a:solidFill>
                <a:sym typeface="Wingdings" panose="05000000000000000000" pitchFamily="2" charset="2"/>
              </a:rPr>
              <a:t>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2400" b="1">
                <a:solidFill>
                  <a:schemeClr val="accent1"/>
                </a:solidFill>
                <a:sym typeface="Wingdings" panose="05000000000000000000" pitchFamily="2" charset="2"/>
              </a:rPr>
              <a:t>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2400" b="1">
                <a:solidFill>
                  <a:schemeClr val="accent1"/>
                </a:solidFill>
                <a:sym typeface="Wingdings" panose="05000000000000000000" pitchFamily="2" charset="2"/>
              </a:rPr>
              <a:t>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2400" b="1">
                <a:solidFill>
                  <a:schemeClr val="accent1"/>
                </a:solidFill>
                <a:sym typeface="Wingdings" panose="05000000000000000000" pitchFamily="2" charset="2"/>
              </a:rPr>
              <a:t>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2400" b="1">
                <a:solidFill>
                  <a:schemeClr val="accent1"/>
                </a:solidFill>
                <a:sym typeface="Wingdings" panose="05000000000000000000" pitchFamily="2" charset="2"/>
              </a:rPr>
              <a:t>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208" grpId="0" animBg="1"/>
      <p:bldP spid="4992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738B-A918-41EA-B431-F281A12AEB75}" type="slidenum">
              <a:rPr lang="en-US" altLang="en-US"/>
              <a:pPr/>
              <a:t>28</a:t>
            </a:fld>
            <a:r>
              <a:rPr lang="en-US" altLang="en-US"/>
              <a:t> / 65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BCD Adder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1573213"/>
          </a:xfrm>
        </p:spPr>
        <p:txBody>
          <a:bodyPr/>
          <a:lstStyle/>
          <a:p>
            <a:r>
              <a:rPr lang="en-US" altLang="en-US"/>
              <a:t>Correct Binary Adder’s Output (+6)</a:t>
            </a:r>
          </a:p>
          <a:p>
            <a:pPr lvl="1"/>
            <a:r>
              <a:rPr lang="en-US" altLang="en-US"/>
              <a:t>If the result is between ‘A’ and ‘F’</a:t>
            </a:r>
          </a:p>
          <a:p>
            <a:pPr lvl="1"/>
            <a:r>
              <a:rPr lang="en-US" altLang="en-US"/>
              <a:t>If Cy = 1</a:t>
            </a:r>
          </a:p>
        </p:txBody>
      </p:sp>
      <p:graphicFrame>
        <p:nvGraphicFramePr>
          <p:cNvPr id="500819" name="Group 83"/>
          <p:cNvGraphicFramePr>
            <a:graphicFrameLocks noGrp="1"/>
          </p:cNvGraphicFramePr>
          <p:nvPr/>
        </p:nvGraphicFramePr>
        <p:xfrm>
          <a:off x="971550" y="2960688"/>
          <a:ext cx="1979613" cy="3381377"/>
        </p:xfrm>
        <a:graphic>
          <a:graphicData uri="http://schemas.openxmlformats.org/drawingml/2006/table">
            <a:tbl>
              <a:tblPr/>
              <a:tblGrid>
                <a:gridCol w="1258888">
                  <a:extLst>
                    <a:ext uri="{9D8B030D-6E8A-4147-A177-3AD203B41FA5}">
                      <a16:colId xmlns:a16="http://schemas.microsoft.com/office/drawing/2014/main" val="40244135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4140598713"/>
                    </a:ext>
                  </a:extLst>
                </a:gridCol>
              </a:tblGrid>
              <a:tr h="3079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576258"/>
                  </a:ext>
                </a:extLst>
              </a:tr>
              <a:tr h="3079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749061"/>
                  </a:ext>
                </a:extLst>
              </a:tr>
              <a:tr h="3079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96020"/>
                  </a:ext>
                </a:extLst>
              </a:tr>
              <a:tr h="3079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866317"/>
                  </a:ext>
                </a:extLst>
              </a:tr>
              <a:tr h="3063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031814"/>
                  </a:ext>
                </a:extLst>
              </a:tr>
              <a:tr h="3063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901251"/>
                  </a:ext>
                </a:extLst>
              </a:tr>
              <a:tr h="3079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625090"/>
                  </a:ext>
                </a:extLst>
              </a:tr>
              <a:tr h="3079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1710849"/>
                  </a:ext>
                </a:extLst>
              </a:tr>
              <a:tr h="3063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277613"/>
                  </a:ext>
                </a:extLst>
              </a:tr>
              <a:tr h="3063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000493"/>
                  </a:ext>
                </a:extLst>
              </a:tr>
              <a:tr h="3079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09158"/>
                  </a:ext>
                </a:extLst>
              </a:tr>
            </a:tbl>
          </a:graphicData>
        </a:graphic>
      </p:graphicFrame>
      <p:graphicFrame>
        <p:nvGraphicFramePr>
          <p:cNvPr id="500904" name="Group 168"/>
          <p:cNvGraphicFramePr>
            <a:graphicFrameLocks noGrp="1"/>
          </p:cNvGraphicFramePr>
          <p:nvPr/>
        </p:nvGraphicFramePr>
        <p:xfrm>
          <a:off x="4572000" y="3068638"/>
          <a:ext cx="2336800" cy="1811973"/>
        </p:xfrm>
        <a:graphic>
          <a:graphicData uri="http://schemas.openxmlformats.org/drawingml/2006/table">
            <a:tbl>
              <a:tblPr/>
              <a:tblGrid>
                <a:gridCol w="128588">
                  <a:extLst>
                    <a:ext uri="{9D8B030D-6E8A-4147-A177-3AD203B41FA5}">
                      <a16:colId xmlns:a16="http://schemas.microsoft.com/office/drawing/2014/main" val="293543899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8230921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71210866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44963804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88019702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473783640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4138612273"/>
                    </a:ext>
                  </a:extLst>
                </a:gridCol>
                <a:gridCol w="106362">
                  <a:extLst>
                    <a:ext uri="{9D8B030D-6E8A-4147-A177-3AD203B41FA5}">
                      <a16:colId xmlns:a16="http://schemas.microsoft.com/office/drawing/2014/main" val="938108486"/>
                    </a:ext>
                  </a:extLst>
                </a:gridCol>
              </a:tblGrid>
              <a:tr h="125413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en-US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43306"/>
                  </a:ext>
                </a:extLst>
              </a:tr>
              <a:tr h="123825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4900"/>
                  </a:ext>
                </a:extLst>
              </a:tr>
              <a:tr h="279400">
                <a:tc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575540"/>
                  </a:ext>
                </a:extLst>
              </a:tr>
              <a:tr h="279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en-US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346815"/>
                  </a:ext>
                </a:extLst>
              </a:tr>
              <a:tr h="277813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en-US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514091"/>
                  </a:ext>
                </a:extLst>
              </a:tr>
              <a:tr h="279400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9966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9966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566034"/>
                  </a:ext>
                </a:extLst>
              </a:tr>
              <a:tr h="127000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en-US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382542"/>
                  </a:ext>
                </a:extLst>
              </a:tr>
              <a:tr h="128588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642640"/>
                  </a:ext>
                </a:extLst>
              </a:tr>
            </a:tbl>
          </a:graphicData>
        </a:graphic>
      </p:graphicFrame>
      <p:sp>
        <p:nvSpPr>
          <p:cNvPr id="500905" name="AutoShape 169"/>
          <p:cNvSpPr>
            <a:spLocks noChangeArrowheads="1"/>
          </p:cNvSpPr>
          <p:nvPr/>
        </p:nvSpPr>
        <p:spPr bwMode="auto">
          <a:xfrm>
            <a:off x="5021263" y="4049713"/>
            <a:ext cx="1441450" cy="21748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500906" name="AutoShape 170"/>
          <p:cNvSpPr>
            <a:spLocks noChangeArrowheads="1"/>
          </p:cNvSpPr>
          <p:nvPr/>
        </p:nvSpPr>
        <p:spPr bwMode="auto">
          <a:xfrm>
            <a:off x="5824538" y="4048125"/>
            <a:ext cx="693737" cy="4794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500907" name="Text Box 171"/>
          <p:cNvSpPr txBox="1">
            <a:spLocks noChangeArrowheads="1"/>
          </p:cNvSpPr>
          <p:nvPr/>
        </p:nvSpPr>
        <p:spPr bwMode="auto">
          <a:xfrm>
            <a:off x="4932363" y="5229225"/>
            <a:ext cx="1979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Err </a:t>
            </a: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0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0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0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0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90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A6F5-4A3F-4096-830C-1F5B8D4B324A}" type="slidenum">
              <a:rPr lang="en-US" altLang="en-US"/>
              <a:pPr/>
              <a:t>2</a:t>
            </a:fld>
            <a:r>
              <a:rPr lang="en-US" altLang="en-US"/>
              <a:t> / 65</a:t>
            </a: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Combinational Circuits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89025"/>
            <a:ext cx="8280400" cy="5138738"/>
          </a:xfrm>
        </p:spPr>
        <p:txBody>
          <a:bodyPr/>
          <a:lstStyle/>
          <a:p>
            <a:r>
              <a:rPr lang="en-US" altLang="en-US"/>
              <a:t>Analysis</a:t>
            </a:r>
          </a:p>
          <a:p>
            <a:pPr lvl="1"/>
            <a:r>
              <a:rPr lang="en-US" altLang="en-US"/>
              <a:t>Given a circuit, find out its </a:t>
            </a:r>
            <a:r>
              <a:rPr lang="en-US" altLang="en-US" i="1">
                <a:solidFill>
                  <a:schemeClr val="accent1"/>
                </a:solidFill>
              </a:rPr>
              <a:t>function</a:t>
            </a:r>
          </a:p>
          <a:p>
            <a:pPr lvl="1"/>
            <a:r>
              <a:rPr lang="en-US" altLang="en-US"/>
              <a:t>Function may be expressed as:</a:t>
            </a:r>
          </a:p>
          <a:p>
            <a:pPr lvl="2"/>
            <a:r>
              <a:rPr lang="en-US" altLang="en-US"/>
              <a:t>Boolean function</a:t>
            </a:r>
          </a:p>
          <a:p>
            <a:pPr lvl="2"/>
            <a:r>
              <a:rPr lang="en-US" altLang="en-US"/>
              <a:t>Truth table</a:t>
            </a:r>
          </a:p>
          <a:p>
            <a:r>
              <a:rPr lang="en-US" altLang="en-US"/>
              <a:t>Design</a:t>
            </a:r>
          </a:p>
          <a:p>
            <a:pPr lvl="1"/>
            <a:r>
              <a:rPr lang="en-US" altLang="en-US"/>
              <a:t>Given a desired function, determine its </a:t>
            </a:r>
            <a:r>
              <a:rPr lang="en-US" altLang="en-US" i="1">
                <a:solidFill>
                  <a:schemeClr val="accent1"/>
                </a:solidFill>
              </a:rPr>
              <a:t>circuit</a:t>
            </a:r>
          </a:p>
          <a:p>
            <a:pPr lvl="1"/>
            <a:r>
              <a:rPr lang="en-US" altLang="en-US"/>
              <a:t>Function may be expressed as:</a:t>
            </a:r>
          </a:p>
          <a:p>
            <a:pPr lvl="2"/>
            <a:r>
              <a:rPr lang="en-US" altLang="en-US"/>
              <a:t>Boolean function</a:t>
            </a:r>
          </a:p>
          <a:p>
            <a:pPr lvl="2"/>
            <a:r>
              <a:rPr lang="en-US" altLang="en-US"/>
              <a:t>Truth table</a:t>
            </a:r>
          </a:p>
        </p:txBody>
      </p:sp>
      <p:grpSp>
        <p:nvGrpSpPr>
          <p:cNvPr id="474129" name="Group 17"/>
          <p:cNvGrpSpPr>
            <a:grpSpLocks/>
          </p:cNvGrpSpPr>
          <p:nvPr/>
        </p:nvGrpSpPr>
        <p:grpSpPr bwMode="auto">
          <a:xfrm>
            <a:off x="6640513" y="1628775"/>
            <a:ext cx="2176462" cy="1079500"/>
            <a:chOff x="4183" y="1026"/>
            <a:chExt cx="1371" cy="680"/>
          </a:xfrm>
        </p:grpSpPr>
        <p:sp>
          <p:nvSpPr>
            <p:cNvPr id="474117" name="AutoShape 5"/>
            <p:cNvSpPr>
              <a:spLocks noChangeArrowheads="1"/>
            </p:cNvSpPr>
            <p:nvPr/>
          </p:nvSpPr>
          <p:spPr bwMode="auto">
            <a:xfrm>
              <a:off x="4354" y="1026"/>
              <a:ext cx="907" cy="680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graphicFrame>
          <p:nvGraphicFramePr>
            <p:cNvPr id="474118" name="Object 6"/>
            <p:cNvGraphicFramePr>
              <a:graphicFrameLocks noChangeAspect="1"/>
            </p:cNvGraphicFramePr>
            <p:nvPr/>
          </p:nvGraphicFramePr>
          <p:xfrm>
            <a:off x="4385" y="1103"/>
            <a:ext cx="862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3039709" imgH="1725900" progId="Visio.Drawing.11">
                    <p:embed/>
                  </p:oleObj>
                </mc:Choice>
                <mc:Fallback>
                  <p:oleObj name="Visio" r:id="rId3" imgW="3039709" imgH="1725900" progId="Visio.Drawing.11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5" y="1103"/>
                          <a:ext cx="862" cy="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4119" name="Line 7"/>
            <p:cNvSpPr>
              <a:spLocks noChangeShapeType="1"/>
            </p:cNvSpPr>
            <p:nvPr/>
          </p:nvSpPr>
          <p:spPr bwMode="auto">
            <a:xfrm>
              <a:off x="4183" y="1480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74120" name="Line 8"/>
            <p:cNvSpPr>
              <a:spLocks noChangeShapeType="1"/>
            </p:cNvSpPr>
            <p:nvPr/>
          </p:nvSpPr>
          <p:spPr bwMode="auto">
            <a:xfrm>
              <a:off x="4183" y="1253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74121" name="Line 9"/>
            <p:cNvSpPr>
              <a:spLocks noChangeShapeType="1"/>
            </p:cNvSpPr>
            <p:nvPr/>
          </p:nvSpPr>
          <p:spPr bwMode="auto">
            <a:xfrm>
              <a:off x="4183" y="1367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74124" name="Line 12"/>
            <p:cNvSpPr>
              <a:spLocks noChangeShapeType="1"/>
            </p:cNvSpPr>
            <p:nvPr/>
          </p:nvSpPr>
          <p:spPr bwMode="auto">
            <a:xfrm>
              <a:off x="5261" y="1179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74125" name="Line 13"/>
            <p:cNvSpPr>
              <a:spLocks noChangeShapeType="1"/>
            </p:cNvSpPr>
            <p:nvPr/>
          </p:nvSpPr>
          <p:spPr bwMode="auto">
            <a:xfrm>
              <a:off x="5261" y="1494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74126" name="Text Box 14"/>
            <p:cNvSpPr txBox="1">
              <a:spLocks noChangeArrowheads="1"/>
            </p:cNvSpPr>
            <p:nvPr/>
          </p:nvSpPr>
          <p:spPr bwMode="auto">
            <a:xfrm>
              <a:off x="5440" y="1099"/>
              <a:ext cx="114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en-US" b="1"/>
                <a:t>?</a:t>
              </a:r>
            </a:p>
          </p:txBody>
        </p:sp>
        <p:sp>
          <p:nvSpPr>
            <p:cNvPr id="474127" name="Text Box 15"/>
            <p:cNvSpPr txBox="1">
              <a:spLocks noChangeArrowheads="1"/>
            </p:cNvSpPr>
            <p:nvPr/>
          </p:nvSpPr>
          <p:spPr bwMode="auto">
            <a:xfrm>
              <a:off x="5440" y="1405"/>
              <a:ext cx="114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en-US" b="1"/>
                <a:t>?</a:t>
              </a:r>
            </a:p>
          </p:txBody>
        </p:sp>
      </p:grpSp>
      <p:grpSp>
        <p:nvGrpSpPr>
          <p:cNvPr id="474140" name="Group 28"/>
          <p:cNvGrpSpPr>
            <a:grpSpLocks/>
          </p:cNvGrpSpPr>
          <p:nvPr/>
        </p:nvGrpSpPr>
        <p:grpSpPr bwMode="auto">
          <a:xfrm>
            <a:off x="6640513" y="4868863"/>
            <a:ext cx="1982787" cy="1079500"/>
            <a:chOff x="4183" y="3067"/>
            <a:chExt cx="1249" cy="680"/>
          </a:xfrm>
        </p:grpSpPr>
        <p:sp>
          <p:nvSpPr>
            <p:cNvPr id="474131" name="AutoShape 19"/>
            <p:cNvSpPr>
              <a:spLocks noChangeArrowheads="1"/>
            </p:cNvSpPr>
            <p:nvPr/>
          </p:nvSpPr>
          <p:spPr bwMode="auto">
            <a:xfrm>
              <a:off x="4354" y="3067"/>
              <a:ext cx="907" cy="680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474133" name="Line 21"/>
            <p:cNvSpPr>
              <a:spLocks noChangeShapeType="1"/>
            </p:cNvSpPr>
            <p:nvPr/>
          </p:nvSpPr>
          <p:spPr bwMode="auto">
            <a:xfrm>
              <a:off x="4183" y="3521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74134" name="Line 22"/>
            <p:cNvSpPr>
              <a:spLocks noChangeShapeType="1"/>
            </p:cNvSpPr>
            <p:nvPr/>
          </p:nvSpPr>
          <p:spPr bwMode="auto">
            <a:xfrm>
              <a:off x="4183" y="3294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74135" name="Line 23"/>
            <p:cNvSpPr>
              <a:spLocks noChangeShapeType="1"/>
            </p:cNvSpPr>
            <p:nvPr/>
          </p:nvSpPr>
          <p:spPr bwMode="auto">
            <a:xfrm>
              <a:off x="4183" y="3408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74136" name="Line 24"/>
            <p:cNvSpPr>
              <a:spLocks noChangeShapeType="1"/>
            </p:cNvSpPr>
            <p:nvPr/>
          </p:nvSpPr>
          <p:spPr bwMode="auto">
            <a:xfrm>
              <a:off x="5261" y="3220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74137" name="Line 25"/>
            <p:cNvSpPr>
              <a:spLocks noChangeShapeType="1"/>
            </p:cNvSpPr>
            <p:nvPr/>
          </p:nvSpPr>
          <p:spPr bwMode="auto">
            <a:xfrm>
              <a:off x="5261" y="3535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474138" name="Text Box 26"/>
            <p:cNvSpPr txBox="1">
              <a:spLocks noChangeArrowheads="1"/>
            </p:cNvSpPr>
            <p:nvPr/>
          </p:nvSpPr>
          <p:spPr bwMode="auto">
            <a:xfrm>
              <a:off x="4694" y="3245"/>
              <a:ext cx="227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en-US" sz="32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4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3AEF-3A50-4E1D-B3F2-C90020B7BC6A}" type="slidenum">
              <a:rPr lang="en-US" altLang="en-US"/>
              <a:pPr/>
              <a:t>29</a:t>
            </a:fld>
            <a:r>
              <a:rPr lang="en-US" altLang="en-US"/>
              <a:t> / 65</a:t>
            </a:r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BCD Adder</a:t>
            </a:r>
          </a:p>
        </p:txBody>
      </p:sp>
      <p:graphicFrame>
        <p:nvGraphicFramePr>
          <p:cNvPr id="501796" name="Object 36"/>
          <p:cNvGraphicFramePr>
            <a:graphicFrameLocks noChangeAspect="1"/>
          </p:cNvGraphicFramePr>
          <p:nvPr/>
        </p:nvGraphicFramePr>
        <p:xfrm>
          <a:off x="1820863" y="1069975"/>
          <a:ext cx="5014912" cy="543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863169" imgH="3106765" progId="Visio.Drawing.11">
                  <p:embed/>
                </p:oleObj>
              </mc:Choice>
              <mc:Fallback>
                <p:oleObj name="Visio" r:id="rId3" imgW="2863169" imgH="3106765" progId="Visio.Drawing.11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1069975"/>
                        <a:ext cx="5014912" cy="543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98" name="Text Box 38"/>
          <p:cNvSpPr txBox="1">
            <a:spLocks noChangeArrowheads="1"/>
          </p:cNvSpPr>
          <p:nvPr/>
        </p:nvSpPr>
        <p:spPr bwMode="auto">
          <a:xfrm>
            <a:off x="2152650" y="2838450"/>
            <a:ext cx="539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E16F-0346-4272-9090-3676145BA03E}" type="slidenum">
              <a:rPr lang="en-US" altLang="en-US"/>
              <a:pPr/>
              <a:t>30</a:t>
            </a:fld>
            <a:r>
              <a:rPr lang="en-US" altLang="en-US"/>
              <a:t> / 65</a:t>
            </a:r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Subtractor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1025525"/>
          </a:xfrm>
        </p:spPr>
        <p:txBody>
          <a:bodyPr/>
          <a:lstStyle/>
          <a:p>
            <a:r>
              <a:rPr lang="en-US" altLang="en-US"/>
              <a:t>Use 2’s complement with binary adder</a:t>
            </a:r>
          </a:p>
          <a:p>
            <a:pPr lvl="1"/>
            <a:r>
              <a:rPr lang="en-US" altLang="en-US" i="1"/>
              <a:t>x</a:t>
            </a:r>
            <a:r>
              <a:rPr lang="en-US" altLang="en-US"/>
              <a:t> – </a:t>
            </a:r>
            <a:r>
              <a:rPr lang="en-US" altLang="en-US" i="1"/>
              <a:t>y</a:t>
            </a:r>
            <a:r>
              <a:rPr lang="en-US" altLang="en-US"/>
              <a:t> = </a:t>
            </a:r>
            <a:r>
              <a:rPr lang="en-US" altLang="en-US" i="1"/>
              <a:t>x</a:t>
            </a:r>
            <a:r>
              <a:rPr lang="en-US" altLang="en-US"/>
              <a:t> + (-</a:t>
            </a:r>
            <a:r>
              <a:rPr lang="en-US" altLang="en-US" i="1"/>
              <a:t>y</a:t>
            </a:r>
            <a:r>
              <a:rPr lang="en-US" altLang="en-US"/>
              <a:t>) = </a:t>
            </a:r>
            <a:r>
              <a:rPr lang="en-US" altLang="en-US" i="1"/>
              <a:t>x</a:t>
            </a:r>
            <a:r>
              <a:rPr lang="en-US" altLang="en-US"/>
              <a:t> + </a:t>
            </a:r>
            <a:r>
              <a:rPr lang="en-US" altLang="en-US" i="1"/>
              <a:t>y’ </a:t>
            </a:r>
            <a:r>
              <a:rPr lang="en-US" altLang="en-US"/>
              <a:t>+ 1</a:t>
            </a:r>
          </a:p>
        </p:txBody>
      </p:sp>
      <p:graphicFrame>
        <p:nvGraphicFramePr>
          <p:cNvPr id="502815" name="Object 31"/>
          <p:cNvGraphicFramePr>
            <a:graphicFrameLocks noChangeAspect="1"/>
          </p:cNvGraphicFramePr>
          <p:nvPr/>
        </p:nvGraphicFramePr>
        <p:xfrm>
          <a:off x="1804988" y="2317750"/>
          <a:ext cx="5535612" cy="375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498628" imgH="1693956" progId="Visio.Drawing.11">
                  <p:embed/>
                </p:oleObj>
              </mc:Choice>
              <mc:Fallback>
                <p:oleObj name="Visio" r:id="rId3" imgW="2498628" imgH="1693956" progId="Visio.Drawing.11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2317750"/>
                        <a:ext cx="5535612" cy="375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0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B21AA-9E0B-4956-B05E-F2DE62730BBC}" type="slidenum">
              <a:rPr lang="en-US" altLang="en-US"/>
              <a:pPr/>
              <a:t>31</a:t>
            </a:fld>
            <a:r>
              <a:rPr lang="en-US" altLang="en-US"/>
              <a:t> / 65</a:t>
            </a:r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Adder/Subtractor</a:t>
            </a:r>
          </a:p>
        </p:txBody>
      </p:sp>
      <p:graphicFrame>
        <p:nvGraphicFramePr>
          <p:cNvPr id="503812" name="Object 4"/>
          <p:cNvGraphicFramePr>
            <a:graphicFrameLocks noChangeAspect="1"/>
          </p:cNvGraphicFramePr>
          <p:nvPr/>
        </p:nvGraphicFramePr>
        <p:xfrm>
          <a:off x="3132138" y="1628775"/>
          <a:ext cx="5837237" cy="430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404750" imgH="1774911" progId="Visio.Drawing.11">
                  <p:embed/>
                </p:oleObj>
              </mc:Choice>
              <mc:Fallback>
                <p:oleObj name="Visio" r:id="rId3" imgW="2404750" imgH="177491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628775"/>
                        <a:ext cx="5837237" cy="430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8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1573213"/>
          </a:xfrm>
          <a:noFill/>
          <a:ln/>
        </p:spPr>
        <p:txBody>
          <a:bodyPr/>
          <a:lstStyle/>
          <a:p>
            <a:r>
              <a:rPr lang="en-US" altLang="en-US" i="1"/>
              <a:t>M</a:t>
            </a:r>
            <a:r>
              <a:rPr lang="en-US" altLang="en-US"/>
              <a:t>: Control Signal (Mode)</a:t>
            </a:r>
          </a:p>
          <a:p>
            <a:pPr lvl="1"/>
            <a:r>
              <a:rPr lang="en-US" altLang="en-US" i="1"/>
              <a:t>M=</a:t>
            </a:r>
            <a:r>
              <a:rPr lang="en-US" altLang="en-US"/>
              <a:t>0 </a:t>
            </a:r>
            <a:r>
              <a:rPr lang="en-US" altLang="en-US">
                <a:sym typeface="Wingdings" panose="05000000000000000000" pitchFamily="2" charset="2"/>
              </a:rPr>
              <a:t> </a:t>
            </a:r>
            <a:r>
              <a:rPr lang="en-US" altLang="en-US" i="1">
                <a:sym typeface="Wingdings" panose="05000000000000000000" pitchFamily="2" charset="2"/>
              </a:rPr>
              <a:t>F = x + y</a:t>
            </a:r>
          </a:p>
          <a:p>
            <a:pPr lvl="1"/>
            <a:r>
              <a:rPr lang="en-US" altLang="en-US" i="1">
                <a:sym typeface="Wingdings" panose="05000000000000000000" pitchFamily="2" charset="2"/>
              </a:rPr>
              <a:t>M=</a:t>
            </a:r>
            <a:r>
              <a:rPr lang="en-US" altLang="en-US">
                <a:sym typeface="Wingdings" panose="05000000000000000000" pitchFamily="2" charset="2"/>
              </a:rPr>
              <a:t>1  </a:t>
            </a:r>
            <a:r>
              <a:rPr lang="en-US" altLang="en-US" i="1">
                <a:sym typeface="Wingdings" panose="05000000000000000000" pitchFamily="2" charset="2"/>
              </a:rPr>
              <a:t>F = x – y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3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3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3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68DF-E0B8-4FAC-92E2-27015CF2E2A2}" type="slidenum">
              <a:rPr lang="en-US" altLang="en-US"/>
              <a:pPr/>
              <a:t>32</a:t>
            </a:fld>
            <a:r>
              <a:rPr lang="en-US" altLang="en-US"/>
              <a:t> / 65</a:t>
            </a: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Overflow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3043238"/>
          </a:xfrm>
        </p:spPr>
        <p:txBody>
          <a:bodyPr/>
          <a:lstStyle/>
          <a:p>
            <a:r>
              <a:rPr lang="en-US" altLang="en-US"/>
              <a:t>Unsigned Binary Numbers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2’s Complement Numbers</a:t>
            </a:r>
          </a:p>
        </p:txBody>
      </p:sp>
      <p:grpSp>
        <p:nvGrpSpPr>
          <p:cNvPr id="544812" name="Group 44"/>
          <p:cNvGrpSpPr>
            <a:grpSpLocks noChangeAspect="1"/>
          </p:cNvGrpSpPr>
          <p:nvPr/>
        </p:nvGrpSpPr>
        <p:grpSpPr bwMode="auto">
          <a:xfrm>
            <a:off x="3671888" y="1449388"/>
            <a:ext cx="5221287" cy="2212975"/>
            <a:chOff x="725" y="1026"/>
            <a:chExt cx="4649" cy="1969"/>
          </a:xfrm>
        </p:grpSpPr>
        <p:sp>
          <p:nvSpPr>
            <p:cNvPr id="544813" name="AutoShape 45"/>
            <p:cNvSpPr>
              <a:spLocks noChangeAspect="1" noChangeArrowheads="1"/>
            </p:cNvSpPr>
            <p:nvPr/>
          </p:nvSpPr>
          <p:spPr bwMode="auto">
            <a:xfrm>
              <a:off x="4354" y="1857"/>
              <a:ext cx="681" cy="56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r>
                <a:rPr lang="en-US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FA</a:t>
              </a:r>
            </a:p>
          </p:txBody>
        </p:sp>
        <p:sp>
          <p:nvSpPr>
            <p:cNvPr id="544814" name="Text Box 46"/>
            <p:cNvSpPr txBox="1">
              <a:spLocks noChangeAspect="1" noChangeArrowheads="1"/>
            </p:cNvSpPr>
            <p:nvPr/>
          </p:nvSpPr>
          <p:spPr bwMode="auto">
            <a:xfrm>
              <a:off x="1064" y="1026"/>
              <a:ext cx="3630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x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x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x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44815" name="Line 47"/>
            <p:cNvSpPr>
              <a:spLocks noChangeAspect="1" noChangeShapeType="1"/>
            </p:cNvSpPr>
            <p:nvPr/>
          </p:nvSpPr>
          <p:spPr bwMode="auto">
            <a:xfrm rot="5400000">
              <a:off x="4691" y="1748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16" name="Line 48"/>
            <p:cNvSpPr>
              <a:spLocks noChangeAspect="1" noChangeShapeType="1"/>
            </p:cNvSpPr>
            <p:nvPr/>
          </p:nvSpPr>
          <p:spPr bwMode="auto">
            <a:xfrm>
              <a:off x="4694" y="1517"/>
              <a:ext cx="1" cy="34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17" name="Line 49"/>
            <p:cNvSpPr>
              <a:spLocks noChangeAspect="1" noChangeShapeType="1"/>
            </p:cNvSpPr>
            <p:nvPr/>
          </p:nvSpPr>
          <p:spPr bwMode="auto">
            <a:xfrm>
              <a:off x="4581" y="1290"/>
              <a:ext cx="1" cy="5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18" name="Line 50"/>
            <p:cNvSpPr>
              <a:spLocks noChangeAspect="1" noChangeShapeType="1"/>
            </p:cNvSpPr>
            <p:nvPr/>
          </p:nvSpPr>
          <p:spPr bwMode="auto">
            <a:xfrm rot="5400000">
              <a:off x="4637" y="2595"/>
              <a:ext cx="3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19" name="Line 51"/>
            <p:cNvSpPr>
              <a:spLocks noChangeAspect="1" noChangeShapeType="1"/>
            </p:cNvSpPr>
            <p:nvPr/>
          </p:nvSpPr>
          <p:spPr bwMode="auto">
            <a:xfrm rot="5400000">
              <a:off x="4464" y="2541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20" name="Line 52"/>
            <p:cNvSpPr>
              <a:spLocks noChangeAspect="1" noChangeShapeType="1"/>
            </p:cNvSpPr>
            <p:nvPr/>
          </p:nvSpPr>
          <p:spPr bwMode="auto">
            <a:xfrm rot="5400000">
              <a:off x="4354" y="242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21" name="Line 53"/>
            <p:cNvSpPr>
              <a:spLocks noChangeAspect="1" noChangeShapeType="1"/>
            </p:cNvSpPr>
            <p:nvPr/>
          </p:nvSpPr>
          <p:spPr bwMode="auto">
            <a:xfrm rot="16200000" flipV="1">
              <a:off x="3618" y="2140"/>
              <a:ext cx="1020" cy="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22" name="Line 54"/>
            <p:cNvSpPr>
              <a:spLocks noChangeAspect="1" noChangeShapeType="1"/>
            </p:cNvSpPr>
            <p:nvPr/>
          </p:nvSpPr>
          <p:spPr bwMode="auto">
            <a:xfrm rot="5400000">
              <a:off x="3901" y="140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23" name="AutoShape 55"/>
            <p:cNvSpPr>
              <a:spLocks noChangeAspect="1" noChangeArrowheads="1"/>
            </p:cNvSpPr>
            <p:nvPr/>
          </p:nvSpPr>
          <p:spPr bwMode="auto">
            <a:xfrm>
              <a:off x="3220" y="1857"/>
              <a:ext cx="681" cy="56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r>
                <a:rPr lang="en-US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FA</a:t>
              </a:r>
            </a:p>
          </p:txBody>
        </p:sp>
        <p:sp>
          <p:nvSpPr>
            <p:cNvPr id="544824" name="Line 56"/>
            <p:cNvSpPr>
              <a:spLocks noChangeAspect="1" noChangeShapeType="1"/>
            </p:cNvSpPr>
            <p:nvPr/>
          </p:nvSpPr>
          <p:spPr bwMode="auto">
            <a:xfrm rot="5400000">
              <a:off x="3557" y="1748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25" name="Line 57"/>
            <p:cNvSpPr>
              <a:spLocks noChangeAspect="1" noChangeShapeType="1"/>
            </p:cNvSpPr>
            <p:nvPr/>
          </p:nvSpPr>
          <p:spPr bwMode="auto">
            <a:xfrm>
              <a:off x="3560" y="1517"/>
              <a:ext cx="1" cy="34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26" name="Line 58"/>
            <p:cNvSpPr>
              <a:spLocks noChangeAspect="1" noChangeShapeType="1"/>
            </p:cNvSpPr>
            <p:nvPr/>
          </p:nvSpPr>
          <p:spPr bwMode="auto">
            <a:xfrm>
              <a:off x="3447" y="1290"/>
              <a:ext cx="1" cy="5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27" name="Line 59"/>
            <p:cNvSpPr>
              <a:spLocks noChangeAspect="1" noChangeShapeType="1"/>
            </p:cNvSpPr>
            <p:nvPr/>
          </p:nvSpPr>
          <p:spPr bwMode="auto">
            <a:xfrm rot="5400000">
              <a:off x="3503" y="2595"/>
              <a:ext cx="3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28" name="Line 60"/>
            <p:cNvSpPr>
              <a:spLocks noChangeAspect="1" noChangeShapeType="1"/>
            </p:cNvSpPr>
            <p:nvPr/>
          </p:nvSpPr>
          <p:spPr bwMode="auto">
            <a:xfrm rot="5400000">
              <a:off x="3330" y="2541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29" name="Line 61"/>
            <p:cNvSpPr>
              <a:spLocks noChangeAspect="1" noChangeShapeType="1"/>
            </p:cNvSpPr>
            <p:nvPr/>
          </p:nvSpPr>
          <p:spPr bwMode="auto">
            <a:xfrm rot="5400000">
              <a:off x="3220" y="242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30" name="Line 62"/>
            <p:cNvSpPr>
              <a:spLocks noChangeAspect="1" noChangeShapeType="1"/>
            </p:cNvSpPr>
            <p:nvPr/>
          </p:nvSpPr>
          <p:spPr bwMode="auto">
            <a:xfrm rot="16200000" flipV="1">
              <a:off x="2484" y="2140"/>
              <a:ext cx="1020" cy="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31" name="Line 63"/>
            <p:cNvSpPr>
              <a:spLocks noChangeAspect="1" noChangeShapeType="1"/>
            </p:cNvSpPr>
            <p:nvPr/>
          </p:nvSpPr>
          <p:spPr bwMode="auto">
            <a:xfrm rot="5400000">
              <a:off x="2767" y="140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32" name="AutoShape 64"/>
            <p:cNvSpPr>
              <a:spLocks noChangeAspect="1" noChangeArrowheads="1"/>
            </p:cNvSpPr>
            <p:nvPr/>
          </p:nvSpPr>
          <p:spPr bwMode="auto">
            <a:xfrm>
              <a:off x="2086" y="1857"/>
              <a:ext cx="681" cy="56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r>
                <a:rPr lang="en-US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FA</a:t>
              </a:r>
            </a:p>
          </p:txBody>
        </p:sp>
        <p:sp>
          <p:nvSpPr>
            <p:cNvPr id="544833" name="Line 65"/>
            <p:cNvSpPr>
              <a:spLocks noChangeAspect="1" noChangeShapeType="1"/>
            </p:cNvSpPr>
            <p:nvPr/>
          </p:nvSpPr>
          <p:spPr bwMode="auto">
            <a:xfrm rot="5400000">
              <a:off x="2423" y="1748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34" name="Line 66"/>
            <p:cNvSpPr>
              <a:spLocks noChangeAspect="1" noChangeShapeType="1"/>
            </p:cNvSpPr>
            <p:nvPr/>
          </p:nvSpPr>
          <p:spPr bwMode="auto">
            <a:xfrm>
              <a:off x="2426" y="1517"/>
              <a:ext cx="1" cy="34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35" name="Line 67"/>
            <p:cNvSpPr>
              <a:spLocks noChangeAspect="1" noChangeShapeType="1"/>
            </p:cNvSpPr>
            <p:nvPr/>
          </p:nvSpPr>
          <p:spPr bwMode="auto">
            <a:xfrm>
              <a:off x="2313" y="1290"/>
              <a:ext cx="1" cy="5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36" name="Line 68"/>
            <p:cNvSpPr>
              <a:spLocks noChangeAspect="1" noChangeShapeType="1"/>
            </p:cNvSpPr>
            <p:nvPr/>
          </p:nvSpPr>
          <p:spPr bwMode="auto">
            <a:xfrm rot="5400000">
              <a:off x="2369" y="2595"/>
              <a:ext cx="3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37" name="Line 69"/>
            <p:cNvSpPr>
              <a:spLocks noChangeAspect="1" noChangeShapeType="1"/>
            </p:cNvSpPr>
            <p:nvPr/>
          </p:nvSpPr>
          <p:spPr bwMode="auto">
            <a:xfrm rot="5400000">
              <a:off x="2196" y="2541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38" name="Line 70"/>
            <p:cNvSpPr>
              <a:spLocks noChangeAspect="1" noChangeShapeType="1"/>
            </p:cNvSpPr>
            <p:nvPr/>
          </p:nvSpPr>
          <p:spPr bwMode="auto">
            <a:xfrm rot="5400000">
              <a:off x="2086" y="242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39" name="Line 71"/>
            <p:cNvSpPr>
              <a:spLocks noChangeAspect="1" noChangeShapeType="1"/>
            </p:cNvSpPr>
            <p:nvPr/>
          </p:nvSpPr>
          <p:spPr bwMode="auto">
            <a:xfrm rot="16200000" flipV="1">
              <a:off x="1350" y="2140"/>
              <a:ext cx="1020" cy="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40" name="Line 72"/>
            <p:cNvSpPr>
              <a:spLocks noChangeAspect="1" noChangeShapeType="1"/>
            </p:cNvSpPr>
            <p:nvPr/>
          </p:nvSpPr>
          <p:spPr bwMode="auto">
            <a:xfrm rot="5400000">
              <a:off x="1633" y="140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41" name="AutoShape 73"/>
            <p:cNvSpPr>
              <a:spLocks noChangeAspect="1" noChangeArrowheads="1"/>
            </p:cNvSpPr>
            <p:nvPr/>
          </p:nvSpPr>
          <p:spPr bwMode="auto">
            <a:xfrm>
              <a:off x="952" y="1857"/>
              <a:ext cx="681" cy="56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r>
                <a:rPr lang="en-US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FA</a:t>
              </a:r>
            </a:p>
          </p:txBody>
        </p:sp>
        <p:sp>
          <p:nvSpPr>
            <p:cNvPr id="544842" name="Line 74"/>
            <p:cNvSpPr>
              <a:spLocks noChangeAspect="1" noChangeShapeType="1"/>
            </p:cNvSpPr>
            <p:nvPr/>
          </p:nvSpPr>
          <p:spPr bwMode="auto">
            <a:xfrm rot="5400000">
              <a:off x="1289" y="1748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43" name="Line 75"/>
            <p:cNvSpPr>
              <a:spLocks noChangeAspect="1" noChangeShapeType="1"/>
            </p:cNvSpPr>
            <p:nvPr/>
          </p:nvSpPr>
          <p:spPr bwMode="auto">
            <a:xfrm>
              <a:off x="1292" y="1517"/>
              <a:ext cx="1" cy="34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44" name="Line 76"/>
            <p:cNvSpPr>
              <a:spLocks noChangeAspect="1" noChangeShapeType="1"/>
            </p:cNvSpPr>
            <p:nvPr/>
          </p:nvSpPr>
          <p:spPr bwMode="auto">
            <a:xfrm>
              <a:off x="1179" y="1290"/>
              <a:ext cx="1" cy="5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45" name="Line 77"/>
            <p:cNvSpPr>
              <a:spLocks noChangeAspect="1" noChangeShapeType="1"/>
            </p:cNvSpPr>
            <p:nvPr/>
          </p:nvSpPr>
          <p:spPr bwMode="auto">
            <a:xfrm rot="5400000">
              <a:off x="1235" y="2595"/>
              <a:ext cx="3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46" name="Line 78"/>
            <p:cNvSpPr>
              <a:spLocks noChangeAspect="1" noChangeShapeType="1"/>
            </p:cNvSpPr>
            <p:nvPr/>
          </p:nvSpPr>
          <p:spPr bwMode="auto">
            <a:xfrm rot="5400000">
              <a:off x="1062" y="2541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47" name="Line 79"/>
            <p:cNvSpPr>
              <a:spLocks noChangeAspect="1" noChangeShapeType="1"/>
            </p:cNvSpPr>
            <p:nvPr/>
          </p:nvSpPr>
          <p:spPr bwMode="auto">
            <a:xfrm rot="5400000">
              <a:off x="952" y="242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48" name="Text Box 80"/>
            <p:cNvSpPr txBox="1">
              <a:spLocks noChangeAspect="1" noChangeArrowheads="1"/>
            </p:cNvSpPr>
            <p:nvPr/>
          </p:nvSpPr>
          <p:spPr bwMode="auto">
            <a:xfrm>
              <a:off x="1242" y="1258"/>
              <a:ext cx="3630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y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y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y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44849" name="Text Box 81"/>
            <p:cNvSpPr txBox="1">
              <a:spLocks noChangeAspect="1" noChangeArrowheads="1"/>
            </p:cNvSpPr>
            <p:nvPr/>
          </p:nvSpPr>
          <p:spPr bwMode="auto">
            <a:xfrm>
              <a:off x="1293" y="2798"/>
              <a:ext cx="3742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S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S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S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44850" name="Text Box 82"/>
            <p:cNvSpPr txBox="1">
              <a:spLocks noChangeAspect="1" noChangeArrowheads="1"/>
            </p:cNvSpPr>
            <p:nvPr/>
          </p:nvSpPr>
          <p:spPr bwMode="auto">
            <a:xfrm>
              <a:off x="854" y="2667"/>
              <a:ext cx="3743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C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C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C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44851" name="Line 83"/>
            <p:cNvSpPr>
              <a:spLocks noChangeAspect="1" noChangeShapeType="1"/>
            </p:cNvSpPr>
            <p:nvPr/>
          </p:nvSpPr>
          <p:spPr bwMode="auto">
            <a:xfrm rot="5400000">
              <a:off x="4978" y="1459"/>
              <a:ext cx="0" cy="34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52" name="Text Box 84"/>
            <p:cNvSpPr txBox="1">
              <a:spLocks noChangeAspect="1" noChangeArrowheads="1"/>
            </p:cNvSpPr>
            <p:nvPr/>
          </p:nvSpPr>
          <p:spPr bwMode="auto">
            <a:xfrm>
              <a:off x="5149" y="1516"/>
              <a:ext cx="225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544854" name="Rectangle 86"/>
          <p:cNvSpPr>
            <a:spLocks noChangeArrowheads="1"/>
          </p:cNvSpPr>
          <p:nvPr/>
        </p:nvSpPr>
        <p:spPr bwMode="auto">
          <a:xfrm>
            <a:off x="2592388" y="3044825"/>
            <a:ext cx="9271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8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Carry</a:t>
            </a:r>
          </a:p>
        </p:txBody>
      </p:sp>
      <p:grpSp>
        <p:nvGrpSpPr>
          <p:cNvPr id="544855" name="Group 87"/>
          <p:cNvGrpSpPr>
            <a:grpSpLocks noChangeAspect="1"/>
          </p:cNvGrpSpPr>
          <p:nvPr/>
        </p:nvGrpSpPr>
        <p:grpSpPr bwMode="auto">
          <a:xfrm>
            <a:off x="3671888" y="4095750"/>
            <a:ext cx="5221287" cy="2212975"/>
            <a:chOff x="725" y="1026"/>
            <a:chExt cx="4649" cy="1969"/>
          </a:xfrm>
        </p:grpSpPr>
        <p:sp>
          <p:nvSpPr>
            <p:cNvPr id="544856" name="AutoShape 88"/>
            <p:cNvSpPr>
              <a:spLocks noChangeAspect="1" noChangeArrowheads="1"/>
            </p:cNvSpPr>
            <p:nvPr/>
          </p:nvSpPr>
          <p:spPr bwMode="auto">
            <a:xfrm>
              <a:off x="4354" y="1857"/>
              <a:ext cx="681" cy="56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r>
                <a:rPr lang="en-US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FA</a:t>
              </a:r>
            </a:p>
          </p:txBody>
        </p:sp>
        <p:sp>
          <p:nvSpPr>
            <p:cNvPr id="544857" name="Text Box 89"/>
            <p:cNvSpPr txBox="1">
              <a:spLocks noChangeAspect="1" noChangeArrowheads="1"/>
            </p:cNvSpPr>
            <p:nvPr/>
          </p:nvSpPr>
          <p:spPr bwMode="auto">
            <a:xfrm>
              <a:off x="1064" y="1026"/>
              <a:ext cx="3630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x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x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x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44858" name="Line 90"/>
            <p:cNvSpPr>
              <a:spLocks noChangeAspect="1" noChangeShapeType="1"/>
            </p:cNvSpPr>
            <p:nvPr/>
          </p:nvSpPr>
          <p:spPr bwMode="auto">
            <a:xfrm rot="5400000">
              <a:off x="4691" y="1748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59" name="Line 91"/>
            <p:cNvSpPr>
              <a:spLocks noChangeAspect="1" noChangeShapeType="1"/>
            </p:cNvSpPr>
            <p:nvPr/>
          </p:nvSpPr>
          <p:spPr bwMode="auto">
            <a:xfrm>
              <a:off x="4694" y="1517"/>
              <a:ext cx="1" cy="34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60" name="Line 92"/>
            <p:cNvSpPr>
              <a:spLocks noChangeAspect="1" noChangeShapeType="1"/>
            </p:cNvSpPr>
            <p:nvPr/>
          </p:nvSpPr>
          <p:spPr bwMode="auto">
            <a:xfrm>
              <a:off x="4581" y="1290"/>
              <a:ext cx="1" cy="5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61" name="Line 93"/>
            <p:cNvSpPr>
              <a:spLocks noChangeAspect="1" noChangeShapeType="1"/>
            </p:cNvSpPr>
            <p:nvPr/>
          </p:nvSpPr>
          <p:spPr bwMode="auto">
            <a:xfrm rot="5400000">
              <a:off x="4637" y="2595"/>
              <a:ext cx="3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62" name="Line 94"/>
            <p:cNvSpPr>
              <a:spLocks noChangeAspect="1" noChangeShapeType="1"/>
            </p:cNvSpPr>
            <p:nvPr/>
          </p:nvSpPr>
          <p:spPr bwMode="auto">
            <a:xfrm rot="5400000">
              <a:off x="4464" y="2541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63" name="Line 95"/>
            <p:cNvSpPr>
              <a:spLocks noChangeAspect="1" noChangeShapeType="1"/>
            </p:cNvSpPr>
            <p:nvPr/>
          </p:nvSpPr>
          <p:spPr bwMode="auto">
            <a:xfrm rot="5400000">
              <a:off x="4354" y="242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64" name="Line 96"/>
            <p:cNvSpPr>
              <a:spLocks noChangeAspect="1" noChangeShapeType="1"/>
            </p:cNvSpPr>
            <p:nvPr/>
          </p:nvSpPr>
          <p:spPr bwMode="auto">
            <a:xfrm rot="16200000" flipV="1">
              <a:off x="3618" y="2140"/>
              <a:ext cx="1020" cy="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65" name="Line 97"/>
            <p:cNvSpPr>
              <a:spLocks noChangeAspect="1" noChangeShapeType="1"/>
            </p:cNvSpPr>
            <p:nvPr/>
          </p:nvSpPr>
          <p:spPr bwMode="auto">
            <a:xfrm rot="5400000">
              <a:off x="3901" y="140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66" name="AutoShape 98"/>
            <p:cNvSpPr>
              <a:spLocks noChangeAspect="1" noChangeArrowheads="1"/>
            </p:cNvSpPr>
            <p:nvPr/>
          </p:nvSpPr>
          <p:spPr bwMode="auto">
            <a:xfrm>
              <a:off x="3220" y="1857"/>
              <a:ext cx="681" cy="56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r>
                <a:rPr lang="en-US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FA</a:t>
              </a:r>
            </a:p>
          </p:txBody>
        </p:sp>
        <p:sp>
          <p:nvSpPr>
            <p:cNvPr id="544867" name="Line 99"/>
            <p:cNvSpPr>
              <a:spLocks noChangeAspect="1" noChangeShapeType="1"/>
            </p:cNvSpPr>
            <p:nvPr/>
          </p:nvSpPr>
          <p:spPr bwMode="auto">
            <a:xfrm rot="5400000">
              <a:off x="3557" y="1748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68" name="Line 100"/>
            <p:cNvSpPr>
              <a:spLocks noChangeAspect="1" noChangeShapeType="1"/>
            </p:cNvSpPr>
            <p:nvPr/>
          </p:nvSpPr>
          <p:spPr bwMode="auto">
            <a:xfrm>
              <a:off x="3560" y="1517"/>
              <a:ext cx="1" cy="34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69" name="Line 101"/>
            <p:cNvSpPr>
              <a:spLocks noChangeAspect="1" noChangeShapeType="1"/>
            </p:cNvSpPr>
            <p:nvPr/>
          </p:nvSpPr>
          <p:spPr bwMode="auto">
            <a:xfrm>
              <a:off x="3447" y="1290"/>
              <a:ext cx="1" cy="5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70" name="Line 102"/>
            <p:cNvSpPr>
              <a:spLocks noChangeAspect="1" noChangeShapeType="1"/>
            </p:cNvSpPr>
            <p:nvPr/>
          </p:nvSpPr>
          <p:spPr bwMode="auto">
            <a:xfrm rot="5400000">
              <a:off x="3503" y="2595"/>
              <a:ext cx="3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71" name="Line 103"/>
            <p:cNvSpPr>
              <a:spLocks noChangeAspect="1" noChangeShapeType="1"/>
            </p:cNvSpPr>
            <p:nvPr/>
          </p:nvSpPr>
          <p:spPr bwMode="auto">
            <a:xfrm rot="5400000">
              <a:off x="3330" y="2541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72" name="Line 104"/>
            <p:cNvSpPr>
              <a:spLocks noChangeAspect="1" noChangeShapeType="1"/>
            </p:cNvSpPr>
            <p:nvPr/>
          </p:nvSpPr>
          <p:spPr bwMode="auto">
            <a:xfrm rot="5400000">
              <a:off x="3220" y="242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73" name="Line 105"/>
            <p:cNvSpPr>
              <a:spLocks noChangeAspect="1" noChangeShapeType="1"/>
            </p:cNvSpPr>
            <p:nvPr/>
          </p:nvSpPr>
          <p:spPr bwMode="auto">
            <a:xfrm rot="16200000" flipV="1">
              <a:off x="2484" y="2140"/>
              <a:ext cx="1020" cy="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74" name="Line 106"/>
            <p:cNvSpPr>
              <a:spLocks noChangeAspect="1" noChangeShapeType="1"/>
            </p:cNvSpPr>
            <p:nvPr/>
          </p:nvSpPr>
          <p:spPr bwMode="auto">
            <a:xfrm rot="5400000">
              <a:off x="2767" y="140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75" name="AutoShape 107"/>
            <p:cNvSpPr>
              <a:spLocks noChangeAspect="1" noChangeArrowheads="1"/>
            </p:cNvSpPr>
            <p:nvPr/>
          </p:nvSpPr>
          <p:spPr bwMode="auto">
            <a:xfrm>
              <a:off x="2086" y="1857"/>
              <a:ext cx="681" cy="56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r>
                <a:rPr lang="en-US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FA</a:t>
              </a:r>
            </a:p>
          </p:txBody>
        </p:sp>
        <p:sp>
          <p:nvSpPr>
            <p:cNvPr id="544876" name="Line 108"/>
            <p:cNvSpPr>
              <a:spLocks noChangeAspect="1" noChangeShapeType="1"/>
            </p:cNvSpPr>
            <p:nvPr/>
          </p:nvSpPr>
          <p:spPr bwMode="auto">
            <a:xfrm rot="5400000">
              <a:off x="2423" y="1748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77" name="Line 109"/>
            <p:cNvSpPr>
              <a:spLocks noChangeAspect="1" noChangeShapeType="1"/>
            </p:cNvSpPr>
            <p:nvPr/>
          </p:nvSpPr>
          <p:spPr bwMode="auto">
            <a:xfrm>
              <a:off x="2426" y="1517"/>
              <a:ext cx="1" cy="34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78" name="Line 110"/>
            <p:cNvSpPr>
              <a:spLocks noChangeAspect="1" noChangeShapeType="1"/>
            </p:cNvSpPr>
            <p:nvPr/>
          </p:nvSpPr>
          <p:spPr bwMode="auto">
            <a:xfrm>
              <a:off x="2313" y="1290"/>
              <a:ext cx="1" cy="5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79" name="Line 111"/>
            <p:cNvSpPr>
              <a:spLocks noChangeAspect="1" noChangeShapeType="1"/>
            </p:cNvSpPr>
            <p:nvPr/>
          </p:nvSpPr>
          <p:spPr bwMode="auto">
            <a:xfrm rot="5400000">
              <a:off x="2369" y="2595"/>
              <a:ext cx="3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80" name="Line 112"/>
            <p:cNvSpPr>
              <a:spLocks noChangeAspect="1" noChangeShapeType="1"/>
            </p:cNvSpPr>
            <p:nvPr/>
          </p:nvSpPr>
          <p:spPr bwMode="auto">
            <a:xfrm rot="5400000">
              <a:off x="2196" y="2541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81" name="Line 113"/>
            <p:cNvSpPr>
              <a:spLocks noChangeAspect="1" noChangeShapeType="1"/>
            </p:cNvSpPr>
            <p:nvPr/>
          </p:nvSpPr>
          <p:spPr bwMode="auto">
            <a:xfrm rot="5400000">
              <a:off x="2086" y="242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82" name="Line 114"/>
            <p:cNvSpPr>
              <a:spLocks noChangeAspect="1" noChangeShapeType="1"/>
            </p:cNvSpPr>
            <p:nvPr/>
          </p:nvSpPr>
          <p:spPr bwMode="auto">
            <a:xfrm rot="16200000" flipV="1">
              <a:off x="1350" y="2140"/>
              <a:ext cx="1020" cy="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83" name="Line 115"/>
            <p:cNvSpPr>
              <a:spLocks noChangeAspect="1" noChangeShapeType="1"/>
            </p:cNvSpPr>
            <p:nvPr/>
          </p:nvSpPr>
          <p:spPr bwMode="auto">
            <a:xfrm rot="5400000">
              <a:off x="1633" y="140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84" name="AutoShape 116"/>
            <p:cNvSpPr>
              <a:spLocks noChangeAspect="1" noChangeArrowheads="1"/>
            </p:cNvSpPr>
            <p:nvPr/>
          </p:nvSpPr>
          <p:spPr bwMode="auto">
            <a:xfrm>
              <a:off x="952" y="1857"/>
              <a:ext cx="681" cy="56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r>
                <a:rPr lang="en-US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FA</a:t>
              </a:r>
            </a:p>
          </p:txBody>
        </p:sp>
        <p:sp>
          <p:nvSpPr>
            <p:cNvPr id="544885" name="Line 117"/>
            <p:cNvSpPr>
              <a:spLocks noChangeAspect="1" noChangeShapeType="1"/>
            </p:cNvSpPr>
            <p:nvPr/>
          </p:nvSpPr>
          <p:spPr bwMode="auto">
            <a:xfrm rot="5400000">
              <a:off x="1289" y="1748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86" name="Line 118"/>
            <p:cNvSpPr>
              <a:spLocks noChangeAspect="1" noChangeShapeType="1"/>
            </p:cNvSpPr>
            <p:nvPr/>
          </p:nvSpPr>
          <p:spPr bwMode="auto">
            <a:xfrm>
              <a:off x="1292" y="1517"/>
              <a:ext cx="1" cy="34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87" name="Line 119"/>
            <p:cNvSpPr>
              <a:spLocks noChangeAspect="1" noChangeShapeType="1"/>
            </p:cNvSpPr>
            <p:nvPr/>
          </p:nvSpPr>
          <p:spPr bwMode="auto">
            <a:xfrm>
              <a:off x="1179" y="1290"/>
              <a:ext cx="1" cy="5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88" name="Line 120"/>
            <p:cNvSpPr>
              <a:spLocks noChangeAspect="1" noChangeShapeType="1"/>
            </p:cNvSpPr>
            <p:nvPr/>
          </p:nvSpPr>
          <p:spPr bwMode="auto">
            <a:xfrm rot="5400000">
              <a:off x="1235" y="2595"/>
              <a:ext cx="3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89" name="Line 121"/>
            <p:cNvSpPr>
              <a:spLocks noChangeAspect="1" noChangeShapeType="1"/>
            </p:cNvSpPr>
            <p:nvPr/>
          </p:nvSpPr>
          <p:spPr bwMode="auto">
            <a:xfrm rot="5400000">
              <a:off x="1062" y="2541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90" name="Line 122"/>
            <p:cNvSpPr>
              <a:spLocks noChangeAspect="1" noChangeShapeType="1"/>
            </p:cNvSpPr>
            <p:nvPr/>
          </p:nvSpPr>
          <p:spPr bwMode="auto">
            <a:xfrm rot="5400000">
              <a:off x="952" y="242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91" name="Text Box 123"/>
            <p:cNvSpPr txBox="1">
              <a:spLocks noChangeAspect="1" noChangeArrowheads="1"/>
            </p:cNvSpPr>
            <p:nvPr/>
          </p:nvSpPr>
          <p:spPr bwMode="auto">
            <a:xfrm>
              <a:off x="1242" y="1258"/>
              <a:ext cx="3630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y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y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y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44892" name="Text Box 124"/>
            <p:cNvSpPr txBox="1">
              <a:spLocks noChangeAspect="1" noChangeArrowheads="1"/>
            </p:cNvSpPr>
            <p:nvPr/>
          </p:nvSpPr>
          <p:spPr bwMode="auto">
            <a:xfrm>
              <a:off x="1293" y="2798"/>
              <a:ext cx="3742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S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S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S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44893" name="Text Box 125"/>
            <p:cNvSpPr txBox="1">
              <a:spLocks noChangeAspect="1" noChangeArrowheads="1"/>
            </p:cNvSpPr>
            <p:nvPr/>
          </p:nvSpPr>
          <p:spPr bwMode="auto">
            <a:xfrm>
              <a:off x="854" y="2667"/>
              <a:ext cx="3743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C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C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C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44894" name="Line 126"/>
            <p:cNvSpPr>
              <a:spLocks noChangeAspect="1" noChangeShapeType="1"/>
            </p:cNvSpPr>
            <p:nvPr/>
          </p:nvSpPr>
          <p:spPr bwMode="auto">
            <a:xfrm rot="5400000">
              <a:off x="4978" y="1459"/>
              <a:ext cx="0" cy="34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4895" name="Text Box 127"/>
            <p:cNvSpPr txBox="1">
              <a:spLocks noChangeAspect="1" noChangeArrowheads="1"/>
            </p:cNvSpPr>
            <p:nvPr/>
          </p:nvSpPr>
          <p:spPr bwMode="auto">
            <a:xfrm>
              <a:off x="5149" y="1516"/>
              <a:ext cx="225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aphicFrame>
        <p:nvGraphicFramePr>
          <p:cNvPr id="544896" name="Object 128"/>
          <p:cNvGraphicFramePr>
            <a:graphicFrameLocks noChangeAspect="1"/>
          </p:cNvGraphicFramePr>
          <p:nvPr/>
        </p:nvGraphicFramePr>
        <p:xfrm>
          <a:off x="2970213" y="5807075"/>
          <a:ext cx="7207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75732" imgH="259933" progId="Visio.Drawing.11">
                  <p:embed/>
                </p:oleObj>
              </mc:Choice>
              <mc:Fallback>
                <p:oleObj name="Visio" r:id="rId3" imgW="475732" imgH="259933" progId="Visio.Drawing.11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3" y="5807075"/>
                        <a:ext cx="7207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897" name="Rectangle 129"/>
          <p:cNvSpPr>
            <a:spLocks noChangeArrowheads="1"/>
          </p:cNvSpPr>
          <p:nvPr/>
        </p:nvSpPr>
        <p:spPr bwMode="auto">
          <a:xfrm>
            <a:off x="1511300" y="5768975"/>
            <a:ext cx="142081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8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Overflow</a:t>
            </a:r>
          </a:p>
        </p:txBody>
      </p:sp>
      <p:sp>
        <p:nvSpPr>
          <p:cNvPr id="544898" name="Line 130"/>
          <p:cNvSpPr>
            <a:spLocks noChangeShapeType="1"/>
          </p:cNvSpPr>
          <p:nvPr/>
        </p:nvSpPr>
        <p:spPr bwMode="auto">
          <a:xfrm flipV="1">
            <a:off x="3671888" y="6078538"/>
            <a:ext cx="0" cy="411162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4899" name="Line 131"/>
          <p:cNvSpPr>
            <a:spLocks noChangeShapeType="1"/>
          </p:cNvSpPr>
          <p:nvPr/>
        </p:nvSpPr>
        <p:spPr bwMode="auto">
          <a:xfrm flipV="1">
            <a:off x="4945063" y="5899150"/>
            <a:ext cx="0" cy="590550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4900" name="Line 132"/>
          <p:cNvSpPr>
            <a:spLocks noChangeShapeType="1"/>
          </p:cNvSpPr>
          <p:nvPr/>
        </p:nvSpPr>
        <p:spPr bwMode="auto">
          <a:xfrm flipV="1">
            <a:off x="3665538" y="6489700"/>
            <a:ext cx="1282700" cy="0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4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4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4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4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4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44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4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89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25B3-2F22-476B-A1C6-2DF322C73D3A}" type="slidenum">
              <a:rPr lang="en-US" altLang="en-US"/>
              <a:pPr/>
              <a:t>33</a:t>
            </a:fld>
            <a:r>
              <a:rPr lang="en-US" altLang="en-US"/>
              <a:t> / 65</a:t>
            </a:r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Magnitude Comparator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1573213"/>
          </a:xfrm>
        </p:spPr>
        <p:txBody>
          <a:bodyPr/>
          <a:lstStyle/>
          <a:p>
            <a:r>
              <a:rPr lang="en-US" altLang="en-US"/>
              <a:t>Compare 4-bit number to 4-bit number</a:t>
            </a:r>
          </a:p>
          <a:p>
            <a:pPr lvl="1"/>
            <a:r>
              <a:rPr lang="en-US" altLang="en-US"/>
              <a:t>3 Outputs: &lt; , = , &gt;</a:t>
            </a:r>
          </a:p>
          <a:p>
            <a:pPr lvl="1"/>
            <a:r>
              <a:rPr lang="en-US" altLang="en-US"/>
              <a:t>Expandable to more number of bits</a:t>
            </a:r>
          </a:p>
        </p:txBody>
      </p:sp>
      <p:sp>
        <p:nvSpPr>
          <p:cNvPr id="504837" name="AutoShape 5"/>
          <p:cNvSpPr>
            <a:spLocks noChangeArrowheads="1"/>
          </p:cNvSpPr>
          <p:nvPr/>
        </p:nvSpPr>
        <p:spPr bwMode="auto">
          <a:xfrm>
            <a:off x="5472113" y="3757613"/>
            <a:ext cx="3060700" cy="7207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Magnitude Comparator</a:t>
            </a:r>
          </a:p>
        </p:txBody>
      </p:sp>
      <p:sp>
        <p:nvSpPr>
          <p:cNvPr id="504838" name="Line 6"/>
          <p:cNvSpPr>
            <a:spLocks noChangeShapeType="1"/>
          </p:cNvSpPr>
          <p:nvPr/>
        </p:nvSpPr>
        <p:spPr bwMode="auto">
          <a:xfrm>
            <a:off x="5832475" y="3398838"/>
            <a:ext cx="1588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04839" name="Line 7"/>
          <p:cNvSpPr>
            <a:spLocks noChangeShapeType="1"/>
          </p:cNvSpPr>
          <p:nvPr/>
        </p:nvSpPr>
        <p:spPr bwMode="auto">
          <a:xfrm>
            <a:off x="6126163" y="3398838"/>
            <a:ext cx="1587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04840" name="Line 8"/>
          <p:cNvSpPr>
            <a:spLocks noChangeShapeType="1"/>
          </p:cNvSpPr>
          <p:nvPr/>
        </p:nvSpPr>
        <p:spPr bwMode="auto">
          <a:xfrm>
            <a:off x="6396038" y="3398838"/>
            <a:ext cx="1587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04841" name="Line 9"/>
          <p:cNvSpPr>
            <a:spLocks noChangeShapeType="1"/>
          </p:cNvSpPr>
          <p:nvPr/>
        </p:nvSpPr>
        <p:spPr bwMode="auto">
          <a:xfrm>
            <a:off x="6692900" y="3398838"/>
            <a:ext cx="1588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04842" name="Line 10"/>
          <p:cNvSpPr>
            <a:spLocks noChangeShapeType="1"/>
          </p:cNvSpPr>
          <p:nvPr/>
        </p:nvSpPr>
        <p:spPr bwMode="auto">
          <a:xfrm>
            <a:off x="7999413" y="3398838"/>
            <a:ext cx="1587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04843" name="Line 11"/>
          <p:cNvSpPr>
            <a:spLocks noChangeShapeType="1"/>
          </p:cNvSpPr>
          <p:nvPr/>
        </p:nvSpPr>
        <p:spPr bwMode="auto">
          <a:xfrm>
            <a:off x="7088188" y="3398838"/>
            <a:ext cx="1587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04844" name="Line 12"/>
          <p:cNvSpPr>
            <a:spLocks noChangeShapeType="1"/>
          </p:cNvSpPr>
          <p:nvPr/>
        </p:nvSpPr>
        <p:spPr bwMode="auto">
          <a:xfrm>
            <a:off x="7399338" y="3398838"/>
            <a:ext cx="1587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04845" name="Line 13"/>
          <p:cNvSpPr>
            <a:spLocks noChangeShapeType="1"/>
          </p:cNvSpPr>
          <p:nvPr/>
        </p:nvSpPr>
        <p:spPr bwMode="auto">
          <a:xfrm>
            <a:off x="7700963" y="3398838"/>
            <a:ext cx="1587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04846" name="Line 14"/>
          <p:cNvSpPr>
            <a:spLocks noChangeShapeType="1"/>
          </p:cNvSpPr>
          <p:nvPr/>
        </p:nvSpPr>
        <p:spPr bwMode="auto">
          <a:xfrm>
            <a:off x="6191250" y="4478338"/>
            <a:ext cx="1588" cy="36036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04848" name="Line 16"/>
          <p:cNvSpPr>
            <a:spLocks noChangeShapeType="1"/>
          </p:cNvSpPr>
          <p:nvPr/>
        </p:nvSpPr>
        <p:spPr bwMode="auto">
          <a:xfrm>
            <a:off x="6989763" y="4478338"/>
            <a:ext cx="1587" cy="36036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04849" name="Line 17"/>
          <p:cNvSpPr>
            <a:spLocks noChangeShapeType="1"/>
          </p:cNvSpPr>
          <p:nvPr/>
        </p:nvSpPr>
        <p:spPr bwMode="auto">
          <a:xfrm>
            <a:off x="7810500" y="4478338"/>
            <a:ext cx="1588" cy="36036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04852" name="Text Box 20"/>
          <p:cNvSpPr txBox="1">
            <a:spLocks noChangeArrowheads="1"/>
          </p:cNvSpPr>
          <p:nvPr/>
        </p:nvSpPr>
        <p:spPr bwMode="auto">
          <a:xfrm>
            <a:off x="5651500" y="2889250"/>
            <a:ext cx="2613025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 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04853" name="Text Box 21"/>
          <p:cNvSpPr txBox="1">
            <a:spLocks noChangeArrowheads="1"/>
          </p:cNvSpPr>
          <p:nvPr/>
        </p:nvSpPr>
        <p:spPr bwMode="auto">
          <a:xfrm>
            <a:off x="5651500" y="4838700"/>
            <a:ext cx="2700338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A&lt;B   A=B   A&gt;B</a:t>
            </a:r>
          </a:p>
        </p:txBody>
      </p:sp>
      <p:graphicFrame>
        <p:nvGraphicFramePr>
          <p:cNvPr id="504856" name="Object 24"/>
          <p:cNvGraphicFramePr>
            <a:graphicFrameLocks noChangeAspect="1"/>
          </p:cNvGraphicFramePr>
          <p:nvPr/>
        </p:nvGraphicFramePr>
        <p:xfrm>
          <a:off x="971550" y="2889250"/>
          <a:ext cx="24542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91880" imgH="241200" progId="Equation.3">
                  <p:embed/>
                </p:oleObj>
              </mc:Choice>
              <mc:Fallback>
                <p:oleObj name="Equation" r:id="rId3" imgW="1091880" imgH="241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889250"/>
                        <a:ext cx="24542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57" name="Object 25"/>
          <p:cNvGraphicFramePr>
            <a:graphicFrameLocks noChangeAspect="1"/>
          </p:cNvGraphicFramePr>
          <p:nvPr/>
        </p:nvGraphicFramePr>
        <p:xfrm>
          <a:off x="971550" y="3429000"/>
          <a:ext cx="25114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17440" imgH="228600" progId="Equation.3">
                  <p:embed/>
                </p:oleObj>
              </mc:Choice>
              <mc:Fallback>
                <p:oleObj name="Equation" r:id="rId5" imgW="111744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429000"/>
                        <a:ext cx="25114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58" name="Object 26"/>
          <p:cNvGraphicFramePr>
            <a:graphicFrameLocks noChangeAspect="1"/>
          </p:cNvGraphicFramePr>
          <p:nvPr/>
        </p:nvGraphicFramePr>
        <p:xfrm>
          <a:off x="971550" y="3968750"/>
          <a:ext cx="23399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41120" imgH="228600" progId="Equation.3">
                  <p:embed/>
                </p:oleObj>
              </mc:Choice>
              <mc:Fallback>
                <p:oleObj name="Equation" r:id="rId7" imgW="104112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968750"/>
                        <a:ext cx="23399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59" name="Object 27"/>
          <p:cNvGraphicFramePr>
            <a:graphicFrameLocks noChangeAspect="1"/>
          </p:cNvGraphicFramePr>
          <p:nvPr/>
        </p:nvGraphicFramePr>
        <p:xfrm>
          <a:off x="971550" y="4508500"/>
          <a:ext cx="25114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17440" imgH="241200" progId="Equation.3">
                  <p:embed/>
                </p:oleObj>
              </mc:Choice>
              <mc:Fallback>
                <p:oleObj name="Equation" r:id="rId9" imgW="1117440" imgH="241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08500"/>
                        <a:ext cx="25114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60" name="Object 28"/>
          <p:cNvGraphicFramePr>
            <a:graphicFrameLocks noChangeAspect="1"/>
          </p:cNvGraphicFramePr>
          <p:nvPr/>
        </p:nvGraphicFramePr>
        <p:xfrm>
          <a:off x="971550" y="5049838"/>
          <a:ext cx="27654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31560" imgH="228600" progId="Equation.3">
                  <p:embed/>
                </p:oleObj>
              </mc:Choice>
              <mc:Fallback>
                <p:oleObj name="Equation" r:id="rId11" imgW="123156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49838"/>
                        <a:ext cx="27654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61" name="Object 29"/>
          <p:cNvGraphicFramePr>
            <a:graphicFrameLocks noChangeAspect="1"/>
          </p:cNvGraphicFramePr>
          <p:nvPr/>
        </p:nvGraphicFramePr>
        <p:xfrm>
          <a:off x="936625" y="5484813"/>
          <a:ext cx="72691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238200" imgH="241200" progId="Equation.3">
                  <p:embed/>
                </p:oleObj>
              </mc:Choice>
              <mc:Fallback>
                <p:oleObj name="Equation" r:id="rId13" imgW="3238200" imgH="241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5484813"/>
                        <a:ext cx="726916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62" name="Object 30"/>
          <p:cNvGraphicFramePr>
            <a:graphicFrameLocks noChangeAspect="1"/>
          </p:cNvGraphicFramePr>
          <p:nvPr/>
        </p:nvGraphicFramePr>
        <p:xfrm>
          <a:off x="936625" y="5949950"/>
          <a:ext cx="72691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238200" imgH="241200" progId="Equation.3">
                  <p:embed/>
                </p:oleObj>
              </mc:Choice>
              <mc:Fallback>
                <p:oleObj name="Equation" r:id="rId15" imgW="3238200" imgH="241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5949950"/>
                        <a:ext cx="726916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4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A01D-09DD-456F-8CA7-CE8872F7BC48}" type="slidenum">
              <a:rPr lang="en-US" altLang="en-US"/>
              <a:pPr/>
              <a:t>34</a:t>
            </a:fld>
            <a:r>
              <a:rPr lang="en-US" altLang="en-US"/>
              <a:t> / 65</a:t>
            </a:r>
          </a:p>
        </p:txBody>
      </p:sp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Magnitude Comparator</a:t>
            </a:r>
          </a:p>
        </p:txBody>
      </p:sp>
      <p:graphicFrame>
        <p:nvGraphicFramePr>
          <p:cNvPr id="505860" name="Object 4"/>
          <p:cNvGraphicFramePr>
            <a:graphicFrameLocks noChangeAspect="1"/>
          </p:cNvGraphicFramePr>
          <p:nvPr/>
        </p:nvGraphicFramePr>
        <p:xfrm>
          <a:off x="844550" y="1017588"/>
          <a:ext cx="7275513" cy="559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456908" imgH="3425220" progId="Visio.Drawing.11">
                  <p:embed/>
                </p:oleObj>
              </mc:Choice>
              <mc:Fallback>
                <p:oleObj name="Visio" r:id="rId3" imgW="4456908" imgH="342522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1017588"/>
                        <a:ext cx="7275513" cy="559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9613-3695-47FE-A898-0CC93F5B361C}" type="slidenum">
              <a:rPr lang="en-US" altLang="en-US"/>
              <a:pPr/>
              <a:t>35</a:t>
            </a:fld>
            <a:r>
              <a:rPr lang="en-US" altLang="en-US"/>
              <a:t> / 65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Magnitude Comparator</a:t>
            </a:r>
          </a:p>
        </p:txBody>
      </p:sp>
      <p:sp>
        <p:nvSpPr>
          <p:cNvPr id="506884" name="AutoShape 4"/>
          <p:cNvSpPr>
            <a:spLocks noChangeArrowheads="1"/>
          </p:cNvSpPr>
          <p:nvPr/>
        </p:nvSpPr>
        <p:spPr bwMode="auto">
          <a:xfrm>
            <a:off x="5187950" y="2825750"/>
            <a:ext cx="2879725" cy="143986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Magnitude</a:t>
            </a:r>
            <a:b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</a:p>
        </p:txBody>
      </p:sp>
      <p:sp>
        <p:nvSpPr>
          <p:cNvPr id="506885" name="Text Box 5"/>
          <p:cNvSpPr txBox="1">
            <a:spLocks noChangeArrowheads="1"/>
          </p:cNvSpPr>
          <p:nvPr/>
        </p:nvSpPr>
        <p:spPr bwMode="auto">
          <a:xfrm>
            <a:off x="5367338" y="2825750"/>
            <a:ext cx="1260475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06886" name="Text Box 6"/>
          <p:cNvSpPr txBox="1">
            <a:spLocks noChangeArrowheads="1"/>
          </p:cNvSpPr>
          <p:nvPr/>
        </p:nvSpPr>
        <p:spPr bwMode="auto">
          <a:xfrm>
            <a:off x="6627813" y="2825750"/>
            <a:ext cx="1260475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06887" name="Text Box 7"/>
          <p:cNvSpPr txBox="1">
            <a:spLocks noChangeArrowheads="1"/>
          </p:cNvSpPr>
          <p:nvPr/>
        </p:nvSpPr>
        <p:spPr bwMode="auto">
          <a:xfrm>
            <a:off x="5187950" y="3905250"/>
            <a:ext cx="2881313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A&lt;B   A=B   A&gt;B</a:t>
            </a:r>
          </a:p>
        </p:txBody>
      </p:sp>
      <p:sp>
        <p:nvSpPr>
          <p:cNvPr id="506889" name="Text Box 9"/>
          <p:cNvSpPr txBox="1">
            <a:spLocks noChangeArrowheads="1"/>
          </p:cNvSpPr>
          <p:nvPr/>
        </p:nvSpPr>
        <p:spPr bwMode="auto">
          <a:xfrm>
            <a:off x="5214938" y="3081338"/>
            <a:ext cx="539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A&gt;B</a:t>
            </a:r>
            <a:r>
              <a:rPr lang="en-US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A=B</a:t>
            </a:r>
            <a:r>
              <a:rPr lang="en-US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A&lt;B</a:t>
            </a:r>
            <a:r>
              <a:rPr lang="en-US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06890" name="Line 10"/>
          <p:cNvSpPr>
            <a:spLocks noChangeShapeType="1"/>
          </p:cNvSpPr>
          <p:nvPr/>
        </p:nvSpPr>
        <p:spPr bwMode="auto">
          <a:xfrm rot="5400000">
            <a:off x="5714206" y="453628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06892" name="Line 12"/>
          <p:cNvSpPr>
            <a:spLocks noChangeShapeType="1"/>
          </p:cNvSpPr>
          <p:nvPr/>
        </p:nvSpPr>
        <p:spPr bwMode="auto">
          <a:xfrm rot="5400000">
            <a:off x="6358731" y="453628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06893" name="Line 13"/>
          <p:cNvSpPr>
            <a:spLocks noChangeShapeType="1"/>
          </p:cNvSpPr>
          <p:nvPr/>
        </p:nvSpPr>
        <p:spPr bwMode="auto">
          <a:xfrm rot="5400000">
            <a:off x="7039769" y="453628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06894" name="Line 14"/>
          <p:cNvSpPr>
            <a:spLocks noChangeShapeType="1"/>
          </p:cNvSpPr>
          <p:nvPr/>
        </p:nvSpPr>
        <p:spPr bwMode="auto">
          <a:xfrm rot="5400000">
            <a:off x="5276056" y="255508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06895" name="Line 15"/>
          <p:cNvSpPr>
            <a:spLocks noChangeShapeType="1"/>
          </p:cNvSpPr>
          <p:nvPr/>
        </p:nvSpPr>
        <p:spPr bwMode="auto">
          <a:xfrm rot="5400000">
            <a:off x="5579269" y="255508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06896" name="Line 16"/>
          <p:cNvSpPr>
            <a:spLocks noChangeShapeType="1"/>
          </p:cNvSpPr>
          <p:nvPr/>
        </p:nvSpPr>
        <p:spPr bwMode="auto">
          <a:xfrm rot="5400000">
            <a:off x="5882481" y="255508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06897" name="Line 17"/>
          <p:cNvSpPr>
            <a:spLocks noChangeShapeType="1"/>
          </p:cNvSpPr>
          <p:nvPr/>
        </p:nvSpPr>
        <p:spPr bwMode="auto">
          <a:xfrm rot="5400000">
            <a:off x="6176169" y="255508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06898" name="Line 18"/>
          <p:cNvSpPr>
            <a:spLocks noChangeShapeType="1"/>
          </p:cNvSpPr>
          <p:nvPr/>
        </p:nvSpPr>
        <p:spPr bwMode="auto">
          <a:xfrm rot="5400000">
            <a:off x="6536531" y="255508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06899" name="Line 19"/>
          <p:cNvSpPr>
            <a:spLocks noChangeShapeType="1"/>
          </p:cNvSpPr>
          <p:nvPr/>
        </p:nvSpPr>
        <p:spPr bwMode="auto">
          <a:xfrm rot="5400000">
            <a:off x="6839744" y="255508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06900" name="Line 20"/>
          <p:cNvSpPr>
            <a:spLocks noChangeShapeType="1"/>
          </p:cNvSpPr>
          <p:nvPr/>
        </p:nvSpPr>
        <p:spPr bwMode="auto">
          <a:xfrm rot="5400000">
            <a:off x="7142956" y="255508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06901" name="Line 21"/>
          <p:cNvSpPr>
            <a:spLocks noChangeShapeType="1"/>
          </p:cNvSpPr>
          <p:nvPr/>
        </p:nvSpPr>
        <p:spPr bwMode="auto">
          <a:xfrm rot="5400000">
            <a:off x="7436644" y="255508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06902" name="Line 22"/>
          <p:cNvSpPr>
            <a:spLocks noChangeShapeType="1"/>
          </p:cNvSpPr>
          <p:nvPr/>
        </p:nvSpPr>
        <p:spPr bwMode="auto">
          <a:xfrm rot="5400000" flipH="1" flipV="1">
            <a:off x="4880770" y="2850356"/>
            <a:ext cx="4762" cy="6762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06903" name="Line 23"/>
          <p:cNvSpPr>
            <a:spLocks noChangeShapeType="1"/>
          </p:cNvSpPr>
          <p:nvPr/>
        </p:nvSpPr>
        <p:spPr bwMode="auto">
          <a:xfrm rot="16200000" flipH="1">
            <a:off x="4933950" y="3292475"/>
            <a:ext cx="0" cy="508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06924" name="Text Box 44"/>
          <p:cNvSpPr txBox="1">
            <a:spLocks noChangeArrowheads="1"/>
          </p:cNvSpPr>
          <p:nvPr/>
        </p:nvSpPr>
        <p:spPr bwMode="auto">
          <a:xfrm>
            <a:off x="5397500" y="1628775"/>
            <a:ext cx="12604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06925" name="Text Box 45"/>
          <p:cNvSpPr txBox="1">
            <a:spLocks noChangeArrowheads="1"/>
          </p:cNvSpPr>
          <p:nvPr/>
        </p:nvSpPr>
        <p:spPr bwMode="auto">
          <a:xfrm>
            <a:off x="6654800" y="1862138"/>
            <a:ext cx="12604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06926" name="Text Box 46"/>
          <p:cNvSpPr txBox="1">
            <a:spLocks noChangeArrowheads="1"/>
          </p:cNvSpPr>
          <p:nvPr/>
        </p:nvSpPr>
        <p:spPr bwMode="auto">
          <a:xfrm>
            <a:off x="1730375" y="1638300"/>
            <a:ext cx="12604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06927" name="Text Box 47"/>
          <p:cNvSpPr txBox="1">
            <a:spLocks noChangeArrowheads="1"/>
          </p:cNvSpPr>
          <p:nvPr/>
        </p:nvSpPr>
        <p:spPr bwMode="auto">
          <a:xfrm>
            <a:off x="2978150" y="1871663"/>
            <a:ext cx="12604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06931" name="Text Box 51"/>
          <p:cNvSpPr txBox="1">
            <a:spLocks noChangeArrowheads="1"/>
          </p:cNvSpPr>
          <p:nvPr/>
        </p:nvSpPr>
        <p:spPr bwMode="auto">
          <a:xfrm>
            <a:off x="5624513" y="4846638"/>
            <a:ext cx="19796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A&lt;B   A=B   A&gt;B</a:t>
            </a:r>
          </a:p>
        </p:txBody>
      </p:sp>
      <p:sp>
        <p:nvSpPr>
          <p:cNvPr id="506932" name="Line 52"/>
          <p:cNvSpPr>
            <a:spLocks noChangeShapeType="1"/>
          </p:cNvSpPr>
          <p:nvPr/>
        </p:nvSpPr>
        <p:spPr bwMode="auto">
          <a:xfrm rot="16200000" flipH="1">
            <a:off x="5007769" y="3725069"/>
            <a:ext cx="0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grpSp>
        <p:nvGrpSpPr>
          <p:cNvPr id="506959" name="Group 79"/>
          <p:cNvGrpSpPr>
            <a:grpSpLocks/>
          </p:cNvGrpSpPr>
          <p:nvPr/>
        </p:nvGrpSpPr>
        <p:grpSpPr bwMode="auto">
          <a:xfrm>
            <a:off x="1150938" y="2284413"/>
            <a:ext cx="3676650" cy="2884487"/>
            <a:chOff x="725" y="1819"/>
            <a:chExt cx="2316" cy="1817"/>
          </a:xfrm>
        </p:grpSpPr>
        <p:sp>
          <p:nvSpPr>
            <p:cNvPr id="506933" name="AutoShape 53"/>
            <p:cNvSpPr>
              <a:spLocks noChangeArrowheads="1"/>
            </p:cNvSpPr>
            <p:nvPr/>
          </p:nvSpPr>
          <p:spPr bwMode="auto">
            <a:xfrm>
              <a:off x="952" y="2160"/>
              <a:ext cx="1814" cy="90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Magnitude</a:t>
              </a:r>
              <a:b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Comparator</a:t>
              </a:r>
            </a:p>
          </p:txBody>
        </p:sp>
        <p:sp>
          <p:nvSpPr>
            <p:cNvPr id="506934" name="Text Box 54"/>
            <p:cNvSpPr txBox="1">
              <a:spLocks noChangeArrowheads="1"/>
            </p:cNvSpPr>
            <p:nvPr/>
          </p:nvSpPr>
          <p:spPr bwMode="auto">
            <a:xfrm>
              <a:off x="1065" y="2160"/>
              <a:ext cx="79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06935" name="Text Box 55"/>
            <p:cNvSpPr txBox="1">
              <a:spLocks noChangeArrowheads="1"/>
            </p:cNvSpPr>
            <p:nvPr/>
          </p:nvSpPr>
          <p:spPr bwMode="auto">
            <a:xfrm>
              <a:off x="1859" y="2160"/>
              <a:ext cx="79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06936" name="Text Box 56"/>
            <p:cNvSpPr txBox="1">
              <a:spLocks noChangeArrowheads="1"/>
            </p:cNvSpPr>
            <p:nvPr/>
          </p:nvSpPr>
          <p:spPr bwMode="auto">
            <a:xfrm>
              <a:off x="952" y="2840"/>
              <a:ext cx="1815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A&lt;B   A=B   A&gt;B</a:t>
              </a:r>
            </a:p>
          </p:txBody>
        </p:sp>
        <p:sp>
          <p:nvSpPr>
            <p:cNvPr id="506937" name="Text Box 57"/>
            <p:cNvSpPr txBox="1">
              <a:spLocks noChangeArrowheads="1"/>
            </p:cNvSpPr>
            <p:nvPr/>
          </p:nvSpPr>
          <p:spPr bwMode="auto">
            <a:xfrm>
              <a:off x="969" y="2321"/>
              <a:ext cx="3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A&gt;B</a:t>
              </a:r>
              <a:r>
                <a:rPr lang="en-US" altLang="en-US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A=B</a:t>
              </a:r>
              <a:r>
                <a:rPr lang="en-US" altLang="en-US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A&lt;B</a:t>
              </a:r>
              <a:r>
                <a:rPr lang="en-US" altLang="en-US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06938" name="Line 58"/>
            <p:cNvSpPr>
              <a:spLocks noChangeShapeType="1"/>
            </p:cNvSpPr>
            <p:nvPr/>
          </p:nvSpPr>
          <p:spPr bwMode="auto">
            <a:xfrm rot="16200000" flipH="1">
              <a:off x="1176" y="3345"/>
              <a:ext cx="560" cy="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6939" name="Line 59"/>
            <p:cNvSpPr>
              <a:spLocks noChangeShapeType="1"/>
            </p:cNvSpPr>
            <p:nvPr/>
          </p:nvSpPr>
          <p:spPr bwMode="auto">
            <a:xfrm rot="5400000">
              <a:off x="1637" y="3290"/>
              <a:ext cx="44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6940" name="Line 60"/>
            <p:cNvSpPr>
              <a:spLocks noChangeShapeType="1"/>
            </p:cNvSpPr>
            <p:nvPr/>
          </p:nvSpPr>
          <p:spPr bwMode="auto">
            <a:xfrm rot="5400000">
              <a:off x="2118" y="3238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6941" name="Line 61"/>
            <p:cNvSpPr>
              <a:spLocks noChangeShapeType="1"/>
            </p:cNvSpPr>
            <p:nvPr/>
          </p:nvSpPr>
          <p:spPr bwMode="auto">
            <a:xfrm rot="5400000">
              <a:off x="1007" y="1990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6942" name="Line 62"/>
            <p:cNvSpPr>
              <a:spLocks noChangeShapeType="1"/>
            </p:cNvSpPr>
            <p:nvPr/>
          </p:nvSpPr>
          <p:spPr bwMode="auto">
            <a:xfrm rot="5400000">
              <a:off x="1198" y="1990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6943" name="Line 63"/>
            <p:cNvSpPr>
              <a:spLocks noChangeShapeType="1"/>
            </p:cNvSpPr>
            <p:nvPr/>
          </p:nvSpPr>
          <p:spPr bwMode="auto">
            <a:xfrm rot="5400000">
              <a:off x="1389" y="1990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6944" name="Line 64"/>
            <p:cNvSpPr>
              <a:spLocks noChangeShapeType="1"/>
            </p:cNvSpPr>
            <p:nvPr/>
          </p:nvSpPr>
          <p:spPr bwMode="auto">
            <a:xfrm rot="5400000">
              <a:off x="1574" y="1990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6945" name="Line 65"/>
            <p:cNvSpPr>
              <a:spLocks noChangeShapeType="1"/>
            </p:cNvSpPr>
            <p:nvPr/>
          </p:nvSpPr>
          <p:spPr bwMode="auto">
            <a:xfrm rot="5400000">
              <a:off x="1801" y="1990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6946" name="Line 66"/>
            <p:cNvSpPr>
              <a:spLocks noChangeShapeType="1"/>
            </p:cNvSpPr>
            <p:nvPr/>
          </p:nvSpPr>
          <p:spPr bwMode="auto">
            <a:xfrm rot="5400000">
              <a:off x="1992" y="1990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6947" name="Line 67"/>
            <p:cNvSpPr>
              <a:spLocks noChangeShapeType="1"/>
            </p:cNvSpPr>
            <p:nvPr/>
          </p:nvSpPr>
          <p:spPr bwMode="auto">
            <a:xfrm rot="5400000">
              <a:off x="2183" y="1990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6948" name="Line 68"/>
            <p:cNvSpPr>
              <a:spLocks noChangeShapeType="1"/>
            </p:cNvSpPr>
            <p:nvPr/>
          </p:nvSpPr>
          <p:spPr bwMode="auto">
            <a:xfrm rot="5400000">
              <a:off x="2368" y="1990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6949" name="Line 69"/>
            <p:cNvSpPr>
              <a:spLocks noChangeShapeType="1"/>
            </p:cNvSpPr>
            <p:nvPr/>
          </p:nvSpPr>
          <p:spPr bwMode="auto">
            <a:xfrm rot="16200000" flipH="1">
              <a:off x="860" y="2273"/>
              <a:ext cx="0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6950" name="Line 70"/>
            <p:cNvSpPr>
              <a:spLocks noChangeShapeType="1"/>
            </p:cNvSpPr>
            <p:nvPr/>
          </p:nvSpPr>
          <p:spPr bwMode="auto">
            <a:xfrm rot="16200000" flipH="1">
              <a:off x="839" y="2500"/>
              <a:ext cx="0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6952" name="Line 72"/>
            <p:cNvSpPr>
              <a:spLocks noChangeShapeType="1"/>
            </p:cNvSpPr>
            <p:nvPr/>
          </p:nvSpPr>
          <p:spPr bwMode="auto">
            <a:xfrm rot="16200000" flipH="1">
              <a:off x="839" y="2726"/>
              <a:ext cx="0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6953" name="Line 73"/>
            <p:cNvSpPr>
              <a:spLocks noChangeShapeType="1"/>
            </p:cNvSpPr>
            <p:nvPr/>
          </p:nvSpPr>
          <p:spPr bwMode="auto">
            <a:xfrm rot="5400000" flipH="1" flipV="1">
              <a:off x="2574" y="3118"/>
              <a:ext cx="3" cy="57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6954" name="Line 74"/>
            <p:cNvSpPr>
              <a:spLocks noChangeShapeType="1"/>
            </p:cNvSpPr>
            <p:nvPr/>
          </p:nvSpPr>
          <p:spPr bwMode="auto">
            <a:xfrm rot="5400000" flipH="1" flipV="1">
              <a:off x="2353" y="2894"/>
              <a:ext cx="102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6955" name="Line 75"/>
            <p:cNvSpPr>
              <a:spLocks noChangeShapeType="1"/>
            </p:cNvSpPr>
            <p:nvPr/>
          </p:nvSpPr>
          <p:spPr bwMode="auto">
            <a:xfrm rot="5400000" flipH="1" flipV="1">
              <a:off x="2398" y="2977"/>
              <a:ext cx="0" cy="107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6956" name="Line 76"/>
            <p:cNvSpPr>
              <a:spLocks noChangeShapeType="1"/>
            </p:cNvSpPr>
            <p:nvPr/>
          </p:nvSpPr>
          <p:spPr bwMode="auto">
            <a:xfrm rot="5400000" flipH="1" flipV="1">
              <a:off x="2493" y="3064"/>
              <a:ext cx="91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6957" name="Line 77"/>
            <p:cNvSpPr>
              <a:spLocks noChangeShapeType="1"/>
            </p:cNvSpPr>
            <p:nvPr/>
          </p:nvSpPr>
          <p:spPr bwMode="auto">
            <a:xfrm rot="16200000" flipH="1">
              <a:off x="2250" y="2838"/>
              <a:ext cx="0" cy="158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6958" name="Line 78"/>
            <p:cNvSpPr>
              <a:spLocks noChangeShapeType="1"/>
            </p:cNvSpPr>
            <p:nvPr/>
          </p:nvSpPr>
          <p:spPr bwMode="auto">
            <a:xfrm rot="16200000" flipV="1">
              <a:off x="2633" y="3231"/>
              <a:ext cx="804" cy="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  <p:sp>
        <p:nvSpPr>
          <p:cNvPr id="506960" name="Text Box 80"/>
          <p:cNvSpPr txBox="1">
            <a:spLocks noChangeArrowheads="1"/>
          </p:cNvSpPr>
          <p:nvPr/>
        </p:nvSpPr>
        <p:spPr bwMode="auto">
          <a:xfrm>
            <a:off x="792163" y="3005138"/>
            <a:ext cx="288925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en-US" sz="2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en-US" sz="2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en-US" sz="2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en-US" sz="2000" b="1" baseline="-25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06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6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924" grpId="0"/>
      <p:bldP spid="506925" grpId="0"/>
      <p:bldP spid="506926" grpId="0"/>
      <p:bldP spid="506927" grpId="0"/>
      <p:bldP spid="50696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9BB-B80A-4CD3-A91C-562D4CEFF2D3}" type="slidenum">
              <a:rPr lang="en-US" altLang="en-US"/>
              <a:pPr/>
              <a:t>36</a:t>
            </a:fld>
            <a:r>
              <a:rPr lang="en-US" altLang="en-US"/>
              <a:t> / 65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Decoders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1666875"/>
          </a:xfrm>
        </p:spPr>
        <p:txBody>
          <a:bodyPr/>
          <a:lstStyle/>
          <a:p>
            <a:r>
              <a:rPr lang="en-US" altLang="en-US"/>
              <a:t>Extract “</a:t>
            </a:r>
            <a:r>
              <a:rPr lang="en-US" altLang="en-US" i="1">
                <a:solidFill>
                  <a:schemeClr val="accent1"/>
                </a:solidFill>
              </a:rPr>
              <a:t>Information</a:t>
            </a:r>
            <a:r>
              <a:rPr lang="en-US" altLang="en-US"/>
              <a:t>” from the code</a:t>
            </a:r>
          </a:p>
          <a:p>
            <a:r>
              <a:rPr lang="en-US" altLang="en-US"/>
              <a:t>Binary Decoder</a:t>
            </a:r>
          </a:p>
          <a:p>
            <a:pPr lvl="1"/>
            <a:r>
              <a:rPr lang="en-US" altLang="en-US"/>
              <a:t>Example: 2-bit Binary Number</a:t>
            </a:r>
          </a:p>
        </p:txBody>
      </p:sp>
      <p:sp>
        <p:nvSpPr>
          <p:cNvPr id="507942" name="Litebulb"/>
          <p:cNvSpPr>
            <a:spLocks noChangeAspect="1" noEditPoints="1" noChangeArrowheads="1"/>
          </p:cNvSpPr>
          <p:nvPr/>
        </p:nvSpPr>
        <p:spPr bwMode="auto">
          <a:xfrm>
            <a:off x="7451725" y="3911600"/>
            <a:ext cx="436563" cy="59690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07941" name="Litebulb"/>
          <p:cNvSpPr>
            <a:spLocks noChangeAspect="1" noEditPoints="1" noChangeArrowheads="1"/>
          </p:cNvSpPr>
          <p:nvPr/>
        </p:nvSpPr>
        <p:spPr bwMode="auto">
          <a:xfrm>
            <a:off x="6372225" y="3911600"/>
            <a:ext cx="436563" cy="59690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07940" name="Litebulb"/>
          <p:cNvSpPr>
            <a:spLocks noChangeAspect="1" noEditPoints="1" noChangeArrowheads="1"/>
          </p:cNvSpPr>
          <p:nvPr/>
        </p:nvSpPr>
        <p:spPr bwMode="auto">
          <a:xfrm>
            <a:off x="5292725" y="3911600"/>
            <a:ext cx="436563" cy="59690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07914" name="Litebulb"/>
          <p:cNvSpPr>
            <a:spLocks noChangeAspect="1" noEditPoints="1" noChangeArrowheads="1"/>
          </p:cNvSpPr>
          <p:nvPr/>
        </p:nvSpPr>
        <p:spPr bwMode="auto">
          <a:xfrm>
            <a:off x="4211638" y="3911600"/>
            <a:ext cx="436562" cy="59690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507988" name="Group 84"/>
          <p:cNvGrpSpPr>
            <a:grpSpLocks/>
          </p:cNvGrpSpPr>
          <p:nvPr/>
        </p:nvGrpSpPr>
        <p:grpSpPr bwMode="auto">
          <a:xfrm>
            <a:off x="3832225" y="3068638"/>
            <a:ext cx="1460500" cy="1439862"/>
            <a:chOff x="2414" y="1933"/>
            <a:chExt cx="920" cy="907"/>
          </a:xfrm>
        </p:grpSpPr>
        <p:sp>
          <p:nvSpPr>
            <p:cNvPr id="507934" name="Line 30"/>
            <p:cNvSpPr>
              <a:spLocks noChangeShapeType="1"/>
            </p:cNvSpPr>
            <p:nvPr/>
          </p:nvSpPr>
          <p:spPr bwMode="auto">
            <a:xfrm flipH="1">
              <a:off x="3334" y="1933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7923" name="AutoShape 19"/>
            <p:cNvSpPr>
              <a:spLocks noChangeArrowheads="1"/>
            </p:cNvSpPr>
            <p:nvPr/>
          </p:nvSpPr>
          <p:spPr bwMode="auto">
            <a:xfrm>
              <a:off x="2427" y="1933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507943" name="Line 39"/>
            <p:cNvSpPr>
              <a:spLocks noChangeShapeType="1"/>
            </p:cNvSpPr>
            <p:nvPr/>
          </p:nvSpPr>
          <p:spPr bwMode="auto">
            <a:xfrm>
              <a:off x="2965" y="2500"/>
              <a:ext cx="0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7960" name="Line 56"/>
            <p:cNvSpPr>
              <a:spLocks noChangeShapeType="1"/>
            </p:cNvSpPr>
            <p:nvPr/>
          </p:nvSpPr>
          <p:spPr bwMode="auto">
            <a:xfrm flipH="1">
              <a:off x="2965" y="2614"/>
              <a:ext cx="142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7966" name="AutoShape 62"/>
            <p:cNvSpPr>
              <a:spLocks noChangeArrowheads="1"/>
            </p:cNvSpPr>
            <p:nvPr/>
          </p:nvSpPr>
          <p:spPr bwMode="auto">
            <a:xfrm rot="5400000">
              <a:off x="2357" y="2557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</p:grpSp>
      <p:grpSp>
        <p:nvGrpSpPr>
          <p:cNvPr id="507986" name="Group 82"/>
          <p:cNvGrpSpPr>
            <a:grpSpLocks/>
          </p:cNvGrpSpPr>
          <p:nvPr/>
        </p:nvGrpSpPr>
        <p:grpSpPr bwMode="auto">
          <a:xfrm>
            <a:off x="3132138" y="4689475"/>
            <a:ext cx="4538662" cy="1079500"/>
            <a:chOff x="1973" y="2954"/>
            <a:chExt cx="2859" cy="680"/>
          </a:xfrm>
        </p:grpSpPr>
        <p:sp>
          <p:nvSpPr>
            <p:cNvPr id="507968" name="Line 64"/>
            <p:cNvSpPr>
              <a:spLocks noChangeShapeType="1"/>
            </p:cNvSpPr>
            <p:nvPr/>
          </p:nvSpPr>
          <p:spPr bwMode="auto">
            <a:xfrm>
              <a:off x="1973" y="2954"/>
              <a:ext cx="81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7970" name="Line 66"/>
            <p:cNvSpPr>
              <a:spLocks noChangeShapeType="1"/>
            </p:cNvSpPr>
            <p:nvPr/>
          </p:nvSpPr>
          <p:spPr bwMode="auto">
            <a:xfrm>
              <a:off x="1973" y="3181"/>
              <a:ext cx="149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7971" name="Line 67"/>
            <p:cNvSpPr>
              <a:spLocks noChangeShapeType="1"/>
            </p:cNvSpPr>
            <p:nvPr/>
          </p:nvSpPr>
          <p:spPr bwMode="auto">
            <a:xfrm flipV="1">
              <a:off x="1973" y="3407"/>
              <a:ext cx="217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7972" name="Line 68"/>
            <p:cNvSpPr>
              <a:spLocks noChangeShapeType="1"/>
            </p:cNvSpPr>
            <p:nvPr/>
          </p:nvSpPr>
          <p:spPr bwMode="auto">
            <a:xfrm flipV="1">
              <a:off x="1973" y="3634"/>
              <a:ext cx="2859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  <p:grpSp>
        <p:nvGrpSpPr>
          <p:cNvPr id="507987" name="Group 83"/>
          <p:cNvGrpSpPr>
            <a:grpSpLocks/>
          </p:cNvGrpSpPr>
          <p:nvPr/>
        </p:nvGrpSpPr>
        <p:grpSpPr bwMode="auto">
          <a:xfrm>
            <a:off x="4418013" y="4508500"/>
            <a:ext cx="3252787" cy="1260475"/>
            <a:chOff x="2783" y="2840"/>
            <a:chExt cx="2049" cy="794"/>
          </a:xfrm>
        </p:grpSpPr>
        <p:sp>
          <p:nvSpPr>
            <p:cNvPr id="507969" name="Line 65"/>
            <p:cNvSpPr>
              <a:spLocks noChangeShapeType="1"/>
            </p:cNvSpPr>
            <p:nvPr/>
          </p:nvSpPr>
          <p:spPr bwMode="auto">
            <a:xfrm flipH="1">
              <a:off x="2783" y="2840"/>
              <a:ext cx="0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7973" name="Line 69"/>
            <p:cNvSpPr>
              <a:spLocks noChangeShapeType="1"/>
            </p:cNvSpPr>
            <p:nvPr/>
          </p:nvSpPr>
          <p:spPr bwMode="auto">
            <a:xfrm>
              <a:off x="4832" y="2840"/>
              <a:ext cx="0" cy="79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7974" name="Line 70"/>
            <p:cNvSpPr>
              <a:spLocks noChangeShapeType="1"/>
            </p:cNvSpPr>
            <p:nvPr/>
          </p:nvSpPr>
          <p:spPr bwMode="auto">
            <a:xfrm>
              <a:off x="4151" y="2840"/>
              <a:ext cx="0" cy="56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7975" name="Line 71"/>
            <p:cNvSpPr>
              <a:spLocks noChangeShapeType="1"/>
            </p:cNvSpPr>
            <p:nvPr/>
          </p:nvSpPr>
          <p:spPr bwMode="auto">
            <a:xfrm>
              <a:off x="3471" y="2840"/>
              <a:ext cx="0" cy="34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  <p:grpSp>
        <p:nvGrpSpPr>
          <p:cNvPr id="507985" name="Group 81"/>
          <p:cNvGrpSpPr>
            <a:grpSpLocks/>
          </p:cNvGrpSpPr>
          <p:nvPr/>
        </p:nvGrpSpPr>
        <p:grpSpPr bwMode="auto">
          <a:xfrm>
            <a:off x="741363" y="4329113"/>
            <a:ext cx="2390775" cy="1800225"/>
            <a:chOff x="467" y="2727"/>
            <a:chExt cx="1506" cy="1134"/>
          </a:xfrm>
        </p:grpSpPr>
        <p:sp>
          <p:nvSpPr>
            <p:cNvPr id="507967" name="AutoShape 63"/>
            <p:cNvSpPr>
              <a:spLocks noChangeArrowheads="1"/>
            </p:cNvSpPr>
            <p:nvPr/>
          </p:nvSpPr>
          <p:spPr bwMode="auto">
            <a:xfrm>
              <a:off x="1066" y="2727"/>
              <a:ext cx="907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</a:t>
              </a:r>
              <a:b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</a:p>
          </p:txBody>
        </p:sp>
        <p:sp>
          <p:nvSpPr>
            <p:cNvPr id="507976" name="Line 72"/>
            <p:cNvSpPr>
              <a:spLocks noChangeShapeType="1"/>
            </p:cNvSpPr>
            <p:nvPr/>
          </p:nvSpPr>
          <p:spPr bwMode="auto">
            <a:xfrm>
              <a:off x="725" y="306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7977" name="Line 73"/>
            <p:cNvSpPr>
              <a:spLocks noChangeShapeType="1"/>
            </p:cNvSpPr>
            <p:nvPr/>
          </p:nvSpPr>
          <p:spPr bwMode="auto">
            <a:xfrm>
              <a:off x="725" y="352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7978" name="Text Box 74"/>
            <p:cNvSpPr txBox="1">
              <a:spLocks noChangeArrowheads="1"/>
            </p:cNvSpPr>
            <p:nvPr/>
          </p:nvSpPr>
          <p:spPr bwMode="auto">
            <a:xfrm>
              <a:off x="467" y="2888"/>
              <a:ext cx="226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507981" name="AutoShape 77"/>
          <p:cNvSpPr>
            <a:spLocks noChangeArrowheads="1"/>
          </p:cNvSpPr>
          <p:nvPr/>
        </p:nvSpPr>
        <p:spPr bwMode="auto">
          <a:xfrm>
            <a:off x="7272338" y="1268413"/>
            <a:ext cx="1439862" cy="1081087"/>
          </a:xfrm>
          <a:prstGeom prst="wedgeRoundRectCallout">
            <a:avLst>
              <a:gd name="adj1" fmla="val -67972"/>
              <a:gd name="adj2" fmla="val 91116"/>
              <a:gd name="adj3" fmla="val 16667"/>
            </a:avLst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altLang="en-US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lamp will turn on</a:t>
            </a:r>
          </a:p>
        </p:txBody>
      </p:sp>
      <p:sp>
        <p:nvSpPr>
          <p:cNvPr id="507982" name="Text Box 78"/>
          <p:cNvSpPr txBox="1">
            <a:spLocks noChangeArrowheads="1"/>
          </p:cNvSpPr>
          <p:nvPr/>
        </p:nvSpPr>
        <p:spPr bwMode="auto">
          <a:xfrm>
            <a:off x="1214438" y="4470400"/>
            <a:ext cx="360362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en-US" sz="2400" b="1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07983" name="Text Box 79"/>
          <p:cNvSpPr txBox="1">
            <a:spLocks noChangeArrowheads="1"/>
          </p:cNvSpPr>
          <p:nvPr/>
        </p:nvSpPr>
        <p:spPr bwMode="auto">
          <a:xfrm>
            <a:off x="3132138" y="4329113"/>
            <a:ext cx="360362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507989" name="Group 85"/>
          <p:cNvGrpSpPr>
            <a:grpSpLocks/>
          </p:cNvGrpSpPr>
          <p:nvPr/>
        </p:nvGrpSpPr>
        <p:grpSpPr bwMode="auto">
          <a:xfrm>
            <a:off x="4911725" y="3068638"/>
            <a:ext cx="1460500" cy="1439862"/>
            <a:chOff x="2414" y="1933"/>
            <a:chExt cx="920" cy="907"/>
          </a:xfrm>
        </p:grpSpPr>
        <p:sp>
          <p:nvSpPr>
            <p:cNvPr id="507990" name="Line 86"/>
            <p:cNvSpPr>
              <a:spLocks noChangeShapeType="1"/>
            </p:cNvSpPr>
            <p:nvPr/>
          </p:nvSpPr>
          <p:spPr bwMode="auto">
            <a:xfrm flipH="1">
              <a:off x="3334" y="1933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7991" name="AutoShape 87"/>
            <p:cNvSpPr>
              <a:spLocks noChangeArrowheads="1"/>
            </p:cNvSpPr>
            <p:nvPr/>
          </p:nvSpPr>
          <p:spPr bwMode="auto">
            <a:xfrm>
              <a:off x="2427" y="1933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507992" name="Line 88"/>
            <p:cNvSpPr>
              <a:spLocks noChangeShapeType="1"/>
            </p:cNvSpPr>
            <p:nvPr/>
          </p:nvSpPr>
          <p:spPr bwMode="auto">
            <a:xfrm>
              <a:off x="2965" y="2500"/>
              <a:ext cx="0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7993" name="Line 89"/>
            <p:cNvSpPr>
              <a:spLocks noChangeShapeType="1"/>
            </p:cNvSpPr>
            <p:nvPr/>
          </p:nvSpPr>
          <p:spPr bwMode="auto">
            <a:xfrm flipH="1">
              <a:off x="2965" y="2614"/>
              <a:ext cx="142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7994" name="AutoShape 90"/>
            <p:cNvSpPr>
              <a:spLocks noChangeArrowheads="1"/>
            </p:cNvSpPr>
            <p:nvPr/>
          </p:nvSpPr>
          <p:spPr bwMode="auto">
            <a:xfrm rot="5400000">
              <a:off x="2357" y="2557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507928" name="WordArt 24"/>
          <p:cNvSpPr>
            <a:spLocks noChangeArrowheads="1" noChangeShapeType="1" noTextEdit="1"/>
          </p:cNvSpPr>
          <p:nvPr/>
        </p:nvSpPr>
        <p:spPr bwMode="auto">
          <a:xfrm>
            <a:off x="5278438" y="3167063"/>
            <a:ext cx="7302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38477"/>
              </a:avLst>
            </a:prstTxWarp>
          </a:bodyPr>
          <a:lstStyle/>
          <a:p>
            <a:r>
              <a:rPr lang="en-GB" sz="3600" i="1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507925" name="WordArt 21"/>
          <p:cNvSpPr>
            <a:spLocks noChangeArrowheads="1" noChangeShapeType="1" noTextEdit="1"/>
          </p:cNvSpPr>
          <p:nvPr/>
        </p:nvSpPr>
        <p:spPr bwMode="auto">
          <a:xfrm>
            <a:off x="4194175" y="3165475"/>
            <a:ext cx="7302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31958"/>
              </a:avLst>
            </a:prstTxWarp>
          </a:bodyPr>
          <a:lstStyle/>
          <a:p>
            <a:r>
              <a:rPr lang="en-GB" sz="3600" i="1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0</a:t>
            </a:r>
          </a:p>
        </p:txBody>
      </p:sp>
      <p:grpSp>
        <p:nvGrpSpPr>
          <p:cNvPr id="507995" name="Group 91"/>
          <p:cNvGrpSpPr>
            <a:grpSpLocks/>
          </p:cNvGrpSpPr>
          <p:nvPr/>
        </p:nvGrpSpPr>
        <p:grpSpPr bwMode="auto">
          <a:xfrm>
            <a:off x="5991225" y="3068638"/>
            <a:ext cx="1460500" cy="1439862"/>
            <a:chOff x="2414" y="1933"/>
            <a:chExt cx="920" cy="907"/>
          </a:xfrm>
        </p:grpSpPr>
        <p:sp>
          <p:nvSpPr>
            <p:cNvPr id="507996" name="Line 92"/>
            <p:cNvSpPr>
              <a:spLocks noChangeShapeType="1"/>
            </p:cNvSpPr>
            <p:nvPr/>
          </p:nvSpPr>
          <p:spPr bwMode="auto">
            <a:xfrm flipH="1">
              <a:off x="3334" y="1933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7997" name="AutoShape 93"/>
            <p:cNvSpPr>
              <a:spLocks noChangeArrowheads="1"/>
            </p:cNvSpPr>
            <p:nvPr/>
          </p:nvSpPr>
          <p:spPr bwMode="auto">
            <a:xfrm>
              <a:off x="2427" y="1933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507998" name="Line 94"/>
            <p:cNvSpPr>
              <a:spLocks noChangeShapeType="1"/>
            </p:cNvSpPr>
            <p:nvPr/>
          </p:nvSpPr>
          <p:spPr bwMode="auto">
            <a:xfrm>
              <a:off x="2965" y="2500"/>
              <a:ext cx="0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7999" name="Line 95"/>
            <p:cNvSpPr>
              <a:spLocks noChangeShapeType="1"/>
            </p:cNvSpPr>
            <p:nvPr/>
          </p:nvSpPr>
          <p:spPr bwMode="auto">
            <a:xfrm flipH="1">
              <a:off x="2965" y="2614"/>
              <a:ext cx="142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8000" name="AutoShape 96"/>
            <p:cNvSpPr>
              <a:spLocks noChangeArrowheads="1"/>
            </p:cNvSpPr>
            <p:nvPr/>
          </p:nvSpPr>
          <p:spPr bwMode="auto">
            <a:xfrm rot="5400000">
              <a:off x="2357" y="2557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507937" name="WordArt 33"/>
          <p:cNvSpPr>
            <a:spLocks noChangeArrowheads="1" noChangeShapeType="1" noTextEdit="1"/>
          </p:cNvSpPr>
          <p:nvPr/>
        </p:nvSpPr>
        <p:spPr bwMode="auto">
          <a:xfrm>
            <a:off x="6357938" y="3167063"/>
            <a:ext cx="7302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38477"/>
              </a:avLst>
            </a:prstTxWarp>
          </a:bodyPr>
          <a:lstStyle/>
          <a:p>
            <a:r>
              <a:rPr lang="en-GB" sz="3600" i="1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2</a:t>
            </a:r>
          </a:p>
        </p:txBody>
      </p:sp>
      <p:grpSp>
        <p:nvGrpSpPr>
          <p:cNvPr id="508007" name="Group 103"/>
          <p:cNvGrpSpPr>
            <a:grpSpLocks/>
          </p:cNvGrpSpPr>
          <p:nvPr/>
        </p:nvGrpSpPr>
        <p:grpSpPr bwMode="auto">
          <a:xfrm>
            <a:off x="7072313" y="3068638"/>
            <a:ext cx="1460500" cy="1439862"/>
            <a:chOff x="4455" y="1933"/>
            <a:chExt cx="920" cy="907"/>
          </a:xfrm>
        </p:grpSpPr>
        <p:sp>
          <p:nvSpPr>
            <p:cNvPr id="508002" name="Line 98"/>
            <p:cNvSpPr>
              <a:spLocks noChangeShapeType="1"/>
            </p:cNvSpPr>
            <p:nvPr/>
          </p:nvSpPr>
          <p:spPr bwMode="auto">
            <a:xfrm flipH="1">
              <a:off x="5375" y="1933"/>
              <a:ext cx="0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8003" name="AutoShape 99"/>
            <p:cNvSpPr>
              <a:spLocks noChangeArrowheads="1"/>
            </p:cNvSpPr>
            <p:nvPr/>
          </p:nvSpPr>
          <p:spPr bwMode="auto">
            <a:xfrm>
              <a:off x="4468" y="1933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508004" name="Line 100"/>
            <p:cNvSpPr>
              <a:spLocks noChangeShapeType="1"/>
            </p:cNvSpPr>
            <p:nvPr/>
          </p:nvSpPr>
          <p:spPr bwMode="auto">
            <a:xfrm>
              <a:off x="5006" y="2500"/>
              <a:ext cx="0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8005" name="Line 101"/>
            <p:cNvSpPr>
              <a:spLocks noChangeShapeType="1"/>
            </p:cNvSpPr>
            <p:nvPr/>
          </p:nvSpPr>
          <p:spPr bwMode="auto">
            <a:xfrm flipH="1">
              <a:off x="5006" y="2273"/>
              <a:ext cx="369" cy="5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8006" name="AutoShape 102"/>
            <p:cNvSpPr>
              <a:spLocks noChangeArrowheads="1"/>
            </p:cNvSpPr>
            <p:nvPr/>
          </p:nvSpPr>
          <p:spPr bwMode="auto">
            <a:xfrm rot="5400000">
              <a:off x="4398" y="2557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507939" name="WordArt 35"/>
          <p:cNvSpPr>
            <a:spLocks noChangeArrowheads="1" noChangeShapeType="1" noTextEdit="1"/>
          </p:cNvSpPr>
          <p:nvPr/>
        </p:nvSpPr>
        <p:spPr bwMode="auto">
          <a:xfrm>
            <a:off x="7439025" y="3167063"/>
            <a:ext cx="7302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38477"/>
              </a:avLst>
            </a:prstTxWarp>
          </a:bodyPr>
          <a:lstStyle/>
          <a:p>
            <a:r>
              <a:rPr lang="en-GB" sz="3600" i="1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0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0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0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0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0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0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07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0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0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0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5079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5079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5079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07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07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0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1000" fill="hold"/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00" fill="hold"/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07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81" grpId="0" animBg="1"/>
      <p:bldP spid="507982" grpId="0"/>
      <p:bldP spid="50798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CD7D-D810-4B54-B534-69EC2FCA97C2}" type="slidenum">
              <a:rPr lang="en-US" altLang="en-US"/>
              <a:pPr/>
              <a:t>37</a:t>
            </a:fld>
            <a:r>
              <a:rPr lang="en-US" altLang="en-US"/>
              <a:t> / 65</a:t>
            </a:r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Decoders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2-to-4 Line Decoder</a:t>
            </a:r>
          </a:p>
        </p:txBody>
      </p:sp>
      <p:graphicFrame>
        <p:nvGraphicFramePr>
          <p:cNvPr id="509988" name="Group 36"/>
          <p:cNvGraphicFramePr>
            <a:graphicFrameLocks noGrp="1"/>
          </p:cNvGraphicFramePr>
          <p:nvPr/>
        </p:nvGraphicFramePr>
        <p:xfrm>
          <a:off x="1150938" y="4149725"/>
          <a:ext cx="2881312" cy="21590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1388031205"/>
                    </a:ext>
                  </a:extLst>
                </a:gridCol>
                <a:gridCol w="1801812">
                  <a:extLst>
                    <a:ext uri="{9D8B030D-6E8A-4147-A177-3AD203B41FA5}">
                      <a16:colId xmlns:a16="http://schemas.microsoft.com/office/drawing/2014/main" val="1631504796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Y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Y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Y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561318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121743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227271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019345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743637"/>
                  </a:ext>
                </a:extLst>
              </a:tr>
            </a:tbl>
          </a:graphicData>
        </a:graphic>
      </p:graphicFrame>
      <p:grpSp>
        <p:nvGrpSpPr>
          <p:cNvPr id="509994" name="Group 42"/>
          <p:cNvGrpSpPr>
            <a:grpSpLocks/>
          </p:cNvGrpSpPr>
          <p:nvPr/>
        </p:nvGrpSpPr>
        <p:grpSpPr bwMode="auto">
          <a:xfrm>
            <a:off x="1150938" y="1989138"/>
            <a:ext cx="2882900" cy="1800225"/>
            <a:chOff x="725" y="1253"/>
            <a:chExt cx="1816" cy="1134"/>
          </a:xfrm>
        </p:grpSpPr>
        <p:sp>
          <p:nvSpPr>
            <p:cNvPr id="509957" name="AutoShape 5"/>
            <p:cNvSpPr>
              <a:spLocks noChangeArrowheads="1"/>
            </p:cNvSpPr>
            <p:nvPr/>
          </p:nvSpPr>
          <p:spPr bwMode="auto">
            <a:xfrm flipH="1" flipV="1">
              <a:off x="1066" y="1253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0" tIns="0" rIns="0" bIns="0" anchor="ctr" anchorCtr="1"/>
            <a:lstStyle/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</a:t>
              </a:r>
              <a:b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</a:p>
          </p:txBody>
        </p:sp>
        <p:sp>
          <p:nvSpPr>
            <p:cNvPr id="509958" name="Line 6"/>
            <p:cNvSpPr>
              <a:spLocks noChangeShapeType="1"/>
            </p:cNvSpPr>
            <p:nvPr/>
          </p:nvSpPr>
          <p:spPr bwMode="auto">
            <a:xfrm>
              <a:off x="725" y="15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9959" name="Line 7"/>
            <p:cNvSpPr>
              <a:spLocks noChangeShapeType="1"/>
            </p:cNvSpPr>
            <p:nvPr/>
          </p:nvSpPr>
          <p:spPr bwMode="auto">
            <a:xfrm>
              <a:off x="725" y="204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9960" name="Text Box 8"/>
            <p:cNvSpPr txBox="1">
              <a:spLocks noChangeArrowheads="1"/>
            </p:cNvSpPr>
            <p:nvPr/>
          </p:nvSpPr>
          <p:spPr bwMode="auto">
            <a:xfrm>
              <a:off x="1066" y="1470"/>
              <a:ext cx="226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09989" name="Line 37"/>
            <p:cNvSpPr>
              <a:spLocks noChangeShapeType="1"/>
            </p:cNvSpPr>
            <p:nvPr/>
          </p:nvSpPr>
          <p:spPr bwMode="auto">
            <a:xfrm>
              <a:off x="2200" y="148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9990" name="Text Box 38"/>
            <p:cNvSpPr txBox="1">
              <a:spLocks noChangeArrowheads="1"/>
            </p:cNvSpPr>
            <p:nvPr/>
          </p:nvSpPr>
          <p:spPr bwMode="auto">
            <a:xfrm>
              <a:off x="1965" y="1313"/>
              <a:ext cx="226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09991" name="Line 39"/>
            <p:cNvSpPr>
              <a:spLocks noChangeShapeType="1"/>
            </p:cNvSpPr>
            <p:nvPr/>
          </p:nvSpPr>
          <p:spPr bwMode="auto">
            <a:xfrm>
              <a:off x="2200" y="170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9992" name="Line 40"/>
            <p:cNvSpPr>
              <a:spLocks noChangeShapeType="1"/>
            </p:cNvSpPr>
            <p:nvPr/>
          </p:nvSpPr>
          <p:spPr bwMode="auto">
            <a:xfrm>
              <a:off x="2200" y="1932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09993" name="Line 41"/>
            <p:cNvSpPr>
              <a:spLocks noChangeShapeType="1"/>
            </p:cNvSpPr>
            <p:nvPr/>
          </p:nvSpPr>
          <p:spPr bwMode="auto">
            <a:xfrm>
              <a:off x="2200" y="215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  <p:graphicFrame>
        <p:nvGraphicFramePr>
          <p:cNvPr id="509995" name="Object 43"/>
          <p:cNvGraphicFramePr>
            <a:graphicFrameLocks noChangeAspect="1"/>
          </p:cNvGraphicFramePr>
          <p:nvPr/>
        </p:nvGraphicFramePr>
        <p:xfrm>
          <a:off x="4572000" y="1268413"/>
          <a:ext cx="3959225" cy="389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026798" imgH="1994367" progId="Visio.Drawing.11">
                  <p:embed/>
                </p:oleObj>
              </mc:Choice>
              <mc:Fallback>
                <p:oleObj name="Visio" r:id="rId3" imgW="2026798" imgH="1994367" progId="Visio.Drawing.11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268413"/>
                        <a:ext cx="3959225" cy="389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97" name="Object 45"/>
          <p:cNvGraphicFramePr>
            <a:graphicFrameLocks noChangeAspect="1"/>
          </p:cNvGraphicFramePr>
          <p:nvPr/>
        </p:nvGraphicFramePr>
        <p:xfrm>
          <a:off x="4765675" y="5229225"/>
          <a:ext cx="12842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71320" imgH="228600" progId="Equation.3">
                  <p:embed/>
                </p:oleObj>
              </mc:Choice>
              <mc:Fallback>
                <p:oleObj name="Equation" r:id="rId5" imgW="571320" imgH="2286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5675" y="5229225"/>
                        <a:ext cx="128428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98" name="Object 46"/>
          <p:cNvGraphicFramePr>
            <a:graphicFrameLocks noChangeAspect="1"/>
          </p:cNvGraphicFramePr>
          <p:nvPr/>
        </p:nvGraphicFramePr>
        <p:xfrm>
          <a:off x="7107238" y="5214938"/>
          <a:ext cx="12842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71320" imgH="241200" progId="Equation.3">
                  <p:embed/>
                </p:oleObj>
              </mc:Choice>
              <mc:Fallback>
                <p:oleObj name="Equation" r:id="rId7" imgW="571320" imgH="2412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7238" y="5214938"/>
                        <a:ext cx="128428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99" name="Object 47"/>
          <p:cNvGraphicFramePr>
            <a:graphicFrameLocks noChangeAspect="1"/>
          </p:cNvGraphicFramePr>
          <p:nvPr/>
        </p:nvGraphicFramePr>
        <p:xfrm>
          <a:off x="4779963" y="5754688"/>
          <a:ext cx="12557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58720" imgH="241200" progId="Equation.3">
                  <p:embed/>
                </p:oleObj>
              </mc:Choice>
              <mc:Fallback>
                <p:oleObj name="Equation" r:id="rId9" imgW="558720" imgH="2412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963" y="5754688"/>
                        <a:ext cx="125571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0000" name="Object 48"/>
          <p:cNvGraphicFramePr>
            <a:graphicFrameLocks noChangeAspect="1"/>
          </p:cNvGraphicFramePr>
          <p:nvPr/>
        </p:nvGraphicFramePr>
        <p:xfrm>
          <a:off x="7107238" y="5754688"/>
          <a:ext cx="12842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71320" imgH="241200" progId="Equation.3">
                  <p:embed/>
                </p:oleObj>
              </mc:Choice>
              <mc:Fallback>
                <p:oleObj name="Equation" r:id="rId11" imgW="571320" imgH="2412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7238" y="5754688"/>
                        <a:ext cx="128428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0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B203-D45D-4F5E-875E-1EF2D4D53F49}" type="slidenum">
              <a:rPr lang="en-US" altLang="en-US"/>
              <a:pPr/>
              <a:t>38</a:t>
            </a:fld>
            <a:r>
              <a:rPr lang="en-US" altLang="en-US"/>
              <a:t> / 65</a:t>
            </a: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Decoders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3-to-8 Line Decoder</a:t>
            </a:r>
          </a:p>
        </p:txBody>
      </p:sp>
      <p:grpSp>
        <p:nvGrpSpPr>
          <p:cNvPr id="511021" name="Group 45"/>
          <p:cNvGrpSpPr>
            <a:grpSpLocks/>
          </p:cNvGrpSpPr>
          <p:nvPr/>
        </p:nvGrpSpPr>
        <p:grpSpPr bwMode="auto">
          <a:xfrm>
            <a:off x="792163" y="1989138"/>
            <a:ext cx="2882900" cy="3421062"/>
            <a:chOff x="725" y="1026"/>
            <a:chExt cx="1816" cy="2155"/>
          </a:xfrm>
        </p:grpSpPr>
        <p:sp>
          <p:nvSpPr>
            <p:cNvPr id="511005" name="AutoShape 29"/>
            <p:cNvSpPr>
              <a:spLocks noChangeArrowheads="1"/>
            </p:cNvSpPr>
            <p:nvPr/>
          </p:nvSpPr>
          <p:spPr bwMode="auto">
            <a:xfrm flipH="1" flipV="1">
              <a:off x="1066" y="1026"/>
              <a:ext cx="1134" cy="215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0" tIns="0" rIns="0" bIns="0" anchor="ctr" anchorCtr="1"/>
            <a:lstStyle/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</a:t>
              </a:r>
              <a:b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</a:p>
          </p:txBody>
        </p:sp>
        <p:sp>
          <p:nvSpPr>
            <p:cNvPr id="511006" name="Line 30"/>
            <p:cNvSpPr>
              <a:spLocks noChangeShapeType="1"/>
            </p:cNvSpPr>
            <p:nvPr/>
          </p:nvSpPr>
          <p:spPr bwMode="auto">
            <a:xfrm>
              <a:off x="725" y="193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1007" name="Line 31"/>
            <p:cNvSpPr>
              <a:spLocks noChangeShapeType="1"/>
            </p:cNvSpPr>
            <p:nvPr/>
          </p:nvSpPr>
          <p:spPr bwMode="auto">
            <a:xfrm>
              <a:off x="725" y="238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1008" name="Text Box 32"/>
            <p:cNvSpPr txBox="1">
              <a:spLocks noChangeArrowheads="1"/>
            </p:cNvSpPr>
            <p:nvPr/>
          </p:nvSpPr>
          <p:spPr bwMode="auto">
            <a:xfrm>
              <a:off x="1066" y="1810"/>
              <a:ext cx="226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1009" name="Line 33"/>
            <p:cNvSpPr>
              <a:spLocks noChangeShapeType="1"/>
            </p:cNvSpPr>
            <p:nvPr/>
          </p:nvSpPr>
          <p:spPr bwMode="auto">
            <a:xfrm>
              <a:off x="2200" y="136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1010" name="Text Box 34"/>
            <p:cNvSpPr txBox="1">
              <a:spLocks noChangeArrowheads="1"/>
            </p:cNvSpPr>
            <p:nvPr/>
          </p:nvSpPr>
          <p:spPr bwMode="auto">
            <a:xfrm>
              <a:off x="1965" y="1139"/>
              <a:ext cx="226" cy="1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1011" name="Line 35"/>
            <p:cNvSpPr>
              <a:spLocks noChangeShapeType="1"/>
            </p:cNvSpPr>
            <p:nvPr/>
          </p:nvSpPr>
          <p:spPr bwMode="auto">
            <a:xfrm>
              <a:off x="2200" y="15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1012" name="Line 36"/>
            <p:cNvSpPr>
              <a:spLocks noChangeShapeType="1"/>
            </p:cNvSpPr>
            <p:nvPr/>
          </p:nvSpPr>
          <p:spPr bwMode="auto">
            <a:xfrm>
              <a:off x="2200" y="182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1013" name="Line 37"/>
            <p:cNvSpPr>
              <a:spLocks noChangeShapeType="1"/>
            </p:cNvSpPr>
            <p:nvPr/>
          </p:nvSpPr>
          <p:spPr bwMode="auto">
            <a:xfrm>
              <a:off x="2200" y="204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1016" name="Line 40"/>
            <p:cNvSpPr>
              <a:spLocks noChangeShapeType="1"/>
            </p:cNvSpPr>
            <p:nvPr/>
          </p:nvSpPr>
          <p:spPr bwMode="auto">
            <a:xfrm>
              <a:off x="725" y="216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1017" name="Line 41"/>
            <p:cNvSpPr>
              <a:spLocks noChangeShapeType="1"/>
            </p:cNvSpPr>
            <p:nvPr/>
          </p:nvSpPr>
          <p:spPr bwMode="auto">
            <a:xfrm>
              <a:off x="2200" y="227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1018" name="Line 42"/>
            <p:cNvSpPr>
              <a:spLocks noChangeShapeType="1"/>
            </p:cNvSpPr>
            <p:nvPr/>
          </p:nvSpPr>
          <p:spPr bwMode="auto">
            <a:xfrm>
              <a:off x="2200" y="2499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1019" name="Line 43"/>
            <p:cNvSpPr>
              <a:spLocks noChangeShapeType="1"/>
            </p:cNvSpPr>
            <p:nvPr/>
          </p:nvSpPr>
          <p:spPr bwMode="auto">
            <a:xfrm>
              <a:off x="2200" y="272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1020" name="Line 44"/>
            <p:cNvSpPr>
              <a:spLocks noChangeShapeType="1"/>
            </p:cNvSpPr>
            <p:nvPr/>
          </p:nvSpPr>
          <p:spPr bwMode="auto">
            <a:xfrm>
              <a:off x="2200" y="295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  <p:graphicFrame>
        <p:nvGraphicFramePr>
          <p:cNvPr id="511022" name="Object 46"/>
          <p:cNvGraphicFramePr>
            <a:graphicFrameLocks noChangeAspect="1"/>
          </p:cNvGraphicFramePr>
          <p:nvPr/>
        </p:nvGraphicFramePr>
        <p:xfrm>
          <a:off x="4032250" y="1268413"/>
          <a:ext cx="3503613" cy="530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350861" imgH="3561527" progId="Visio.Drawing.11">
                  <p:embed/>
                </p:oleObj>
              </mc:Choice>
              <mc:Fallback>
                <p:oleObj name="Visio" r:id="rId3" imgW="2350861" imgH="3561527" progId="Visio.Drawing.11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1268413"/>
                        <a:ext cx="3503613" cy="530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23" name="Object 47"/>
          <p:cNvGraphicFramePr>
            <a:graphicFrameLocks noChangeAspect="1"/>
          </p:cNvGraphicFramePr>
          <p:nvPr/>
        </p:nvGraphicFramePr>
        <p:xfrm>
          <a:off x="7451725" y="1344613"/>
          <a:ext cx="87153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58720" imgH="228600" progId="Equation.3">
                  <p:embed/>
                </p:oleObj>
              </mc:Choice>
              <mc:Fallback>
                <p:oleObj name="Equation" r:id="rId5" imgW="558720" imgH="2286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1344613"/>
                        <a:ext cx="87153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24" name="Object 48"/>
          <p:cNvGraphicFramePr>
            <a:graphicFrameLocks noChangeAspect="1"/>
          </p:cNvGraphicFramePr>
          <p:nvPr/>
        </p:nvGraphicFramePr>
        <p:xfrm>
          <a:off x="7451725" y="1830388"/>
          <a:ext cx="8715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58720" imgH="241200" progId="Equation.3">
                  <p:embed/>
                </p:oleObj>
              </mc:Choice>
              <mc:Fallback>
                <p:oleObj name="Equation" r:id="rId7" imgW="558720" imgH="2412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1830388"/>
                        <a:ext cx="87153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25" name="Object 49"/>
          <p:cNvGraphicFramePr>
            <a:graphicFrameLocks noChangeAspect="1"/>
          </p:cNvGraphicFramePr>
          <p:nvPr/>
        </p:nvGraphicFramePr>
        <p:xfrm>
          <a:off x="7451725" y="2357438"/>
          <a:ext cx="8715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58720" imgH="241200" progId="Equation.3">
                  <p:embed/>
                </p:oleObj>
              </mc:Choice>
              <mc:Fallback>
                <p:oleObj name="Equation" r:id="rId9" imgW="558720" imgH="2412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2357438"/>
                        <a:ext cx="87153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26" name="Object 50"/>
          <p:cNvGraphicFramePr>
            <a:graphicFrameLocks noChangeAspect="1"/>
          </p:cNvGraphicFramePr>
          <p:nvPr/>
        </p:nvGraphicFramePr>
        <p:xfrm>
          <a:off x="7451725" y="2901950"/>
          <a:ext cx="8715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58720" imgH="241200" progId="Equation.3">
                  <p:embed/>
                </p:oleObj>
              </mc:Choice>
              <mc:Fallback>
                <p:oleObj name="Equation" r:id="rId11" imgW="558720" imgH="2412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2901950"/>
                        <a:ext cx="87153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27" name="Object 51"/>
          <p:cNvGraphicFramePr>
            <a:graphicFrameLocks noChangeAspect="1"/>
          </p:cNvGraphicFramePr>
          <p:nvPr/>
        </p:nvGraphicFramePr>
        <p:xfrm>
          <a:off x="7451725" y="3446463"/>
          <a:ext cx="8715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58720" imgH="241200" progId="Equation.3">
                  <p:embed/>
                </p:oleObj>
              </mc:Choice>
              <mc:Fallback>
                <p:oleObj name="Equation" r:id="rId13" imgW="558720" imgH="2412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3446463"/>
                        <a:ext cx="87153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28" name="Object 52"/>
          <p:cNvGraphicFramePr>
            <a:graphicFrameLocks noChangeAspect="1"/>
          </p:cNvGraphicFramePr>
          <p:nvPr/>
        </p:nvGraphicFramePr>
        <p:xfrm>
          <a:off x="7451725" y="3943350"/>
          <a:ext cx="8715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58720" imgH="241200" progId="Equation.3">
                  <p:embed/>
                </p:oleObj>
              </mc:Choice>
              <mc:Fallback>
                <p:oleObj name="Equation" r:id="rId15" imgW="558720" imgH="2412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3943350"/>
                        <a:ext cx="87153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29" name="Object 53"/>
          <p:cNvGraphicFramePr>
            <a:graphicFrameLocks noChangeAspect="1"/>
          </p:cNvGraphicFramePr>
          <p:nvPr/>
        </p:nvGraphicFramePr>
        <p:xfrm>
          <a:off x="7451725" y="4483100"/>
          <a:ext cx="8715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58720" imgH="241200" progId="Equation.3">
                  <p:embed/>
                </p:oleObj>
              </mc:Choice>
              <mc:Fallback>
                <p:oleObj name="Equation" r:id="rId17" imgW="558720" imgH="2412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4483100"/>
                        <a:ext cx="87153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30" name="Object 54"/>
          <p:cNvGraphicFramePr>
            <a:graphicFrameLocks noChangeAspect="1"/>
          </p:cNvGraphicFramePr>
          <p:nvPr/>
        </p:nvGraphicFramePr>
        <p:xfrm>
          <a:off x="7451725" y="5010150"/>
          <a:ext cx="8715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558720" imgH="241200" progId="Equation.3">
                  <p:embed/>
                </p:oleObj>
              </mc:Choice>
              <mc:Fallback>
                <p:oleObj name="Equation" r:id="rId19" imgW="558720" imgH="2412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5010150"/>
                        <a:ext cx="87153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D9A2-2847-4154-95FA-21BE091AC7FA}" type="slidenum">
              <a:rPr lang="en-US" altLang="en-US"/>
              <a:pPr/>
              <a:t>3</a:t>
            </a:fld>
            <a:r>
              <a:rPr lang="en-US" altLang="en-US"/>
              <a:t> / 65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Procedure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Boolean Expression Approach</a:t>
            </a:r>
          </a:p>
        </p:txBody>
      </p:sp>
      <p:graphicFrame>
        <p:nvGraphicFramePr>
          <p:cNvPr id="475140" name="Object 4"/>
          <p:cNvGraphicFramePr>
            <a:graphicFrameLocks noChangeAspect="1"/>
          </p:cNvGraphicFramePr>
          <p:nvPr/>
        </p:nvGraphicFramePr>
        <p:xfrm>
          <a:off x="611188" y="1628775"/>
          <a:ext cx="7921625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039709" imgH="1725900" progId="Visio.Drawing.11">
                  <p:embed/>
                </p:oleObj>
              </mc:Choice>
              <mc:Fallback>
                <p:oleObj name="Visio" r:id="rId3" imgW="3039709" imgH="17259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28775"/>
                        <a:ext cx="7921625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41" name="AutoShape 5"/>
          <p:cNvSpPr>
            <a:spLocks/>
          </p:cNvSpPr>
          <p:nvPr/>
        </p:nvSpPr>
        <p:spPr bwMode="auto">
          <a:xfrm>
            <a:off x="2411413" y="2349500"/>
            <a:ext cx="900112" cy="376238"/>
          </a:xfrm>
          <a:prstGeom prst="borderCallout1">
            <a:avLst>
              <a:gd name="adj1" fmla="val 30380"/>
              <a:gd name="adj2" fmla="val -8468"/>
              <a:gd name="adj3" fmla="val -54009"/>
              <a:gd name="adj4" fmla="val -37389"/>
            </a:avLst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0" bIns="36000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tr-TR" altLang="en-US" b="1" i="1">
                <a:solidFill>
                  <a:schemeClr val="accent1"/>
                </a:solidFill>
              </a:rPr>
              <a:t>T</a:t>
            </a:r>
            <a:r>
              <a:rPr lang="tr-TR" altLang="en-US" b="1" i="1" baseline="-25000">
                <a:solidFill>
                  <a:schemeClr val="accent1"/>
                </a:solidFill>
              </a:rPr>
              <a:t>2</a:t>
            </a:r>
            <a:r>
              <a:rPr lang="tr-TR" altLang="en-US" b="1" i="1">
                <a:solidFill>
                  <a:schemeClr val="accent1"/>
                </a:solidFill>
              </a:rPr>
              <a:t>=</a:t>
            </a:r>
            <a:r>
              <a:rPr lang="en-US" altLang="en-US" b="1" i="1">
                <a:solidFill>
                  <a:schemeClr val="accent1"/>
                </a:solidFill>
              </a:rPr>
              <a:t>ABC</a:t>
            </a:r>
          </a:p>
        </p:txBody>
      </p:sp>
      <p:sp>
        <p:nvSpPr>
          <p:cNvPr id="475142" name="AutoShape 6"/>
          <p:cNvSpPr>
            <a:spLocks/>
          </p:cNvSpPr>
          <p:nvPr/>
        </p:nvSpPr>
        <p:spPr bwMode="auto">
          <a:xfrm>
            <a:off x="3671888" y="2627313"/>
            <a:ext cx="1331912" cy="376237"/>
          </a:xfrm>
          <a:prstGeom prst="borderCallout1">
            <a:avLst>
              <a:gd name="adj1" fmla="val 30380"/>
              <a:gd name="adj2" fmla="val -5722"/>
              <a:gd name="adj3" fmla="val 141773"/>
              <a:gd name="adj4" fmla="val -21694"/>
            </a:avLst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0" bIns="3600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tr-TR" altLang="en-US" b="1" i="1">
                <a:solidFill>
                  <a:schemeClr val="accent1"/>
                </a:solidFill>
              </a:rPr>
              <a:t>T</a:t>
            </a:r>
            <a:r>
              <a:rPr lang="tr-TR" altLang="en-US" b="1" i="1" baseline="-25000">
                <a:solidFill>
                  <a:schemeClr val="accent1"/>
                </a:solidFill>
              </a:rPr>
              <a:t>1</a:t>
            </a:r>
            <a:r>
              <a:rPr lang="tr-TR" altLang="en-US" b="1" i="1">
                <a:solidFill>
                  <a:schemeClr val="accent1"/>
                </a:solidFill>
              </a:rPr>
              <a:t>=</a:t>
            </a:r>
            <a:r>
              <a:rPr lang="en-US" altLang="en-US" b="1" i="1">
                <a:solidFill>
                  <a:schemeClr val="accent1"/>
                </a:solidFill>
              </a:rPr>
              <a:t>A+B+C</a:t>
            </a:r>
          </a:p>
        </p:txBody>
      </p:sp>
      <p:sp>
        <p:nvSpPr>
          <p:cNvPr id="475143" name="AutoShape 7"/>
          <p:cNvSpPr>
            <a:spLocks/>
          </p:cNvSpPr>
          <p:nvPr/>
        </p:nvSpPr>
        <p:spPr bwMode="auto">
          <a:xfrm>
            <a:off x="3671888" y="5260975"/>
            <a:ext cx="1800225" cy="376238"/>
          </a:xfrm>
          <a:prstGeom prst="borderCallout1">
            <a:avLst>
              <a:gd name="adj1" fmla="val 30380"/>
              <a:gd name="adj2" fmla="val -4231"/>
              <a:gd name="adj3" fmla="val -83546"/>
              <a:gd name="adj4" fmla="val -12083"/>
            </a:avLst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0" bIns="3600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tr-TR" altLang="en-US" b="1" i="1">
                <a:solidFill>
                  <a:schemeClr val="accent1"/>
                </a:solidFill>
              </a:rPr>
              <a:t>F</a:t>
            </a:r>
            <a:r>
              <a:rPr lang="tr-TR" altLang="en-US" b="1" i="1" baseline="-25000">
                <a:solidFill>
                  <a:schemeClr val="accent1"/>
                </a:solidFill>
              </a:rPr>
              <a:t>2</a:t>
            </a:r>
            <a:r>
              <a:rPr lang="tr-TR" altLang="en-US" b="1" i="1">
                <a:solidFill>
                  <a:schemeClr val="accent1"/>
                </a:solidFill>
              </a:rPr>
              <a:t>=</a:t>
            </a:r>
            <a:r>
              <a:rPr lang="en-US" altLang="en-US" b="1" i="1">
                <a:solidFill>
                  <a:schemeClr val="accent1"/>
                </a:solidFill>
              </a:rPr>
              <a:t>AB+AC+BC</a:t>
            </a:r>
          </a:p>
        </p:txBody>
      </p:sp>
      <p:sp>
        <p:nvSpPr>
          <p:cNvPr id="475144" name="AutoShape 8"/>
          <p:cNvSpPr>
            <a:spLocks/>
          </p:cNvSpPr>
          <p:nvPr/>
        </p:nvSpPr>
        <p:spPr bwMode="auto">
          <a:xfrm>
            <a:off x="5111750" y="3968750"/>
            <a:ext cx="2736850" cy="376238"/>
          </a:xfrm>
          <a:prstGeom prst="borderCallout1">
            <a:avLst>
              <a:gd name="adj1" fmla="val 30380"/>
              <a:gd name="adj2" fmla="val -2782"/>
              <a:gd name="adj3" fmla="val -15611"/>
              <a:gd name="adj4" fmla="val -14269"/>
            </a:avLst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0" bIns="3600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tr-TR" altLang="en-US" b="1">
                <a:solidFill>
                  <a:schemeClr val="accent1"/>
                </a:solidFill>
              </a:rPr>
              <a:t>F’</a:t>
            </a:r>
            <a:r>
              <a:rPr lang="tr-TR" altLang="en-US" b="1" baseline="-25000">
                <a:solidFill>
                  <a:schemeClr val="accent1"/>
                </a:solidFill>
              </a:rPr>
              <a:t>2</a:t>
            </a:r>
            <a:r>
              <a:rPr lang="tr-TR" altLang="en-US" b="1">
                <a:solidFill>
                  <a:schemeClr val="accent1"/>
                </a:solidFill>
              </a:rPr>
              <a:t>=</a:t>
            </a:r>
            <a:r>
              <a:rPr lang="en-US" altLang="en-US" b="1">
                <a:solidFill>
                  <a:schemeClr val="accent1"/>
                </a:solidFill>
              </a:rPr>
              <a:t>(</a:t>
            </a:r>
            <a:r>
              <a:rPr lang="en-US" altLang="en-US" b="1" i="1">
                <a:solidFill>
                  <a:schemeClr val="accent1"/>
                </a:solidFill>
              </a:rPr>
              <a:t>A’+B’</a:t>
            </a:r>
            <a:r>
              <a:rPr lang="en-US" altLang="en-US" b="1">
                <a:solidFill>
                  <a:schemeClr val="accent1"/>
                </a:solidFill>
              </a:rPr>
              <a:t>)(</a:t>
            </a:r>
            <a:r>
              <a:rPr lang="en-US" altLang="en-US" b="1" i="1">
                <a:solidFill>
                  <a:schemeClr val="accent1"/>
                </a:solidFill>
              </a:rPr>
              <a:t>A’+C’</a:t>
            </a:r>
            <a:r>
              <a:rPr lang="en-US" altLang="en-US" b="1">
                <a:solidFill>
                  <a:schemeClr val="accent1"/>
                </a:solidFill>
              </a:rPr>
              <a:t>)(</a:t>
            </a:r>
            <a:r>
              <a:rPr lang="en-US" altLang="en-US" b="1" i="1">
                <a:solidFill>
                  <a:schemeClr val="accent1"/>
                </a:solidFill>
              </a:rPr>
              <a:t>B’+C’</a:t>
            </a:r>
            <a:r>
              <a:rPr lang="en-US" altLang="en-US" b="1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75146" name="AutoShape 10"/>
          <p:cNvSpPr>
            <a:spLocks/>
          </p:cNvSpPr>
          <p:nvPr/>
        </p:nvSpPr>
        <p:spPr bwMode="auto">
          <a:xfrm>
            <a:off x="6551613" y="2889250"/>
            <a:ext cx="2592387" cy="376238"/>
          </a:xfrm>
          <a:prstGeom prst="borderCallout1">
            <a:avLst>
              <a:gd name="adj1" fmla="val 30380"/>
              <a:gd name="adj2" fmla="val -2940"/>
              <a:gd name="adj3" fmla="val 110972"/>
              <a:gd name="adj4" fmla="val -8940"/>
            </a:avLst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0" bIns="3600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tr-TR" altLang="en-US" b="1" i="1">
                <a:solidFill>
                  <a:schemeClr val="accent1"/>
                </a:solidFill>
              </a:rPr>
              <a:t>T</a:t>
            </a:r>
            <a:r>
              <a:rPr lang="tr-TR" altLang="en-US" b="1" i="1" baseline="-25000">
                <a:solidFill>
                  <a:schemeClr val="accent1"/>
                </a:solidFill>
              </a:rPr>
              <a:t>3</a:t>
            </a:r>
            <a:r>
              <a:rPr lang="tr-TR" altLang="en-US" b="1" i="1">
                <a:solidFill>
                  <a:schemeClr val="accent1"/>
                </a:solidFill>
              </a:rPr>
              <a:t>=</a:t>
            </a:r>
            <a:r>
              <a:rPr lang="en-US" altLang="en-US" b="1" i="1">
                <a:solidFill>
                  <a:schemeClr val="accent1"/>
                </a:solidFill>
              </a:rPr>
              <a:t>AB'C'+A'BC'+A'B'C</a:t>
            </a:r>
          </a:p>
        </p:txBody>
      </p:sp>
      <p:sp>
        <p:nvSpPr>
          <p:cNvPr id="475147" name="Text Box 11"/>
          <p:cNvSpPr txBox="1">
            <a:spLocks noChangeArrowheads="1"/>
          </p:cNvSpPr>
          <p:nvPr/>
        </p:nvSpPr>
        <p:spPr bwMode="auto">
          <a:xfrm>
            <a:off x="4572000" y="5819775"/>
            <a:ext cx="41402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AB'C'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A'BC'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A'B'C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1" grpId="0" animBg="1"/>
      <p:bldP spid="475142" grpId="0" animBg="1"/>
      <p:bldP spid="475143" grpId="0" animBg="1"/>
      <p:bldP spid="475144" grpId="0" animBg="1"/>
      <p:bldP spid="475146" grpId="0" animBg="1"/>
      <p:bldP spid="47514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C65B-D95B-4425-9E5F-3C8184F83703}" type="slidenum">
              <a:rPr lang="en-US" altLang="en-US"/>
              <a:pPr/>
              <a:t>39</a:t>
            </a:fld>
            <a:r>
              <a:rPr lang="en-US" altLang="en-US"/>
              <a:t> / 65</a:t>
            </a:r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Decoders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“</a:t>
            </a:r>
            <a:r>
              <a:rPr lang="en-US" altLang="en-US" i="1">
                <a:solidFill>
                  <a:srgbClr val="CC00CC"/>
                </a:solidFill>
              </a:rPr>
              <a:t>Enable</a:t>
            </a:r>
            <a:r>
              <a:rPr lang="en-US" altLang="en-US"/>
              <a:t>” Control</a:t>
            </a:r>
          </a:p>
        </p:txBody>
      </p:sp>
      <p:grpSp>
        <p:nvGrpSpPr>
          <p:cNvPr id="512067" name="Group 67"/>
          <p:cNvGrpSpPr>
            <a:grpSpLocks/>
          </p:cNvGrpSpPr>
          <p:nvPr/>
        </p:nvGrpSpPr>
        <p:grpSpPr bwMode="auto">
          <a:xfrm>
            <a:off x="1150938" y="1706563"/>
            <a:ext cx="2882900" cy="1800225"/>
            <a:chOff x="725" y="1026"/>
            <a:chExt cx="1816" cy="1134"/>
          </a:xfrm>
        </p:grpSpPr>
        <p:sp>
          <p:nvSpPr>
            <p:cNvPr id="512005" name="AutoShape 5"/>
            <p:cNvSpPr>
              <a:spLocks noChangeArrowheads="1"/>
            </p:cNvSpPr>
            <p:nvPr/>
          </p:nvSpPr>
          <p:spPr bwMode="auto">
            <a:xfrm flipH="1" flipV="1">
              <a:off x="1066" y="1026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0" tIns="0" rIns="0" bIns="0" anchor="ctr" anchorCtr="1"/>
            <a:lstStyle/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</a:t>
              </a:r>
              <a:b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</a:p>
          </p:txBody>
        </p:sp>
        <p:sp>
          <p:nvSpPr>
            <p:cNvPr id="512006" name="Line 6"/>
            <p:cNvSpPr>
              <a:spLocks noChangeShapeType="1"/>
            </p:cNvSpPr>
            <p:nvPr/>
          </p:nvSpPr>
          <p:spPr bwMode="auto">
            <a:xfrm>
              <a:off x="725" y="136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2007" name="Line 7"/>
            <p:cNvSpPr>
              <a:spLocks noChangeShapeType="1"/>
            </p:cNvSpPr>
            <p:nvPr/>
          </p:nvSpPr>
          <p:spPr bwMode="auto">
            <a:xfrm>
              <a:off x="725" y="15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2008" name="Text Box 8"/>
            <p:cNvSpPr txBox="1">
              <a:spLocks noChangeArrowheads="1"/>
            </p:cNvSpPr>
            <p:nvPr/>
          </p:nvSpPr>
          <p:spPr bwMode="auto">
            <a:xfrm>
              <a:off x="1066" y="1243"/>
              <a:ext cx="226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12009" name="Line 9"/>
            <p:cNvSpPr>
              <a:spLocks noChangeShapeType="1"/>
            </p:cNvSpPr>
            <p:nvPr/>
          </p:nvSpPr>
          <p:spPr bwMode="auto">
            <a:xfrm>
              <a:off x="2200" y="125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2010" name="Text Box 10"/>
            <p:cNvSpPr txBox="1">
              <a:spLocks noChangeArrowheads="1"/>
            </p:cNvSpPr>
            <p:nvPr/>
          </p:nvSpPr>
          <p:spPr bwMode="auto">
            <a:xfrm>
              <a:off x="1965" y="1086"/>
              <a:ext cx="226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2011" name="Line 11"/>
            <p:cNvSpPr>
              <a:spLocks noChangeShapeType="1"/>
            </p:cNvSpPr>
            <p:nvPr/>
          </p:nvSpPr>
          <p:spPr bwMode="auto">
            <a:xfrm>
              <a:off x="2200" y="1479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2012" name="Line 12"/>
            <p:cNvSpPr>
              <a:spLocks noChangeShapeType="1"/>
            </p:cNvSpPr>
            <p:nvPr/>
          </p:nvSpPr>
          <p:spPr bwMode="auto">
            <a:xfrm>
              <a:off x="2200" y="170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2013" name="Line 13"/>
            <p:cNvSpPr>
              <a:spLocks noChangeShapeType="1"/>
            </p:cNvSpPr>
            <p:nvPr/>
          </p:nvSpPr>
          <p:spPr bwMode="auto">
            <a:xfrm>
              <a:off x="2200" y="193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2014" name="Line 14"/>
            <p:cNvSpPr>
              <a:spLocks noChangeShapeType="1"/>
            </p:cNvSpPr>
            <p:nvPr/>
          </p:nvSpPr>
          <p:spPr bwMode="auto">
            <a:xfrm>
              <a:off x="725" y="182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  <p:graphicFrame>
        <p:nvGraphicFramePr>
          <p:cNvPr id="512066" name="Group 66"/>
          <p:cNvGraphicFramePr>
            <a:graphicFrameLocks noGrp="1"/>
          </p:cNvGraphicFramePr>
          <p:nvPr/>
        </p:nvGraphicFramePr>
        <p:xfrm>
          <a:off x="971550" y="3789363"/>
          <a:ext cx="3421063" cy="2590800"/>
        </p:xfrm>
        <a:graphic>
          <a:graphicData uri="http://schemas.openxmlformats.org/drawingml/2006/table">
            <a:tbl>
              <a:tblPr/>
              <a:tblGrid>
                <a:gridCol w="541338">
                  <a:extLst>
                    <a:ext uri="{9D8B030D-6E8A-4147-A177-3AD203B41FA5}">
                      <a16:colId xmlns:a16="http://schemas.microsoft.com/office/drawing/2014/main" val="2263875844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198197262"/>
                    </a:ext>
                  </a:extLst>
                </a:gridCol>
                <a:gridCol w="1979613">
                  <a:extLst>
                    <a:ext uri="{9D8B030D-6E8A-4147-A177-3AD203B41FA5}">
                      <a16:colId xmlns:a16="http://schemas.microsoft.com/office/drawing/2014/main" val="2255676320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</a:t>
                      </a:r>
                      <a:endParaRPr kumimoji="0" lang="en-US" alt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Y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Y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Y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287887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0   0   0   0 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424423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953880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476355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66858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897220"/>
                  </a:ext>
                </a:extLst>
              </a:tr>
            </a:tbl>
          </a:graphicData>
        </a:graphic>
      </p:graphicFrame>
      <p:graphicFrame>
        <p:nvGraphicFramePr>
          <p:cNvPr id="512068" name="Object 68"/>
          <p:cNvGraphicFramePr>
            <a:graphicFrameLocks noChangeAspect="1"/>
          </p:cNvGraphicFramePr>
          <p:nvPr/>
        </p:nvGraphicFramePr>
        <p:xfrm>
          <a:off x="4667250" y="1195388"/>
          <a:ext cx="4303713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159203" imgH="2149206" progId="Visio.Drawing.11">
                  <p:embed/>
                </p:oleObj>
              </mc:Choice>
              <mc:Fallback>
                <p:oleObj name="Visio" r:id="rId3" imgW="2159203" imgH="2149206" progId="Visio.Drawing.11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1195388"/>
                        <a:ext cx="4303713" cy="428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B08-253E-4449-AD0C-988BBEE5CF13}" type="slidenum">
              <a:rPr lang="en-US" altLang="en-US"/>
              <a:pPr/>
              <a:t>40</a:t>
            </a:fld>
            <a:r>
              <a:rPr lang="en-US" altLang="en-US"/>
              <a:t> / 65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Decoders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Expansion</a:t>
            </a:r>
          </a:p>
        </p:txBody>
      </p:sp>
      <p:graphicFrame>
        <p:nvGraphicFramePr>
          <p:cNvPr id="513126" name="Group 102"/>
          <p:cNvGraphicFramePr>
            <a:graphicFrameLocks noGrp="1"/>
          </p:cNvGraphicFramePr>
          <p:nvPr/>
        </p:nvGraphicFramePr>
        <p:xfrm>
          <a:off x="792163" y="1717675"/>
          <a:ext cx="4321175" cy="3422652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3335580408"/>
                    </a:ext>
                  </a:extLst>
                </a:gridCol>
                <a:gridCol w="3241675">
                  <a:extLst>
                    <a:ext uri="{9D8B030D-6E8A-4147-A177-3AD203B41FA5}">
                      <a16:colId xmlns:a16="http://schemas.microsoft.com/office/drawing/2014/main" val="32265267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473742"/>
                  </a:ext>
                </a:extLst>
              </a:tr>
              <a:tr h="3698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0   0   0   0   0   0   0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391600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0   0   0   0   0   0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473834"/>
                  </a:ext>
                </a:extLst>
              </a:tr>
              <a:tr h="3698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0   0   0   0   0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52592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30631"/>
                  </a:ext>
                </a:extLst>
              </a:tr>
              <a:tr h="3698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8049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0   0   0   0   0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429486"/>
                  </a:ext>
                </a:extLst>
              </a:tr>
              <a:tr h="3698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0   0   0   0   0   0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6571339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0   0   0   0   0   0   0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381832"/>
                  </a:ext>
                </a:extLst>
              </a:tr>
            </a:tbl>
          </a:graphicData>
        </a:graphic>
      </p:graphicFrame>
      <p:sp>
        <p:nvSpPr>
          <p:cNvPr id="513070" name="AutoShape 46"/>
          <p:cNvSpPr>
            <a:spLocks noChangeArrowheads="1"/>
          </p:cNvSpPr>
          <p:nvPr/>
        </p:nvSpPr>
        <p:spPr bwMode="auto">
          <a:xfrm>
            <a:off x="3492500" y="2232025"/>
            <a:ext cx="1503363" cy="1401763"/>
          </a:xfrm>
          <a:prstGeom prst="roundRect">
            <a:avLst>
              <a:gd name="adj" fmla="val 16667"/>
            </a:avLst>
          </a:prstGeom>
          <a:solidFill>
            <a:srgbClr val="FFFF00">
              <a:alpha val="25000"/>
            </a:srgb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513071" name="AutoShape 47"/>
          <p:cNvSpPr>
            <a:spLocks noChangeArrowheads="1"/>
          </p:cNvSpPr>
          <p:nvPr/>
        </p:nvSpPr>
        <p:spPr bwMode="auto">
          <a:xfrm>
            <a:off x="1150938" y="3703638"/>
            <a:ext cx="2341562" cy="1401762"/>
          </a:xfrm>
          <a:prstGeom prst="roundRect">
            <a:avLst>
              <a:gd name="adj" fmla="val 16667"/>
            </a:avLst>
          </a:prstGeom>
          <a:solidFill>
            <a:srgbClr val="FFFF00">
              <a:alpha val="25000"/>
            </a:srgb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513072" name="AutoShape 48"/>
          <p:cNvSpPr>
            <a:spLocks noChangeArrowheads="1"/>
          </p:cNvSpPr>
          <p:nvPr/>
        </p:nvSpPr>
        <p:spPr bwMode="auto">
          <a:xfrm>
            <a:off x="1174750" y="2225675"/>
            <a:ext cx="625475" cy="1401763"/>
          </a:xfrm>
          <a:prstGeom prst="roundRect">
            <a:avLst>
              <a:gd name="adj" fmla="val 16667"/>
            </a:avLst>
          </a:prstGeom>
          <a:solidFill>
            <a:srgbClr val="FFFF00">
              <a:alpha val="25000"/>
            </a:srgb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513088" name="Text Box 64"/>
          <p:cNvSpPr txBox="1">
            <a:spLocks noChangeArrowheads="1"/>
          </p:cNvSpPr>
          <p:nvPr/>
        </p:nvSpPr>
        <p:spPr bwMode="auto">
          <a:xfrm>
            <a:off x="5292725" y="1089025"/>
            <a:ext cx="12588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513120" name="Group 96"/>
          <p:cNvGrpSpPr>
            <a:grpSpLocks/>
          </p:cNvGrpSpPr>
          <p:nvPr/>
        </p:nvGrpSpPr>
        <p:grpSpPr bwMode="auto">
          <a:xfrm>
            <a:off x="6551613" y="2349500"/>
            <a:ext cx="2211387" cy="3779838"/>
            <a:chOff x="4127" y="1480"/>
            <a:chExt cx="1393" cy="2381"/>
          </a:xfrm>
        </p:grpSpPr>
        <p:sp>
          <p:nvSpPr>
            <p:cNvPr id="513078" name="Line 54"/>
            <p:cNvSpPr>
              <a:spLocks noChangeShapeType="1"/>
            </p:cNvSpPr>
            <p:nvPr/>
          </p:nvSpPr>
          <p:spPr bwMode="auto">
            <a:xfrm>
              <a:off x="5034" y="1707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3074" name="AutoShape 50"/>
            <p:cNvSpPr>
              <a:spLocks noChangeArrowheads="1"/>
            </p:cNvSpPr>
            <p:nvPr/>
          </p:nvSpPr>
          <p:spPr bwMode="auto">
            <a:xfrm flipH="1" flipV="1">
              <a:off x="4128" y="1480"/>
              <a:ext cx="906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0" tIns="0" rIns="0" bIns="0" anchor="ctr" anchorCtr="1"/>
            <a:lstStyle/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</a:t>
              </a:r>
              <a:b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</a:p>
          </p:txBody>
        </p:sp>
        <p:sp>
          <p:nvSpPr>
            <p:cNvPr id="513077" name="Text Box 53"/>
            <p:cNvSpPr txBox="1">
              <a:spLocks noChangeArrowheads="1"/>
            </p:cNvSpPr>
            <p:nvPr/>
          </p:nvSpPr>
          <p:spPr bwMode="auto">
            <a:xfrm>
              <a:off x="4128" y="1697"/>
              <a:ext cx="226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13079" name="Text Box 55"/>
            <p:cNvSpPr txBox="1">
              <a:spLocks noChangeArrowheads="1"/>
            </p:cNvSpPr>
            <p:nvPr/>
          </p:nvSpPr>
          <p:spPr bwMode="auto">
            <a:xfrm>
              <a:off x="4807" y="1540"/>
              <a:ext cx="226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3080" name="Line 56"/>
            <p:cNvSpPr>
              <a:spLocks noChangeShapeType="1"/>
            </p:cNvSpPr>
            <p:nvPr/>
          </p:nvSpPr>
          <p:spPr bwMode="auto">
            <a:xfrm>
              <a:off x="5034" y="1933"/>
              <a:ext cx="227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3081" name="Line 57"/>
            <p:cNvSpPr>
              <a:spLocks noChangeShapeType="1"/>
            </p:cNvSpPr>
            <p:nvPr/>
          </p:nvSpPr>
          <p:spPr bwMode="auto">
            <a:xfrm>
              <a:off x="5034" y="2159"/>
              <a:ext cx="227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3082" name="Line 58"/>
            <p:cNvSpPr>
              <a:spLocks noChangeShapeType="1"/>
            </p:cNvSpPr>
            <p:nvPr/>
          </p:nvSpPr>
          <p:spPr bwMode="auto">
            <a:xfrm>
              <a:off x="5034" y="2385"/>
              <a:ext cx="227" cy="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3090" name="Text Box 66"/>
            <p:cNvSpPr txBox="1">
              <a:spLocks noChangeArrowheads="1"/>
            </p:cNvSpPr>
            <p:nvPr/>
          </p:nvSpPr>
          <p:spPr bwMode="auto">
            <a:xfrm>
              <a:off x="5294" y="1537"/>
              <a:ext cx="226" cy="2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3102" name="AutoShape 78"/>
            <p:cNvSpPr>
              <a:spLocks noChangeArrowheads="1"/>
            </p:cNvSpPr>
            <p:nvPr/>
          </p:nvSpPr>
          <p:spPr bwMode="auto">
            <a:xfrm flipH="1" flipV="1">
              <a:off x="4127" y="2727"/>
              <a:ext cx="906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0" tIns="0" rIns="0" bIns="0" anchor="ctr" anchorCtr="1"/>
            <a:lstStyle/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</a:t>
              </a:r>
              <a:b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</a:p>
          </p:txBody>
        </p:sp>
        <p:sp>
          <p:nvSpPr>
            <p:cNvPr id="513103" name="Text Box 79"/>
            <p:cNvSpPr txBox="1">
              <a:spLocks noChangeArrowheads="1"/>
            </p:cNvSpPr>
            <p:nvPr/>
          </p:nvSpPr>
          <p:spPr bwMode="auto">
            <a:xfrm>
              <a:off x="4127" y="2944"/>
              <a:ext cx="226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13104" name="Text Box 80"/>
            <p:cNvSpPr txBox="1">
              <a:spLocks noChangeArrowheads="1"/>
            </p:cNvSpPr>
            <p:nvPr/>
          </p:nvSpPr>
          <p:spPr bwMode="auto">
            <a:xfrm>
              <a:off x="4806" y="2787"/>
              <a:ext cx="226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3105" name="Line 81"/>
            <p:cNvSpPr>
              <a:spLocks noChangeShapeType="1"/>
            </p:cNvSpPr>
            <p:nvPr/>
          </p:nvSpPr>
          <p:spPr bwMode="auto">
            <a:xfrm>
              <a:off x="5034" y="295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3106" name="Line 82"/>
            <p:cNvSpPr>
              <a:spLocks noChangeShapeType="1"/>
            </p:cNvSpPr>
            <p:nvPr/>
          </p:nvSpPr>
          <p:spPr bwMode="auto">
            <a:xfrm>
              <a:off x="5034" y="3181"/>
              <a:ext cx="227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3107" name="Line 83"/>
            <p:cNvSpPr>
              <a:spLocks noChangeShapeType="1"/>
            </p:cNvSpPr>
            <p:nvPr/>
          </p:nvSpPr>
          <p:spPr bwMode="auto">
            <a:xfrm>
              <a:off x="5034" y="3407"/>
              <a:ext cx="227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3108" name="Line 84"/>
            <p:cNvSpPr>
              <a:spLocks noChangeShapeType="1"/>
            </p:cNvSpPr>
            <p:nvPr/>
          </p:nvSpPr>
          <p:spPr bwMode="auto">
            <a:xfrm>
              <a:off x="5034" y="3633"/>
              <a:ext cx="227" cy="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  <p:grpSp>
        <p:nvGrpSpPr>
          <p:cNvPr id="513122" name="Group 98"/>
          <p:cNvGrpSpPr>
            <a:grpSpLocks/>
          </p:cNvGrpSpPr>
          <p:nvPr/>
        </p:nvGrpSpPr>
        <p:grpSpPr bwMode="auto">
          <a:xfrm>
            <a:off x="5292725" y="1628775"/>
            <a:ext cx="1258888" cy="3960813"/>
            <a:chOff x="3334" y="1026"/>
            <a:chExt cx="793" cy="2495"/>
          </a:xfrm>
        </p:grpSpPr>
        <p:sp>
          <p:nvSpPr>
            <p:cNvPr id="513086" name="Line 62"/>
            <p:cNvSpPr>
              <a:spLocks noChangeShapeType="1"/>
            </p:cNvSpPr>
            <p:nvPr/>
          </p:nvSpPr>
          <p:spPr bwMode="auto">
            <a:xfrm>
              <a:off x="3520" y="2954"/>
              <a:ext cx="1" cy="56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3087" name="Line 63"/>
            <p:cNvSpPr>
              <a:spLocks noChangeShapeType="1"/>
            </p:cNvSpPr>
            <p:nvPr/>
          </p:nvSpPr>
          <p:spPr bwMode="auto">
            <a:xfrm flipV="1">
              <a:off x="3512" y="3521"/>
              <a:ext cx="61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3094" name="Line 70"/>
            <p:cNvSpPr>
              <a:spLocks noChangeShapeType="1"/>
            </p:cNvSpPr>
            <p:nvPr/>
          </p:nvSpPr>
          <p:spPr bwMode="auto">
            <a:xfrm flipH="1" flipV="1">
              <a:off x="3519" y="1026"/>
              <a:ext cx="0" cy="15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graphicFrame>
          <p:nvGraphicFramePr>
            <p:cNvPr id="513110" name="Object 86"/>
            <p:cNvGraphicFramePr>
              <a:graphicFrameLocks noChangeAspect="1"/>
            </p:cNvGraphicFramePr>
            <p:nvPr/>
          </p:nvGraphicFramePr>
          <p:xfrm>
            <a:off x="3334" y="2582"/>
            <a:ext cx="374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223845" imgH="250911" progId="Visio.Drawing.11">
                    <p:embed/>
                  </p:oleObj>
                </mc:Choice>
                <mc:Fallback>
                  <p:oleObj name="Visio" r:id="rId3" imgW="223845" imgH="250911" progId="Visio.Drawing.11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2582"/>
                          <a:ext cx="374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3123" name="Group 99"/>
          <p:cNvGrpSpPr>
            <a:grpSpLocks/>
          </p:cNvGrpSpPr>
          <p:nvPr/>
        </p:nvGrpSpPr>
        <p:grpSpPr bwMode="auto">
          <a:xfrm>
            <a:off x="5521325" y="3548063"/>
            <a:ext cx="1030288" cy="122237"/>
            <a:chOff x="3478" y="2235"/>
            <a:chExt cx="649" cy="77"/>
          </a:xfrm>
        </p:grpSpPr>
        <p:sp>
          <p:nvSpPr>
            <p:cNvPr id="513083" name="Line 59"/>
            <p:cNvSpPr>
              <a:spLocks noChangeShapeType="1"/>
            </p:cNvSpPr>
            <p:nvPr/>
          </p:nvSpPr>
          <p:spPr bwMode="auto">
            <a:xfrm>
              <a:off x="3504" y="2273"/>
              <a:ext cx="62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3115" name="Oval 91"/>
            <p:cNvSpPr>
              <a:spLocks noChangeArrowheads="1"/>
            </p:cNvSpPr>
            <p:nvPr/>
          </p:nvSpPr>
          <p:spPr bwMode="auto">
            <a:xfrm>
              <a:off x="3478" y="2235"/>
              <a:ext cx="79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</p:grpSp>
      <p:grpSp>
        <p:nvGrpSpPr>
          <p:cNvPr id="513121" name="Group 97"/>
          <p:cNvGrpSpPr>
            <a:grpSpLocks/>
          </p:cNvGrpSpPr>
          <p:nvPr/>
        </p:nvGrpSpPr>
        <p:grpSpPr bwMode="auto">
          <a:xfrm>
            <a:off x="5945188" y="1628775"/>
            <a:ext cx="608012" cy="3600450"/>
            <a:chOff x="3745" y="1026"/>
            <a:chExt cx="383" cy="2268"/>
          </a:xfrm>
        </p:grpSpPr>
        <p:sp>
          <p:nvSpPr>
            <p:cNvPr id="513075" name="Line 51"/>
            <p:cNvSpPr>
              <a:spLocks noChangeShapeType="1"/>
            </p:cNvSpPr>
            <p:nvPr/>
          </p:nvSpPr>
          <p:spPr bwMode="auto">
            <a:xfrm>
              <a:off x="3901" y="1820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3076" name="Line 52"/>
            <p:cNvSpPr>
              <a:spLocks noChangeShapeType="1"/>
            </p:cNvSpPr>
            <p:nvPr/>
          </p:nvSpPr>
          <p:spPr bwMode="auto">
            <a:xfrm>
              <a:off x="3787" y="204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3111" name="Line 87"/>
            <p:cNvSpPr>
              <a:spLocks noChangeShapeType="1"/>
            </p:cNvSpPr>
            <p:nvPr/>
          </p:nvSpPr>
          <p:spPr bwMode="auto">
            <a:xfrm flipV="1">
              <a:off x="3787" y="1026"/>
              <a:ext cx="0" cy="226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3112" name="Line 88"/>
            <p:cNvSpPr>
              <a:spLocks noChangeShapeType="1"/>
            </p:cNvSpPr>
            <p:nvPr/>
          </p:nvSpPr>
          <p:spPr bwMode="auto">
            <a:xfrm>
              <a:off x="3901" y="3067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3113" name="Line 89"/>
            <p:cNvSpPr>
              <a:spLocks noChangeShapeType="1"/>
            </p:cNvSpPr>
            <p:nvPr/>
          </p:nvSpPr>
          <p:spPr bwMode="auto">
            <a:xfrm>
              <a:off x="3787" y="329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3114" name="Line 90"/>
            <p:cNvSpPr>
              <a:spLocks noChangeShapeType="1"/>
            </p:cNvSpPr>
            <p:nvPr/>
          </p:nvSpPr>
          <p:spPr bwMode="auto">
            <a:xfrm flipV="1">
              <a:off x="3901" y="1026"/>
              <a:ext cx="0" cy="204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3118" name="Oval 94"/>
            <p:cNvSpPr>
              <a:spLocks noChangeArrowheads="1"/>
            </p:cNvSpPr>
            <p:nvPr/>
          </p:nvSpPr>
          <p:spPr bwMode="auto">
            <a:xfrm>
              <a:off x="3745" y="2006"/>
              <a:ext cx="79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513119" name="Oval 95"/>
            <p:cNvSpPr>
              <a:spLocks noChangeArrowheads="1"/>
            </p:cNvSpPr>
            <p:nvPr/>
          </p:nvSpPr>
          <p:spPr bwMode="auto">
            <a:xfrm>
              <a:off x="3860" y="1779"/>
              <a:ext cx="79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1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1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8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9636-3493-4C93-BD74-2A3823E70AA9}" type="slidenum">
              <a:rPr lang="en-US" altLang="en-US"/>
              <a:pPr/>
              <a:t>41</a:t>
            </a:fld>
            <a:r>
              <a:rPr lang="en-US" altLang="en-US"/>
              <a:t> / 65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Decoders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Active-High / Active-Low</a:t>
            </a:r>
          </a:p>
        </p:txBody>
      </p:sp>
      <p:graphicFrame>
        <p:nvGraphicFramePr>
          <p:cNvPr id="514078" name="Group 30"/>
          <p:cNvGraphicFramePr>
            <a:graphicFrameLocks noGrp="1"/>
          </p:cNvGraphicFramePr>
          <p:nvPr/>
        </p:nvGraphicFramePr>
        <p:xfrm>
          <a:off x="792163" y="1808163"/>
          <a:ext cx="2700337" cy="2159000"/>
        </p:xfrm>
        <a:graphic>
          <a:graphicData uri="http://schemas.openxmlformats.org/drawingml/2006/table">
            <a:tbl>
              <a:tblPr/>
              <a:tblGrid>
                <a:gridCol w="900112">
                  <a:extLst>
                    <a:ext uri="{9D8B030D-6E8A-4147-A177-3AD203B41FA5}">
                      <a16:colId xmlns:a16="http://schemas.microsoft.com/office/drawing/2014/main" val="56341088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3225459769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Y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Y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Y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84396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811421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875015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1786306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106408"/>
                  </a:ext>
                </a:extLst>
              </a:tr>
            </a:tbl>
          </a:graphicData>
        </a:graphic>
      </p:graphicFrame>
      <p:graphicFrame>
        <p:nvGraphicFramePr>
          <p:cNvPr id="514079" name="Group 31"/>
          <p:cNvGraphicFramePr>
            <a:graphicFrameLocks noGrp="1"/>
          </p:cNvGraphicFramePr>
          <p:nvPr/>
        </p:nvGraphicFramePr>
        <p:xfrm>
          <a:off x="4032250" y="1808163"/>
          <a:ext cx="2700338" cy="2159000"/>
        </p:xfrm>
        <a:graphic>
          <a:graphicData uri="http://schemas.openxmlformats.org/drawingml/2006/table">
            <a:tbl>
              <a:tblPr/>
              <a:tblGrid>
                <a:gridCol w="900113">
                  <a:extLst>
                    <a:ext uri="{9D8B030D-6E8A-4147-A177-3AD203B41FA5}">
                      <a16:colId xmlns:a16="http://schemas.microsoft.com/office/drawing/2014/main" val="1071908717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3307376644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Y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Y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Y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466410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1   1   1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31271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1   1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199776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2929147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1   1   1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797097"/>
                  </a:ext>
                </a:extLst>
              </a:tr>
            </a:tbl>
          </a:graphicData>
        </a:graphic>
      </p:graphicFrame>
      <p:grpSp>
        <p:nvGrpSpPr>
          <p:cNvPr id="514113" name="Group 65"/>
          <p:cNvGrpSpPr>
            <a:grpSpLocks/>
          </p:cNvGrpSpPr>
          <p:nvPr/>
        </p:nvGrpSpPr>
        <p:grpSpPr bwMode="auto">
          <a:xfrm>
            <a:off x="792163" y="4329113"/>
            <a:ext cx="2354262" cy="1800225"/>
            <a:chOff x="499" y="2614"/>
            <a:chExt cx="1483" cy="1134"/>
          </a:xfrm>
        </p:grpSpPr>
        <p:sp>
          <p:nvSpPr>
            <p:cNvPr id="514104" name="AutoShape 56"/>
            <p:cNvSpPr>
              <a:spLocks noChangeArrowheads="1"/>
            </p:cNvSpPr>
            <p:nvPr/>
          </p:nvSpPr>
          <p:spPr bwMode="auto">
            <a:xfrm flipH="1" flipV="1">
              <a:off x="726" y="2614"/>
              <a:ext cx="907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0" tIns="0" rIns="0" bIns="0" anchor="ctr" anchorCtr="1"/>
            <a:lstStyle/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</a:t>
              </a:r>
              <a:b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</a:p>
          </p:txBody>
        </p:sp>
        <p:sp>
          <p:nvSpPr>
            <p:cNvPr id="514105" name="Line 57"/>
            <p:cNvSpPr>
              <a:spLocks noChangeShapeType="1"/>
            </p:cNvSpPr>
            <p:nvPr/>
          </p:nvSpPr>
          <p:spPr bwMode="auto">
            <a:xfrm>
              <a:off x="499" y="2954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4106" name="Line 58"/>
            <p:cNvSpPr>
              <a:spLocks noChangeShapeType="1"/>
            </p:cNvSpPr>
            <p:nvPr/>
          </p:nvSpPr>
          <p:spPr bwMode="auto">
            <a:xfrm>
              <a:off x="499" y="3407"/>
              <a:ext cx="227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4107" name="Text Box 59"/>
            <p:cNvSpPr txBox="1">
              <a:spLocks noChangeArrowheads="1"/>
            </p:cNvSpPr>
            <p:nvPr/>
          </p:nvSpPr>
          <p:spPr bwMode="auto">
            <a:xfrm>
              <a:off x="726" y="2831"/>
              <a:ext cx="226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4108" name="Line 60"/>
            <p:cNvSpPr>
              <a:spLocks noChangeShapeType="1"/>
            </p:cNvSpPr>
            <p:nvPr/>
          </p:nvSpPr>
          <p:spPr bwMode="auto">
            <a:xfrm>
              <a:off x="1641" y="284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4109" name="Text Box 61"/>
            <p:cNvSpPr txBox="1">
              <a:spLocks noChangeArrowheads="1"/>
            </p:cNvSpPr>
            <p:nvPr/>
          </p:nvSpPr>
          <p:spPr bwMode="auto">
            <a:xfrm>
              <a:off x="1406" y="2674"/>
              <a:ext cx="226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4110" name="Line 62"/>
            <p:cNvSpPr>
              <a:spLocks noChangeShapeType="1"/>
            </p:cNvSpPr>
            <p:nvPr/>
          </p:nvSpPr>
          <p:spPr bwMode="auto">
            <a:xfrm>
              <a:off x="1641" y="306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4111" name="Line 63"/>
            <p:cNvSpPr>
              <a:spLocks noChangeShapeType="1"/>
            </p:cNvSpPr>
            <p:nvPr/>
          </p:nvSpPr>
          <p:spPr bwMode="auto">
            <a:xfrm>
              <a:off x="1641" y="32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4112" name="Line 64"/>
            <p:cNvSpPr>
              <a:spLocks noChangeShapeType="1"/>
            </p:cNvSpPr>
            <p:nvPr/>
          </p:nvSpPr>
          <p:spPr bwMode="auto">
            <a:xfrm>
              <a:off x="1641" y="3519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  <p:graphicFrame>
        <p:nvGraphicFramePr>
          <p:cNvPr id="514114" name="Object 66"/>
          <p:cNvGraphicFramePr>
            <a:graphicFrameLocks noChangeAspect="1"/>
          </p:cNvGraphicFramePr>
          <p:nvPr/>
        </p:nvGraphicFramePr>
        <p:xfrm>
          <a:off x="6192838" y="3429000"/>
          <a:ext cx="2698750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026798" imgH="1994367" progId="Visio.Drawing.11">
                  <p:embed/>
                </p:oleObj>
              </mc:Choice>
              <mc:Fallback>
                <p:oleObj name="Visio" r:id="rId3" imgW="2026798" imgH="1994367" progId="Visio.Drawing.11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3429000"/>
                        <a:ext cx="2698750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4136" name="Group 88"/>
          <p:cNvGrpSpPr>
            <a:grpSpLocks/>
          </p:cNvGrpSpPr>
          <p:nvPr/>
        </p:nvGrpSpPr>
        <p:grpSpPr bwMode="auto">
          <a:xfrm>
            <a:off x="3671888" y="4329113"/>
            <a:ext cx="2354262" cy="1800225"/>
            <a:chOff x="2313" y="2727"/>
            <a:chExt cx="1483" cy="1134"/>
          </a:xfrm>
        </p:grpSpPr>
        <p:grpSp>
          <p:nvGrpSpPr>
            <p:cNvPr id="514115" name="Group 67"/>
            <p:cNvGrpSpPr>
              <a:grpSpLocks/>
            </p:cNvGrpSpPr>
            <p:nvPr/>
          </p:nvGrpSpPr>
          <p:grpSpPr bwMode="auto">
            <a:xfrm>
              <a:off x="2313" y="2727"/>
              <a:ext cx="1483" cy="1134"/>
              <a:chOff x="499" y="2614"/>
              <a:chExt cx="1483" cy="1134"/>
            </a:xfrm>
          </p:grpSpPr>
          <p:sp>
            <p:nvSpPr>
              <p:cNvPr id="514116" name="AutoShape 68"/>
              <p:cNvSpPr>
                <a:spLocks noChangeArrowheads="1"/>
              </p:cNvSpPr>
              <p:nvPr/>
            </p:nvSpPr>
            <p:spPr bwMode="auto">
              <a:xfrm flipH="1" flipV="1">
                <a:off x="726" y="2614"/>
                <a:ext cx="907" cy="1134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 w="28575" algn="ctr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0" tIns="0" rIns="0" bIns="0" anchor="ctr" anchorCtr="1"/>
              <a:lstStyle/>
              <a:p>
                <a:r>
                  <a:rPr lang="en-US" altLang="en-US" sz="2400" b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Binary</a:t>
                </a:r>
                <a:br>
                  <a:rPr lang="en-US" altLang="en-US" sz="2400" b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en-US" sz="2400" b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</a:t>
                </a:r>
              </a:p>
            </p:txBody>
          </p:sp>
          <p:sp>
            <p:nvSpPr>
              <p:cNvPr id="514117" name="Line 69"/>
              <p:cNvSpPr>
                <a:spLocks noChangeShapeType="1"/>
              </p:cNvSpPr>
              <p:nvPr/>
            </p:nvSpPr>
            <p:spPr bwMode="auto">
              <a:xfrm>
                <a:off x="499" y="2954"/>
                <a:ext cx="227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14118" name="Line 70"/>
              <p:cNvSpPr>
                <a:spLocks noChangeShapeType="1"/>
              </p:cNvSpPr>
              <p:nvPr/>
            </p:nvSpPr>
            <p:spPr bwMode="auto">
              <a:xfrm>
                <a:off x="499" y="3407"/>
                <a:ext cx="227" cy="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14119" name="Text Box 71"/>
              <p:cNvSpPr txBox="1">
                <a:spLocks noChangeArrowheads="1"/>
              </p:cNvSpPr>
              <p:nvPr/>
            </p:nvSpPr>
            <p:spPr bwMode="auto">
              <a:xfrm>
                <a:off x="726" y="2831"/>
                <a:ext cx="226" cy="6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en-US" sz="2400" b="1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400" b="1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en-US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400" b="1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14120" name="Line 72"/>
              <p:cNvSpPr>
                <a:spLocks noChangeShapeType="1"/>
              </p:cNvSpPr>
              <p:nvPr/>
            </p:nvSpPr>
            <p:spPr bwMode="auto">
              <a:xfrm>
                <a:off x="1641" y="2841"/>
                <a:ext cx="341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14121" name="Text Box 73"/>
              <p:cNvSpPr txBox="1">
                <a:spLocks noChangeArrowheads="1"/>
              </p:cNvSpPr>
              <p:nvPr/>
            </p:nvSpPr>
            <p:spPr bwMode="auto">
              <a:xfrm>
                <a:off x="1406" y="2674"/>
                <a:ext cx="226" cy="9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en-US" sz="2400" b="1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sz="2400" b="1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en-US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sz="2400" b="1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en-US" sz="2400" b="1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sz="2400" b="1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en-US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sz="2400" b="1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14122" name="Line 74"/>
              <p:cNvSpPr>
                <a:spLocks noChangeShapeType="1"/>
              </p:cNvSpPr>
              <p:nvPr/>
            </p:nvSpPr>
            <p:spPr bwMode="auto">
              <a:xfrm>
                <a:off x="1641" y="3067"/>
                <a:ext cx="341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14123" name="Line 75"/>
              <p:cNvSpPr>
                <a:spLocks noChangeShapeType="1"/>
              </p:cNvSpPr>
              <p:nvPr/>
            </p:nvSpPr>
            <p:spPr bwMode="auto">
              <a:xfrm>
                <a:off x="1641" y="3293"/>
                <a:ext cx="341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14124" name="Line 76"/>
              <p:cNvSpPr>
                <a:spLocks noChangeShapeType="1"/>
              </p:cNvSpPr>
              <p:nvPr/>
            </p:nvSpPr>
            <p:spPr bwMode="auto">
              <a:xfrm>
                <a:off x="1641" y="3519"/>
                <a:ext cx="341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GB"/>
              </a:p>
            </p:txBody>
          </p:sp>
        </p:grpSp>
        <p:sp>
          <p:nvSpPr>
            <p:cNvPr id="514125" name="Oval 77"/>
            <p:cNvSpPr>
              <a:spLocks noChangeAspect="1" noChangeArrowheads="1"/>
            </p:cNvSpPr>
            <p:nvPr/>
          </p:nvSpPr>
          <p:spPr bwMode="auto">
            <a:xfrm>
              <a:off x="3463" y="2920"/>
              <a:ext cx="68" cy="68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514126" name="Oval 78"/>
            <p:cNvSpPr>
              <a:spLocks noChangeAspect="1" noChangeArrowheads="1"/>
            </p:cNvSpPr>
            <p:nvPr/>
          </p:nvSpPr>
          <p:spPr bwMode="auto">
            <a:xfrm>
              <a:off x="3463" y="3145"/>
              <a:ext cx="68" cy="68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514127" name="Oval 79"/>
            <p:cNvSpPr>
              <a:spLocks noChangeAspect="1" noChangeArrowheads="1"/>
            </p:cNvSpPr>
            <p:nvPr/>
          </p:nvSpPr>
          <p:spPr bwMode="auto">
            <a:xfrm>
              <a:off x="3463" y="3372"/>
              <a:ext cx="68" cy="68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514128" name="Oval 80"/>
            <p:cNvSpPr>
              <a:spLocks noChangeAspect="1" noChangeArrowheads="1"/>
            </p:cNvSpPr>
            <p:nvPr/>
          </p:nvSpPr>
          <p:spPr bwMode="auto">
            <a:xfrm>
              <a:off x="3463" y="3597"/>
              <a:ext cx="68" cy="68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514129" name="Line 81"/>
            <p:cNvSpPr>
              <a:spLocks noChangeShapeType="1"/>
            </p:cNvSpPr>
            <p:nvPr/>
          </p:nvSpPr>
          <p:spPr bwMode="auto">
            <a:xfrm>
              <a:off x="3279" y="2817"/>
              <a:ext cx="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4130" name="Line 82"/>
            <p:cNvSpPr>
              <a:spLocks noChangeShapeType="1"/>
            </p:cNvSpPr>
            <p:nvPr/>
          </p:nvSpPr>
          <p:spPr bwMode="auto">
            <a:xfrm>
              <a:off x="3267" y="3049"/>
              <a:ext cx="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4131" name="Line 83"/>
            <p:cNvSpPr>
              <a:spLocks noChangeShapeType="1"/>
            </p:cNvSpPr>
            <p:nvPr/>
          </p:nvSpPr>
          <p:spPr bwMode="auto">
            <a:xfrm>
              <a:off x="3279" y="3277"/>
              <a:ext cx="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4132" name="Line 84"/>
            <p:cNvSpPr>
              <a:spLocks noChangeShapeType="1"/>
            </p:cNvSpPr>
            <p:nvPr/>
          </p:nvSpPr>
          <p:spPr bwMode="auto">
            <a:xfrm>
              <a:off x="3261" y="3506"/>
              <a:ext cx="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5EB0-9ACA-4333-B504-525CEF0049F9}" type="slidenum">
              <a:rPr lang="en-US" altLang="en-US"/>
              <a:pPr/>
              <a:t>42</a:t>
            </a:fld>
            <a:r>
              <a:rPr lang="en-US" altLang="en-US"/>
              <a:t> / 65</a:t>
            </a:r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 Using Decoders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89025"/>
            <a:ext cx="8280400" cy="4325938"/>
          </a:xfrm>
        </p:spPr>
        <p:txBody>
          <a:bodyPr/>
          <a:lstStyle/>
          <a:p>
            <a:r>
              <a:rPr lang="en-US" altLang="en-US"/>
              <a:t>Each output is a minterm</a:t>
            </a:r>
          </a:p>
          <a:p>
            <a:r>
              <a:rPr lang="en-US" altLang="en-US"/>
              <a:t>All minterms are produced</a:t>
            </a:r>
          </a:p>
          <a:p>
            <a:r>
              <a:rPr lang="en-US" altLang="en-US"/>
              <a:t>Sum the required minterms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1"/>
                </a:solidFill>
              </a:rPr>
              <a:t>Example: </a:t>
            </a:r>
            <a:r>
              <a:rPr lang="en-US" altLang="en-US">
                <a:solidFill>
                  <a:srgbClr val="CC00CC"/>
                </a:solidFill>
              </a:rPr>
              <a:t>Full Adder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chemeClr val="tx1"/>
                </a:solidFill>
              </a:rPr>
              <a:t>S</a:t>
            </a:r>
            <a:r>
              <a:rPr lang="en-US" altLang="en-US">
                <a:solidFill>
                  <a:schemeClr val="tx1"/>
                </a:solidFill>
              </a:rPr>
              <a:t>(</a:t>
            </a:r>
            <a:r>
              <a:rPr lang="en-US" altLang="en-US" i="1">
                <a:solidFill>
                  <a:schemeClr val="tx1"/>
                </a:solidFill>
              </a:rPr>
              <a:t>x</a:t>
            </a:r>
            <a:r>
              <a:rPr lang="en-US" altLang="en-US">
                <a:solidFill>
                  <a:schemeClr val="tx1"/>
                </a:solidFill>
              </a:rPr>
              <a:t>, </a:t>
            </a:r>
            <a:r>
              <a:rPr lang="en-US" altLang="en-US" i="1">
                <a:solidFill>
                  <a:schemeClr val="tx1"/>
                </a:solidFill>
              </a:rPr>
              <a:t>y</a:t>
            </a:r>
            <a:r>
              <a:rPr lang="en-US" altLang="en-US">
                <a:solidFill>
                  <a:schemeClr val="tx1"/>
                </a:solidFill>
              </a:rPr>
              <a:t>, </a:t>
            </a:r>
            <a:r>
              <a:rPr lang="en-US" altLang="en-US" i="1">
                <a:solidFill>
                  <a:schemeClr val="tx1"/>
                </a:solidFill>
              </a:rPr>
              <a:t>z</a:t>
            </a:r>
            <a:r>
              <a:rPr lang="en-US" altLang="en-US">
                <a:solidFill>
                  <a:schemeClr val="tx1"/>
                </a:solidFill>
              </a:rPr>
              <a:t>) = ∑(1, 2, 4, 7)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chemeClr val="tx1"/>
                </a:solidFill>
              </a:rPr>
              <a:t>C</a:t>
            </a:r>
            <a:r>
              <a:rPr lang="en-US" altLang="en-US">
                <a:solidFill>
                  <a:schemeClr val="tx1"/>
                </a:solidFill>
              </a:rPr>
              <a:t>(</a:t>
            </a:r>
            <a:r>
              <a:rPr lang="en-US" altLang="en-US" i="1">
                <a:solidFill>
                  <a:schemeClr val="tx1"/>
                </a:solidFill>
              </a:rPr>
              <a:t>x</a:t>
            </a:r>
            <a:r>
              <a:rPr lang="en-US" altLang="en-US">
                <a:solidFill>
                  <a:schemeClr val="tx1"/>
                </a:solidFill>
              </a:rPr>
              <a:t>, </a:t>
            </a:r>
            <a:r>
              <a:rPr lang="en-US" altLang="en-US" i="1">
                <a:solidFill>
                  <a:schemeClr val="tx1"/>
                </a:solidFill>
              </a:rPr>
              <a:t>y</a:t>
            </a:r>
            <a:r>
              <a:rPr lang="en-US" altLang="en-US">
                <a:solidFill>
                  <a:schemeClr val="tx1"/>
                </a:solidFill>
              </a:rPr>
              <a:t>, </a:t>
            </a:r>
            <a:r>
              <a:rPr lang="en-US" altLang="en-US" i="1">
                <a:solidFill>
                  <a:schemeClr val="tx1"/>
                </a:solidFill>
              </a:rPr>
              <a:t>z</a:t>
            </a:r>
            <a:r>
              <a:rPr lang="en-US" altLang="en-US">
                <a:solidFill>
                  <a:schemeClr val="tx1"/>
                </a:solidFill>
              </a:rPr>
              <a:t>) = ∑(3, 5, 6, 7)</a:t>
            </a:r>
          </a:p>
        </p:txBody>
      </p:sp>
      <p:grpSp>
        <p:nvGrpSpPr>
          <p:cNvPr id="515106" name="Group 34"/>
          <p:cNvGrpSpPr>
            <a:grpSpLocks/>
          </p:cNvGrpSpPr>
          <p:nvPr/>
        </p:nvGrpSpPr>
        <p:grpSpPr bwMode="auto">
          <a:xfrm>
            <a:off x="4751388" y="1449388"/>
            <a:ext cx="3600450" cy="3960812"/>
            <a:chOff x="2993" y="913"/>
            <a:chExt cx="2268" cy="2495"/>
          </a:xfrm>
        </p:grpSpPr>
        <p:sp>
          <p:nvSpPr>
            <p:cNvPr id="515077" name="AutoShape 5"/>
            <p:cNvSpPr>
              <a:spLocks noChangeArrowheads="1"/>
            </p:cNvSpPr>
            <p:nvPr/>
          </p:nvSpPr>
          <p:spPr bwMode="auto">
            <a:xfrm flipH="1" flipV="1">
              <a:off x="3447" y="1253"/>
              <a:ext cx="681" cy="215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lIns="0" tIns="0" rIns="0" bIns="0" anchor="ctr" anchorCtr="1"/>
            <a:lstStyle/>
            <a:p>
              <a:endPara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5078" name="Line 6"/>
            <p:cNvSpPr>
              <a:spLocks noChangeShapeType="1"/>
            </p:cNvSpPr>
            <p:nvPr/>
          </p:nvSpPr>
          <p:spPr bwMode="auto">
            <a:xfrm>
              <a:off x="3221" y="2160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5079" name="Line 7"/>
            <p:cNvSpPr>
              <a:spLocks noChangeShapeType="1"/>
            </p:cNvSpPr>
            <p:nvPr/>
          </p:nvSpPr>
          <p:spPr bwMode="auto">
            <a:xfrm>
              <a:off x="3221" y="2614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5080" name="Text Box 8"/>
            <p:cNvSpPr txBox="1">
              <a:spLocks noChangeArrowheads="1"/>
            </p:cNvSpPr>
            <p:nvPr/>
          </p:nvSpPr>
          <p:spPr bwMode="auto">
            <a:xfrm>
              <a:off x="3448" y="2037"/>
              <a:ext cx="226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5081" name="Line 9"/>
            <p:cNvSpPr>
              <a:spLocks noChangeShapeType="1"/>
            </p:cNvSpPr>
            <p:nvPr/>
          </p:nvSpPr>
          <p:spPr bwMode="auto">
            <a:xfrm>
              <a:off x="4128" y="1593"/>
              <a:ext cx="113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5082" name="Text Box 10"/>
            <p:cNvSpPr txBox="1">
              <a:spLocks noChangeArrowheads="1"/>
            </p:cNvSpPr>
            <p:nvPr/>
          </p:nvSpPr>
          <p:spPr bwMode="auto">
            <a:xfrm>
              <a:off x="3893" y="1366"/>
              <a:ext cx="226" cy="1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5083" name="Line 11"/>
            <p:cNvSpPr>
              <a:spLocks noChangeShapeType="1"/>
            </p:cNvSpPr>
            <p:nvPr/>
          </p:nvSpPr>
          <p:spPr bwMode="auto">
            <a:xfrm>
              <a:off x="4128" y="1820"/>
              <a:ext cx="113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5084" name="Line 12"/>
            <p:cNvSpPr>
              <a:spLocks noChangeShapeType="1"/>
            </p:cNvSpPr>
            <p:nvPr/>
          </p:nvSpPr>
          <p:spPr bwMode="auto">
            <a:xfrm>
              <a:off x="4128" y="2047"/>
              <a:ext cx="113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5085" name="Line 13"/>
            <p:cNvSpPr>
              <a:spLocks noChangeShapeType="1"/>
            </p:cNvSpPr>
            <p:nvPr/>
          </p:nvSpPr>
          <p:spPr bwMode="auto">
            <a:xfrm flipV="1">
              <a:off x="4128" y="2273"/>
              <a:ext cx="1133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5086" name="Line 14"/>
            <p:cNvSpPr>
              <a:spLocks noChangeShapeType="1"/>
            </p:cNvSpPr>
            <p:nvPr/>
          </p:nvSpPr>
          <p:spPr bwMode="auto">
            <a:xfrm>
              <a:off x="3221" y="2387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5087" name="Line 15"/>
            <p:cNvSpPr>
              <a:spLocks noChangeShapeType="1"/>
            </p:cNvSpPr>
            <p:nvPr/>
          </p:nvSpPr>
          <p:spPr bwMode="auto">
            <a:xfrm>
              <a:off x="4128" y="2500"/>
              <a:ext cx="113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5088" name="Line 16"/>
            <p:cNvSpPr>
              <a:spLocks noChangeShapeType="1"/>
            </p:cNvSpPr>
            <p:nvPr/>
          </p:nvSpPr>
          <p:spPr bwMode="auto">
            <a:xfrm>
              <a:off x="4128" y="2726"/>
              <a:ext cx="1133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5089" name="Line 17"/>
            <p:cNvSpPr>
              <a:spLocks noChangeShapeType="1"/>
            </p:cNvSpPr>
            <p:nvPr/>
          </p:nvSpPr>
          <p:spPr bwMode="auto">
            <a:xfrm>
              <a:off x="4128" y="2952"/>
              <a:ext cx="1133" cy="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5090" name="Line 18"/>
            <p:cNvSpPr>
              <a:spLocks noChangeShapeType="1"/>
            </p:cNvSpPr>
            <p:nvPr/>
          </p:nvSpPr>
          <p:spPr bwMode="auto">
            <a:xfrm>
              <a:off x="4128" y="3178"/>
              <a:ext cx="1133" cy="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5093" name="Rectangle 21"/>
            <p:cNvSpPr>
              <a:spLocks noChangeArrowheads="1"/>
            </p:cNvSpPr>
            <p:nvPr/>
          </p:nvSpPr>
          <p:spPr bwMode="auto">
            <a:xfrm>
              <a:off x="3447" y="913"/>
              <a:ext cx="68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en-US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</a:t>
              </a:r>
              <a:br>
                <a:rPr lang="en-US" altLang="en-US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</a:p>
          </p:txBody>
        </p:sp>
        <p:sp>
          <p:nvSpPr>
            <p:cNvPr id="515094" name="Text Box 22"/>
            <p:cNvSpPr txBox="1">
              <a:spLocks noChangeArrowheads="1"/>
            </p:cNvSpPr>
            <p:nvPr/>
          </p:nvSpPr>
          <p:spPr bwMode="auto">
            <a:xfrm>
              <a:off x="2993" y="1999"/>
              <a:ext cx="226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  <p:grpSp>
        <p:nvGrpSpPr>
          <p:cNvPr id="515107" name="Group 35"/>
          <p:cNvGrpSpPr>
            <a:grpSpLocks/>
          </p:cNvGrpSpPr>
          <p:nvPr/>
        </p:nvGrpSpPr>
        <p:grpSpPr bwMode="auto">
          <a:xfrm>
            <a:off x="6732588" y="2520950"/>
            <a:ext cx="1439862" cy="4148138"/>
            <a:chOff x="4241" y="1588"/>
            <a:chExt cx="907" cy="2613"/>
          </a:xfrm>
        </p:grpSpPr>
        <p:graphicFrame>
          <p:nvGraphicFramePr>
            <p:cNvPr id="515091" name="Object 19"/>
            <p:cNvGraphicFramePr>
              <a:graphicFrameLocks noChangeAspect="1"/>
            </p:cNvGraphicFramePr>
            <p:nvPr/>
          </p:nvGraphicFramePr>
          <p:xfrm>
            <a:off x="4241" y="3407"/>
            <a:ext cx="453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259933" imgH="324551" progId="Visio.Drawing.11">
                    <p:embed/>
                  </p:oleObj>
                </mc:Choice>
                <mc:Fallback>
                  <p:oleObj name="Visio" r:id="rId3" imgW="259933" imgH="324551" progId="Visio.Drawing.11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3407"/>
                          <a:ext cx="453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092" name="Object 20"/>
            <p:cNvGraphicFramePr>
              <a:graphicFrameLocks noChangeAspect="1"/>
            </p:cNvGraphicFramePr>
            <p:nvPr/>
          </p:nvGraphicFramePr>
          <p:xfrm>
            <a:off x="4695" y="3407"/>
            <a:ext cx="453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259933" imgH="324551" progId="Visio.Drawing.11">
                    <p:embed/>
                  </p:oleObj>
                </mc:Choice>
                <mc:Fallback>
                  <p:oleObj name="Visio" r:id="rId5" imgW="259933" imgH="324551" progId="Visio.Drawing.11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5" y="3407"/>
                          <a:ext cx="453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095" name="Line 23"/>
            <p:cNvSpPr>
              <a:spLocks noChangeShapeType="1"/>
            </p:cNvSpPr>
            <p:nvPr/>
          </p:nvSpPr>
          <p:spPr bwMode="auto">
            <a:xfrm flipV="1">
              <a:off x="4354" y="2954"/>
              <a:ext cx="0" cy="51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5096" name="Line 24"/>
            <p:cNvSpPr>
              <a:spLocks noChangeShapeType="1"/>
            </p:cNvSpPr>
            <p:nvPr/>
          </p:nvSpPr>
          <p:spPr bwMode="auto">
            <a:xfrm flipV="1">
              <a:off x="4431" y="2720"/>
              <a:ext cx="0" cy="76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5097" name="Line 25"/>
            <p:cNvSpPr>
              <a:spLocks noChangeShapeType="1"/>
            </p:cNvSpPr>
            <p:nvPr/>
          </p:nvSpPr>
          <p:spPr bwMode="auto">
            <a:xfrm flipV="1">
              <a:off x="4580" y="1591"/>
              <a:ext cx="0" cy="187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5098" name="Line 26"/>
            <p:cNvSpPr>
              <a:spLocks noChangeShapeType="1"/>
            </p:cNvSpPr>
            <p:nvPr/>
          </p:nvSpPr>
          <p:spPr bwMode="auto">
            <a:xfrm flipV="1">
              <a:off x="4506" y="2269"/>
              <a:ext cx="0" cy="121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5099" name="Line 27"/>
            <p:cNvSpPr>
              <a:spLocks noChangeShapeType="1"/>
            </p:cNvSpPr>
            <p:nvPr/>
          </p:nvSpPr>
          <p:spPr bwMode="auto">
            <a:xfrm flipH="1" flipV="1">
              <a:off x="4809" y="2495"/>
              <a:ext cx="0" cy="97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5100" name="Line 28"/>
            <p:cNvSpPr>
              <a:spLocks noChangeShapeType="1"/>
            </p:cNvSpPr>
            <p:nvPr/>
          </p:nvSpPr>
          <p:spPr bwMode="auto">
            <a:xfrm flipV="1">
              <a:off x="4886" y="2036"/>
              <a:ext cx="3" cy="144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5101" name="Line 29"/>
            <p:cNvSpPr>
              <a:spLocks noChangeShapeType="1"/>
            </p:cNvSpPr>
            <p:nvPr/>
          </p:nvSpPr>
          <p:spPr bwMode="auto">
            <a:xfrm flipV="1">
              <a:off x="5035" y="1588"/>
              <a:ext cx="0" cy="187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5102" name="Line 30"/>
            <p:cNvSpPr>
              <a:spLocks noChangeShapeType="1"/>
            </p:cNvSpPr>
            <p:nvPr/>
          </p:nvSpPr>
          <p:spPr bwMode="auto">
            <a:xfrm flipV="1">
              <a:off x="4961" y="1813"/>
              <a:ext cx="3" cy="166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5103" name="Line 31"/>
            <p:cNvSpPr>
              <a:spLocks noChangeShapeType="1"/>
            </p:cNvSpPr>
            <p:nvPr/>
          </p:nvSpPr>
          <p:spPr bwMode="auto">
            <a:xfrm flipH="1" flipV="1">
              <a:off x="4467" y="3802"/>
              <a:ext cx="1" cy="17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5104" name="Line 32"/>
            <p:cNvSpPr>
              <a:spLocks noChangeShapeType="1"/>
            </p:cNvSpPr>
            <p:nvPr/>
          </p:nvSpPr>
          <p:spPr bwMode="auto">
            <a:xfrm flipH="1" flipV="1">
              <a:off x="4921" y="3802"/>
              <a:ext cx="1" cy="17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5105" name="Text Box 33"/>
            <p:cNvSpPr txBox="1">
              <a:spLocks noChangeArrowheads="1"/>
            </p:cNvSpPr>
            <p:nvPr/>
          </p:nvSpPr>
          <p:spPr bwMode="auto">
            <a:xfrm>
              <a:off x="4354" y="3971"/>
              <a:ext cx="68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       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1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E161-4DBB-4D4F-89BA-86DAEC96164B}" type="slidenum">
              <a:rPr lang="en-US" altLang="en-US"/>
              <a:pPr/>
              <a:t>43</a:t>
            </a:fld>
            <a:r>
              <a:rPr lang="en-US" altLang="en-US"/>
              <a:t> / 65</a:t>
            </a:r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 Using Decoders</a:t>
            </a:r>
          </a:p>
        </p:txBody>
      </p:sp>
      <p:grpSp>
        <p:nvGrpSpPr>
          <p:cNvPr id="518242" name="Group 98"/>
          <p:cNvGrpSpPr>
            <a:grpSpLocks/>
          </p:cNvGrpSpPr>
          <p:nvPr/>
        </p:nvGrpSpPr>
        <p:grpSpPr bwMode="auto">
          <a:xfrm>
            <a:off x="611188" y="1089025"/>
            <a:ext cx="3600450" cy="5400675"/>
            <a:chOff x="385" y="686"/>
            <a:chExt cx="2268" cy="3402"/>
          </a:xfrm>
        </p:grpSpPr>
        <p:sp>
          <p:nvSpPr>
            <p:cNvPr id="518149" name="AutoShape 5"/>
            <p:cNvSpPr>
              <a:spLocks noChangeArrowheads="1"/>
            </p:cNvSpPr>
            <p:nvPr/>
          </p:nvSpPr>
          <p:spPr bwMode="auto">
            <a:xfrm flipH="1" flipV="1">
              <a:off x="839" y="1026"/>
              <a:ext cx="681" cy="215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lIns="0" tIns="0" rIns="0" bIns="0" anchor="ctr" anchorCtr="1"/>
            <a:lstStyle/>
            <a:p>
              <a:endPara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8150" name="Line 6"/>
            <p:cNvSpPr>
              <a:spLocks noChangeShapeType="1"/>
            </p:cNvSpPr>
            <p:nvPr/>
          </p:nvSpPr>
          <p:spPr bwMode="auto">
            <a:xfrm>
              <a:off x="613" y="1933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151" name="Line 7"/>
            <p:cNvSpPr>
              <a:spLocks noChangeShapeType="1"/>
            </p:cNvSpPr>
            <p:nvPr/>
          </p:nvSpPr>
          <p:spPr bwMode="auto">
            <a:xfrm>
              <a:off x="613" y="2387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152" name="Text Box 8"/>
            <p:cNvSpPr txBox="1">
              <a:spLocks noChangeArrowheads="1"/>
            </p:cNvSpPr>
            <p:nvPr/>
          </p:nvSpPr>
          <p:spPr bwMode="auto">
            <a:xfrm>
              <a:off x="840" y="1810"/>
              <a:ext cx="226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8153" name="Line 9"/>
            <p:cNvSpPr>
              <a:spLocks noChangeShapeType="1"/>
            </p:cNvSpPr>
            <p:nvPr/>
          </p:nvSpPr>
          <p:spPr bwMode="auto">
            <a:xfrm>
              <a:off x="1520" y="1366"/>
              <a:ext cx="113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154" name="Text Box 10"/>
            <p:cNvSpPr txBox="1">
              <a:spLocks noChangeArrowheads="1"/>
            </p:cNvSpPr>
            <p:nvPr/>
          </p:nvSpPr>
          <p:spPr bwMode="auto">
            <a:xfrm>
              <a:off x="1285" y="1139"/>
              <a:ext cx="226" cy="1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8155" name="Line 11"/>
            <p:cNvSpPr>
              <a:spLocks noChangeShapeType="1"/>
            </p:cNvSpPr>
            <p:nvPr/>
          </p:nvSpPr>
          <p:spPr bwMode="auto">
            <a:xfrm>
              <a:off x="1520" y="1593"/>
              <a:ext cx="113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156" name="Line 12"/>
            <p:cNvSpPr>
              <a:spLocks noChangeShapeType="1"/>
            </p:cNvSpPr>
            <p:nvPr/>
          </p:nvSpPr>
          <p:spPr bwMode="auto">
            <a:xfrm>
              <a:off x="1520" y="1820"/>
              <a:ext cx="113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157" name="Line 13"/>
            <p:cNvSpPr>
              <a:spLocks noChangeShapeType="1"/>
            </p:cNvSpPr>
            <p:nvPr/>
          </p:nvSpPr>
          <p:spPr bwMode="auto">
            <a:xfrm flipV="1">
              <a:off x="1520" y="2046"/>
              <a:ext cx="1133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158" name="Line 14"/>
            <p:cNvSpPr>
              <a:spLocks noChangeShapeType="1"/>
            </p:cNvSpPr>
            <p:nvPr/>
          </p:nvSpPr>
          <p:spPr bwMode="auto">
            <a:xfrm>
              <a:off x="613" y="2160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159" name="Line 15"/>
            <p:cNvSpPr>
              <a:spLocks noChangeShapeType="1"/>
            </p:cNvSpPr>
            <p:nvPr/>
          </p:nvSpPr>
          <p:spPr bwMode="auto">
            <a:xfrm>
              <a:off x="1520" y="2273"/>
              <a:ext cx="113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160" name="Line 16"/>
            <p:cNvSpPr>
              <a:spLocks noChangeShapeType="1"/>
            </p:cNvSpPr>
            <p:nvPr/>
          </p:nvSpPr>
          <p:spPr bwMode="auto">
            <a:xfrm>
              <a:off x="1520" y="2499"/>
              <a:ext cx="1133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161" name="Line 17"/>
            <p:cNvSpPr>
              <a:spLocks noChangeShapeType="1"/>
            </p:cNvSpPr>
            <p:nvPr/>
          </p:nvSpPr>
          <p:spPr bwMode="auto">
            <a:xfrm>
              <a:off x="1520" y="2725"/>
              <a:ext cx="1133" cy="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162" name="Line 18"/>
            <p:cNvSpPr>
              <a:spLocks noChangeShapeType="1"/>
            </p:cNvSpPr>
            <p:nvPr/>
          </p:nvSpPr>
          <p:spPr bwMode="auto">
            <a:xfrm>
              <a:off x="1520" y="2951"/>
              <a:ext cx="1133" cy="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163" name="Rectangle 19"/>
            <p:cNvSpPr>
              <a:spLocks noChangeArrowheads="1"/>
            </p:cNvSpPr>
            <p:nvPr/>
          </p:nvSpPr>
          <p:spPr bwMode="auto">
            <a:xfrm>
              <a:off x="839" y="686"/>
              <a:ext cx="68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en-US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</a:t>
              </a:r>
              <a:br>
                <a:rPr lang="en-US" altLang="en-US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</a:p>
          </p:txBody>
        </p:sp>
        <p:sp>
          <p:nvSpPr>
            <p:cNvPr id="518164" name="Text Box 20"/>
            <p:cNvSpPr txBox="1">
              <a:spLocks noChangeArrowheads="1"/>
            </p:cNvSpPr>
            <p:nvPr/>
          </p:nvSpPr>
          <p:spPr bwMode="auto">
            <a:xfrm>
              <a:off x="385" y="1772"/>
              <a:ext cx="226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graphicFrame>
          <p:nvGraphicFramePr>
            <p:cNvPr id="518166" name="Object 22"/>
            <p:cNvGraphicFramePr>
              <a:graphicFrameLocks noChangeAspect="1"/>
            </p:cNvGraphicFramePr>
            <p:nvPr/>
          </p:nvGraphicFramePr>
          <p:xfrm>
            <a:off x="1623" y="3181"/>
            <a:ext cx="481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361127" imgH="438912" progId="Visio.Drawing.11">
                    <p:embed/>
                  </p:oleObj>
                </mc:Choice>
                <mc:Fallback>
                  <p:oleObj name="Visio" r:id="rId3" imgW="361127" imgH="438912" progId="Visio.Drawing.11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3" y="3181"/>
                          <a:ext cx="481" cy="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8168" name="Line 24"/>
            <p:cNvSpPr>
              <a:spLocks noChangeShapeType="1"/>
            </p:cNvSpPr>
            <p:nvPr/>
          </p:nvSpPr>
          <p:spPr bwMode="auto">
            <a:xfrm flipV="1">
              <a:off x="1746" y="2732"/>
              <a:ext cx="0" cy="47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169" name="Line 25"/>
            <p:cNvSpPr>
              <a:spLocks noChangeShapeType="1"/>
            </p:cNvSpPr>
            <p:nvPr/>
          </p:nvSpPr>
          <p:spPr bwMode="auto">
            <a:xfrm flipV="1">
              <a:off x="1821" y="2498"/>
              <a:ext cx="2" cy="71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170" name="Line 26"/>
            <p:cNvSpPr>
              <a:spLocks noChangeShapeType="1"/>
            </p:cNvSpPr>
            <p:nvPr/>
          </p:nvSpPr>
          <p:spPr bwMode="auto">
            <a:xfrm flipV="1">
              <a:off x="1970" y="1369"/>
              <a:ext cx="2" cy="185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171" name="Line 27"/>
            <p:cNvSpPr>
              <a:spLocks noChangeShapeType="1"/>
            </p:cNvSpPr>
            <p:nvPr/>
          </p:nvSpPr>
          <p:spPr bwMode="auto">
            <a:xfrm flipH="1" flipV="1">
              <a:off x="1898" y="2047"/>
              <a:ext cx="2" cy="116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172" name="Line 28"/>
            <p:cNvSpPr>
              <a:spLocks noChangeShapeType="1"/>
            </p:cNvSpPr>
            <p:nvPr/>
          </p:nvSpPr>
          <p:spPr bwMode="auto">
            <a:xfrm flipH="1" flipV="1">
              <a:off x="2201" y="2273"/>
              <a:ext cx="0" cy="97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173" name="Line 29"/>
            <p:cNvSpPr>
              <a:spLocks noChangeShapeType="1"/>
            </p:cNvSpPr>
            <p:nvPr/>
          </p:nvSpPr>
          <p:spPr bwMode="auto">
            <a:xfrm flipV="1">
              <a:off x="2278" y="1814"/>
              <a:ext cx="3" cy="144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174" name="Line 30"/>
            <p:cNvSpPr>
              <a:spLocks noChangeShapeType="1"/>
            </p:cNvSpPr>
            <p:nvPr/>
          </p:nvSpPr>
          <p:spPr bwMode="auto">
            <a:xfrm flipV="1">
              <a:off x="2427" y="1366"/>
              <a:ext cx="0" cy="187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175" name="Line 31"/>
            <p:cNvSpPr>
              <a:spLocks noChangeShapeType="1"/>
            </p:cNvSpPr>
            <p:nvPr/>
          </p:nvSpPr>
          <p:spPr bwMode="auto">
            <a:xfrm flipV="1">
              <a:off x="2353" y="1591"/>
              <a:ext cx="3" cy="166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176" name="Line 32"/>
            <p:cNvSpPr>
              <a:spLocks noChangeShapeType="1"/>
            </p:cNvSpPr>
            <p:nvPr/>
          </p:nvSpPr>
          <p:spPr bwMode="auto">
            <a:xfrm flipH="1" flipV="1">
              <a:off x="1849" y="3673"/>
              <a:ext cx="1" cy="17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177" name="Line 33"/>
            <p:cNvSpPr>
              <a:spLocks noChangeShapeType="1"/>
            </p:cNvSpPr>
            <p:nvPr/>
          </p:nvSpPr>
          <p:spPr bwMode="auto">
            <a:xfrm flipH="1" flipV="1">
              <a:off x="2313" y="3671"/>
              <a:ext cx="1" cy="17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178" name="Text Box 34"/>
            <p:cNvSpPr txBox="1">
              <a:spLocks noChangeArrowheads="1"/>
            </p:cNvSpPr>
            <p:nvPr/>
          </p:nvSpPr>
          <p:spPr bwMode="auto">
            <a:xfrm>
              <a:off x="1704" y="3858"/>
              <a:ext cx="68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       C</a:t>
              </a:r>
            </a:p>
          </p:txBody>
        </p:sp>
        <p:graphicFrame>
          <p:nvGraphicFramePr>
            <p:cNvPr id="518179" name="Object 35"/>
            <p:cNvGraphicFramePr>
              <a:graphicFrameLocks noChangeAspect="1"/>
            </p:cNvGraphicFramePr>
            <p:nvPr/>
          </p:nvGraphicFramePr>
          <p:xfrm>
            <a:off x="2084" y="3180"/>
            <a:ext cx="481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361127" imgH="438912" progId="Visio.Drawing.11">
                    <p:embed/>
                  </p:oleObj>
                </mc:Choice>
                <mc:Fallback>
                  <p:oleObj name="Visio" r:id="rId5" imgW="361127" imgH="438912" progId="Visio.Drawing.11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4" y="3180"/>
                          <a:ext cx="481" cy="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8245" name="Group 101"/>
          <p:cNvGrpSpPr>
            <a:grpSpLocks/>
          </p:cNvGrpSpPr>
          <p:nvPr/>
        </p:nvGrpSpPr>
        <p:grpSpPr bwMode="auto">
          <a:xfrm>
            <a:off x="4751388" y="1089025"/>
            <a:ext cx="3600450" cy="5226050"/>
            <a:chOff x="2993" y="686"/>
            <a:chExt cx="2268" cy="3292"/>
          </a:xfrm>
        </p:grpSpPr>
        <p:sp>
          <p:nvSpPr>
            <p:cNvPr id="518181" name="AutoShape 37"/>
            <p:cNvSpPr>
              <a:spLocks noChangeArrowheads="1"/>
            </p:cNvSpPr>
            <p:nvPr/>
          </p:nvSpPr>
          <p:spPr bwMode="auto">
            <a:xfrm flipH="1" flipV="1">
              <a:off x="3447" y="1026"/>
              <a:ext cx="681" cy="215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lIns="0" tIns="0" rIns="0" bIns="0" anchor="ctr" anchorCtr="1"/>
            <a:lstStyle/>
            <a:p>
              <a:endPara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8182" name="Line 38"/>
            <p:cNvSpPr>
              <a:spLocks noChangeShapeType="1"/>
            </p:cNvSpPr>
            <p:nvPr/>
          </p:nvSpPr>
          <p:spPr bwMode="auto">
            <a:xfrm>
              <a:off x="3221" y="1933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183" name="Line 39"/>
            <p:cNvSpPr>
              <a:spLocks noChangeShapeType="1"/>
            </p:cNvSpPr>
            <p:nvPr/>
          </p:nvSpPr>
          <p:spPr bwMode="auto">
            <a:xfrm>
              <a:off x="3221" y="2387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184" name="Text Box 40"/>
            <p:cNvSpPr txBox="1">
              <a:spLocks noChangeArrowheads="1"/>
            </p:cNvSpPr>
            <p:nvPr/>
          </p:nvSpPr>
          <p:spPr bwMode="auto">
            <a:xfrm>
              <a:off x="3448" y="1810"/>
              <a:ext cx="226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8185" name="Line 41"/>
            <p:cNvSpPr>
              <a:spLocks noChangeShapeType="1"/>
            </p:cNvSpPr>
            <p:nvPr/>
          </p:nvSpPr>
          <p:spPr bwMode="auto">
            <a:xfrm>
              <a:off x="4128" y="1366"/>
              <a:ext cx="113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186" name="Text Box 42"/>
            <p:cNvSpPr txBox="1">
              <a:spLocks noChangeArrowheads="1"/>
            </p:cNvSpPr>
            <p:nvPr/>
          </p:nvSpPr>
          <p:spPr bwMode="auto">
            <a:xfrm>
              <a:off x="3869" y="1139"/>
              <a:ext cx="213" cy="1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8187" name="Line 43"/>
            <p:cNvSpPr>
              <a:spLocks noChangeShapeType="1"/>
            </p:cNvSpPr>
            <p:nvPr/>
          </p:nvSpPr>
          <p:spPr bwMode="auto">
            <a:xfrm>
              <a:off x="4128" y="1593"/>
              <a:ext cx="113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188" name="Line 44"/>
            <p:cNvSpPr>
              <a:spLocks noChangeShapeType="1"/>
            </p:cNvSpPr>
            <p:nvPr/>
          </p:nvSpPr>
          <p:spPr bwMode="auto">
            <a:xfrm>
              <a:off x="4128" y="1820"/>
              <a:ext cx="113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189" name="Line 45"/>
            <p:cNvSpPr>
              <a:spLocks noChangeShapeType="1"/>
            </p:cNvSpPr>
            <p:nvPr/>
          </p:nvSpPr>
          <p:spPr bwMode="auto">
            <a:xfrm flipV="1">
              <a:off x="4128" y="2046"/>
              <a:ext cx="1133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190" name="Line 46"/>
            <p:cNvSpPr>
              <a:spLocks noChangeShapeType="1"/>
            </p:cNvSpPr>
            <p:nvPr/>
          </p:nvSpPr>
          <p:spPr bwMode="auto">
            <a:xfrm>
              <a:off x="3221" y="2160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191" name="Line 47"/>
            <p:cNvSpPr>
              <a:spLocks noChangeShapeType="1"/>
            </p:cNvSpPr>
            <p:nvPr/>
          </p:nvSpPr>
          <p:spPr bwMode="auto">
            <a:xfrm>
              <a:off x="4128" y="2273"/>
              <a:ext cx="113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192" name="Line 48"/>
            <p:cNvSpPr>
              <a:spLocks noChangeShapeType="1"/>
            </p:cNvSpPr>
            <p:nvPr/>
          </p:nvSpPr>
          <p:spPr bwMode="auto">
            <a:xfrm>
              <a:off x="4128" y="2499"/>
              <a:ext cx="1133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193" name="Line 49"/>
            <p:cNvSpPr>
              <a:spLocks noChangeShapeType="1"/>
            </p:cNvSpPr>
            <p:nvPr/>
          </p:nvSpPr>
          <p:spPr bwMode="auto">
            <a:xfrm>
              <a:off x="4128" y="2725"/>
              <a:ext cx="1133" cy="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194" name="Line 50"/>
            <p:cNvSpPr>
              <a:spLocks noChangeShapeType="1"/>
            </p:cNvSpPr>
            <p:nvPr/>
          </p:nvSpPr>
          <p:spPr bwMode="auto">
            <a:xfrm>
              <a:off x="4128" y="2951"/>
              <a:ext cx="1133" cy="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195" name="Rectangle 51"/>
            <p:cNvSpPr>
              <a:spLocks noChangeArrowheads="1"/>
            </p:cNvSpPr>
            <p:nvPr/>
          </p:nvSpPr>
          <p:spPr bwMode="auto">
            <a:xfrm>
              <a:off x="3447" y="686"/>
              <a:ext cx="68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en-US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</a:t>
              </a:r>
              <a:br>
                <a:rPr lang="en-US" altLang="en-US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</a:p>
          </p:txBody>
        </p:sp>
        <p:sp>
          <p:nvSpPr>
            <p:cNvPr id="518196" name="Text Box 52"/>
            <p:cNvSpPr txBox="1">
              <a:spLocks noChangeArrowheads="1"/>
            </p:cNvSpPr>
            <p:nvPr/>
          </p:nvSpPr>
          <p:spPr bwMode="auto">
            <a:xfrm>
              <a:off x="2993" y="1772"/>
              <a:ext cx="226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518198" name="Line 54"/>
            <p:cNvSpPr>
              <a:spLocks noChangeShapeType="1"/>
            </p:cNvSpPr>
            <p:nvPr/>
          </p:nvSpPr>
          <p:spPr bwMode="auto">
            <a:xfrm flipV="1">
              <a:off x="4354" y="2732"/>
              <a:ext cx="0" cy="47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199" name="Line 55"/>
            <p:cNvSpPr>
              <a:spLocks noChangeShapeType="1"/>
            </p:cNvSpPr>
            <p:nvPr/>
          </p:nvSpPr>
          <p:spPr bwMode="auto">
            <a:xfrm flipV="1">
              <a:off x="4429" y="2498"/>
              <a:ext cx="2" cy="71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200" name="Line 56"/>
            <p:cNvSpPr>
              <a:spLocks noChangeShapeType="1"/>
            </p:cNvSpPr>
            <p:nvPr/>
          </p:nvSpPr>
          <p:spPr bwMode="auto">
            <a:xfrm flipV="1">
              <a:off x="4578" y="1369"/>
              <a:ext cx="2" cy="185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201" name="Line 57"/>
            <p:cNvSpPr>
              <a:spLocks noChangeShapeType="1"/>
            </p:cNvSpPr>
            <p:nvPr/>
          </p:nvSpPr>
          <p:spPr bwMode="auto">
            <a:xfrm flipH="1" flipV="1">
              <a:off x="4506" y="2047"/>
              <a:ext cx="2" cy="116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202" name="Line 58"/>
            <p:cNvSpPr>
              <a:spLocks noChangeShapeType="1"/>
            </p:cNvSpPr>
            <p:nvPr/>
          </p:nvSpPr>
          <p:spPr bwMode="auto">
            <a:xfrm flipH="1" flipV="1">
              <a:off x="4809" y="2273"/>
              <a:ext cx="0" cy="97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203" name="Line 59"/>
            <p:cNvSpPr>
              <a:spLocks noChangeShapeType="1"/>
            </p:cNvSpPr>
            <p:nvPr/>
          </p:nvSpPr>
          <p:spPr bwMode="auto">
            <a:xfrm flipV="1">
              <a:off x="4886" y="1814"/>
              <a:ext cx="3" cy="144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204" name="Line 60"/>
            <p:cNvSpPr>
              <a:spLocks noChangeShapeType="1"/>
            </p:cNvSpPr>
            <p:nvPr/>
          </p:nvSpPr>
          <p:spPr bwMode="auto">
            <a:xfrm flipV="1">
              <a:off x="5035" y="1366"/>
              <a:ext cx="0" cy="187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205" name="Line 61"/>
            <p:cNvSpPr>
              <a:spLocks noChangeShapeType="1"/>
            </p:cNvSpPr>
            <p:nvPr/>
          </p:nvSpPr>
          <p:spPr bwMode="auto">
            <a:xfrm flipV="1">
              <a:off x="4961" y="1591"/>
              <a:ext cx="3" cy="166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206" name="Line 62"/>
            <p:cNvSpPr>
              <a:spLocks noChangeShapeType="1"/>
            </p:cNvSpPr>
            <p:nvPr/>
          </p:nvSpPr>
          <p:spPr bwMode="auto">
            <a:xfrm flipH="1" flipV="1">
              <a:off x="4457" y="3576"/>
              <a:ext cx="1" cy="17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207" name="Line 63"/>
            <p:cNvSpPr>
              <a:spLocks noChangeShapeType="1"/>
            </p:cNvSpPr>
            <p:nvPr/>
          </p:nvSpPr>
          <p:spPr bwMode="auto">
            <a:xfrm flipH="1" flipV="1">
              <a:off x="4921" y="3576"/>
              <a:ext cx="1" cy="17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graphicFrame>
          <p:nvGraphicFramePr>
            <p:cNvPr id="518197" name="Object 53"/>
            <p:cNvGraphicFramePr>
              <a:graphicFrameLocks noChangeAspect="1"/>
            </p:cNvGraphicFramePr>
            <p:nvPr/>
          </p:nvGraphicFramePr>
          <p:xfrm>
            <a:off x="4231" y="3099"/>
            <a:ext cx="481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6" imgW="361127" imgH="438912" progId="Visio.Drawing.11">
                    <p:embed/>
                  </p:oleObj>
                </mc:Choice>
                <mc:Fallback>
                  <p:oleObj name="Visio" r:id="rId6" imgW="361127" imgH="438912" progId="Visio.Drawing.11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1" y="3099"/>
                          <a:ext cx="481" cy="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8209" name="Object 65"/>
            <p:cNvGraphicFramePr>
              <a:graphicFrameLocks noChangeAspect="1"/>
            </p:cNvGraphicFramePr>
            <p:nvPr/>
          </p:nvGraphicFramePr>
          <p:xfrm>
            <a:off x="4079" y="1285"/>
            <a:ext cx="162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8" imgW="76078" imgH="76078" progId="Visio.Drawing.11">
                    <p:embed/>
                  </p:oleObj>
                </mc:Choice>
                <mc:Fallback>
                  <p:oleObj name="Visio" r:id="rId8" imgW="76078" imgH="76078" progId="Visio.Drawing.11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9" y="1285"/>
                          <a:ext cx="162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8210" name="Object 66"/>
            <p:cNvGraphicFramePr>
              <a:graphicFrameLocks noChangeAspect="1"/>
            </p:cNvGraphicFramePr>
            <p:nvPr/>
          </p:nvGraphicFramePr>
          <p:xfrm>
            <a:off x="4088" y="1511"/>
            <a:ext cx="162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0" imgW="76078" imgH="76078" progId="Visio.Drawing.11">
                    <p:embed/>
                  </p:oleObj>
                </mc:Choice>
                <mc:Fallback>
                  <p:oleObj name="Visio" r:id="rId10" imgW="76078" imgH="76078" progId="Visio.Drawing.11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8" y="1511"/>
                          <a:ext cx="162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8211" name="Object 67"/>
            <p:cNvGraphicFramePr>
              <a:graphicFrameLocks noChangeAspect="1"/>
            </p:cNvGraphicFramePr>
            <p:nvPr/>
          </p:nvGraphicFramePr>
          <p:xfrm>
            <a:off x="4089" y="1737"/>
            <a:ext cx="162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1" imgW="76078" imgH="76078" progId="Visio.Drawing.11">
                    <p:embed/>
                  </p:oleObj>
                </mc:Choice>
                <mc:Fallback>
                  <p:oleObj name="Visio" r:id="rId11" imgW="76078" imgH="76078" progId="Visio.Drawing.11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9" y="1737"/>
                          <a:ext cx="162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8212" name="Object 68"/>
            <p:cNvGraphicFramePr>
              <a:graphicFrameLocks noChangeAspect="1"/>
            </p:cNvGraphicFramePr>
            <p:nvPr/>
          </p:nvGraphicFramePr>
          <p:xfrm>
            <a:off x="4090" y="1963"/>
            <a:ext cx="162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2" imgW="76078" imgH="76078" progId="Visio.Drawing.11">
                    <p:embed/>
                  </p:oleObj>
                </mc:Choice>
                <mc:Fallback>
                  <p:oleObj name="Visio" r:id="rId12" imgW="76078" imgH="76078" progId="Visio.Drawing.11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0" y="1963"/>
                          <a:ext cx="162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8213" name="Object 69"/>
            <p:cNvGraphicFramePr>
              <a:graphicFrameLocks noChangeAspect="1"/>
            </p:cNvGraphicFramePr>
            <p:nvPr/>
          </p:nvGraphicFramePr>
          <p:xfrm>
            <a:off x="4091" y="2189"/>
            <a:ext cx="162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3" imgW="76078" imgH="76078" progId="Visio.Drawing.11">
                    <p:embed/>
                  </p:oleObj>
                </mc:Choice>
                <mc:Fallback>
                  <p:oleObj name="Visio" r:id="rId13" imgW="76078" imgH="76078" progId="Visio.Drawing.11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1" y="2189"/>
                          <a:ext cx="162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8214" name="Object 70"/>
            <p:cNvGraphicFramePr>
              <a:graphicFrameLocks noChangeAspect="1"/>
            </p:cNvGraphicFramePr>
            <p:nvPr/>
          </p:nvGraphicFramePr>
          <p:xfrm>
            <a:off x="4100" y="2415"/>
            <a:ext cx="162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4" imgW="76078" imgH="76078" progId="Visio.Drawing.11">
                    <p:embed/>
                  </p:oleObj>
                </mc:Choice>
                <mc:Fallback>
                  <p:oleObj name="Visio" r:id="rId14" imgW="76078" imgH="76078" progId="Visio.Drawing.11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0" y="2415"/>
                          <a:ext cx="162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8215" name="Object 71"/>
            <p:cNvGraphicFramePr>
              <a:graphicFrameLocks noChangeAspect="1"/>
            </p:cNvGraphicFramePr>
            <p:nvPr/>
          </p:nvGraphicFramePr>
          <p:xfrm>
            <a:off x="4101" y="2641"/>
            <a:ext cx="162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5" imgW="76078" imgH="76078" progId="Visio.Drawing.11">
                    <p:embed/>
                  </p:oleObj>
                </mc:Choice>
                <mc:Fallback>
                  <p:oleObj name="Visio" r:id="rId15" imgW="76078" imgH="76078" progId="Visio.Drawing.11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1" y="2641"/>
                          <a:ext cx="162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8216" name="Object 72"/>
            <p:cNvGraphicFramePr>
              <a:graphicFrameLocks noChangeAspect="1"/>
            </p:cNvGraphicFramePr>
            <p:nvPr/>
          </p:nvGraphicFramePr>
          <p:xfrm>
            <a:off x="4086" y="2867"/>
            <a:ext cx="162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6" imgW="76078" imgH="76078" progId="Visio.Drawing.11">
                    <p:embed/>
                  </p:oleObj>
                </mc:Choice>
                <mc:Fallback>
                  <p:oleObj name="Visio" r:id="rId16" imgW="76078" imgH="76078" progId="Visio.Drawing.11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6" y="2867"/>
                          <a:ext cx="162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8232" name="Line 88"/>
            <p:cNvSpPr>
              <a:spLocks noChangeShapeType="1"/>
            </p:cNvSpPr>
            <p:nvPr/>
          </p:nvSpPr>
          <p:spPr bwMode="auto">
            <a:xfrm>
              <a:off x="3924" y="1164"/>
              <a:ext cx="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233" name="Line 89"/>
            <p:cNvSpPr>
              <a:spLocks noChangeShapeType="1"/>
            </p:cNvSpPr>
            <p:nvPr/>
          </p:nvSpPr>
          <p:spPr bwMode="auto">
            <a:xfrm>
              <a:off x="3909" y="1396"/>
              <a:ext cx="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234" name="Line 90"/>
            <p:cNvSpPr>
              <a:spLocks noChangeShapeType="1"/>
            </p:cNvSpPr>
            <p:nvPr/>
          </p:nvSpPr>
          <p:spPr bwMode="auto">
            <a:xfrm>
              <a:off x="3924" y="1631"/>
              <a:ext cx="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235" name="Line 91"/>
            <p:cNvSpPr>
              <a:spLocks noChangeShapeType="1"/>
            </p:cNvSpPr>
            <p:nvPr/>
          </p:nvSpPr>
          <p:spPr bwMode="auto">
            <a:xfrm>
              <a:off x="3909" y="1863"/>
              <a:ext cx="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236" name="Line 92"/>
            <p:cNvSpPr>
              <a:spLocks noChangeShapeType="1"/>
            </p:cNvSpPr>
            <p:nvPr/>
          </p:nvSpPr>
          <p:spPr bwMode="auto">
            <a:xfrm>
              <a:off x="3909" y="2093"/>
              <a:ext cx="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237" name="Line 93"/>
            <p:cNvSpPr>
              <a:spLocks noChangeShapeType="1"/>
            </p:cNvSpPr>
            <p:nvPr/>
          </p:nvSpPr>
          <p:spPr bwMode="auto">
            <a:xfrm>
              <a:off x="3909" y="2325"/>
              <a:ext cx="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238" name="Line 94"/>
            <p:cNvSpPr>
              <a:spLocks noChangeShapeType="1"/>
            </p:cNvSpPr>
            <p:nvPr/>
          </p:nvSpPr>
          <p:spPr bwMode="auto">
            <a:xfrm>
              <a:off x="3924" y="2551"/>
              <a:ext cx="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8239" name="Line 95"/>
            <p:cNvSpPr>
              <a:spLocks noChangeShapeType="1"/>
            </p:cNvSpPr>
            <p:nvPr/>
          </p:nvSpPr>
          <p:spPr bwMode="auto">
            <a:xfrm>
              <a:off x="3912" y="2780"/>
              <a:ext cx="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graphicFrame>
          <p:nvGraphicFramePr>
            <p:cNvPr id="518240" name="Object 96"/>
            <p:cNvGraphicFramePr>
              <a:graphicFrameLocks noChangeAspect="1"/>
            </p:cNvGraphicFramePr>
            <p:nvPr/>
          </p:nvGraphicFramePr>
          <p:xfrm>
            <a:off x="4691" y="3099"/>
            <a:ext cx="481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7" imgW="361127" imgH="438912" progId="Visio.Drawing.11">
                    <p:embed/>
                  </p:oleObj>
                </mc:Choice>
                <mc:Fallback>
                  <p:oleObj name="Visio" r:id="rId17" imgW="361127" imgH="438912" progId="Visio.Drawing.11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1" y="3099"/>
                          <a:ext cx="481" cy="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8241" name="Text Box 97"/>
            <p:cNvSpPr txBox="1">
              <a:spLocks noChangeArrowheads="1"/>
            </p:cNvSpPr>
            <p:nvPr/>
          </p:nvSpPr>
          <p:spPr bwMode="auto">
            <a:xfrm>
              <a:off x="4323" y="3748"/>
              <a:ext cx="68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       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7264-BE59-448C-8B79-D28B0D9C83E8}" type="slidenum">
              <a:rPr lang="en-US" altLang="en-US"/>
              <a:pPr/>
              <a:t>44</a:t>
            </a:fld>
            <a:r>
              <a:rPr lang="en-US" altLang="en-US"/>
              <a:t> / 65</a:t>
            </a: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Encoders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1666875"/>
          </a:xfrm>
        </p:spPr>
        <p:txBody>
          <a:bodyPr/>
          <a:lstStyle/>
          <a:p>
            <a:r>
              <a:rPr lang="en-US" altLang="en-US"/>
              <a:t>Put “</a:t>
            </a:r>
            <a:r>
              <a:rPr lang="en-US" altLang="en-US" i="1">
                <a:solidFill>
                  <a:schemeClr val="accent1"/>
                </a:solidFill>
              </a:rPr>
              <a:t>Information</a:t>
            </a:r>
            <a:r>
              <a:rPr lang="en-US" altLang="en-US"/>
              <a:t>” into code</a:t>
            </a:r>
          </a:p>
          <a:p>
            <a:r>
              <a:rPr lang="en-US" altLang="en-US"/>
              <a:t>Binary Encoder</a:t>
            </a:r>
          </a:p>
          <a:p>
            <a:pPr lvl="1"/>
            <a:r>
              <a:rPr lang="en-US" altLang="en-US"/>
              <a:t>Example: 4-to-2 Binary Encoder</a:t>
            </a:r>
          </a:p>
        </p:txBody>
      </p:sp>
      <p:graphicFrame>
        <p:nvGraphicFramePr>
          <p:cNvPr id="516146" name="Group 50"/>
          <p:cNvGraphicFramePr>
            <a:graphicFrameLocks noGrp="1"/>
          </p:cNvGraphicFramePr>
          <p:nvPr/>
        </p:nvGraphicFramePr>
        <p:xfrm>
          <a:off x="5832475" y="3608388"/>
          <a:ext cx="2519363" cy="2159000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15901923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995329894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x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x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y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217775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295248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564517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599074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86317"/>
                  </a:ext>
                </a:extLst>
              </a:tr>
            </a:tbl>
          </a:graphicData>
        </a:graphic>
      </p:graphicFrame>
      <p:grpSp>
        <p:nvGrpSpPr>
          <p:cNvPr id="516147" name="Group 51"/>
          <p:cNvGrpSpPr>
            <a:grpSpLocks/>
          </p:cNvGrpSpPr>
          <p:nvPr/>
        </p:nvGrpSpPr>
        <p:grpSpPr bwMode="auto">
          <a:xfrm>
            <a:off x="971550" y="3402013"/>
            <a:ext cx="4192588" cy="2547937"/>
            <a:chOff x="612" y="2143"/>
            <a:chExt cx="2641" cy="1605"/>
          </a:xfrm>
        </p:grpSpPr>
        <p:sp>
          <p:nvSpPr>
            <p:cNvPr id="516105" name="WordArt 9"/>
            <p:cNvSpPr>
              <a:spLocks noChangeArrowheads="1" noChangeShapeType="1" noTextEdit="1"/>
            </p:cNvSpPr>
            <p:nvPr/>
          </p:nvSpPr>
          <p:spPr bwMode="auto">
            <a:xfrm>
              <a:off x="612" y="2160"/>
              <a:ext cx="113" cy="34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9384"/>
                </a:avLst>
              </a:prstTxWarp>
            </a:bodyPr>
            <a:lstStyle/>
            <a:p>
              <a:r>
                <a:rPr lang="en-GB" sz="3600" kern="10" spc="72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80000"/>
                      </a:srgbClr>
                    </a:outerShdw>
                  </a:effectLst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516106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612" y="2726"/>
              <a:ext cx="113" cy="34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9384"/>
                </a:avLst>
              </a:prstTxWarp>
            </a:bodyPr>
            <a:lstStyle/>
            <a:p>
              <a:r>
                <a:rPr lang="en-GB" sz="3600" kern="10" spc="72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80000"/>
                      </a:srgbClr>
                    </a:outerShdw>
                  </a:effectLst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516108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612" y="3293"/>
              <a:ext cx="113" cy="34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9384"/>
                </a:avLst>
              </a:prstTxWarp>
            </a:bodyPr>
            <a:lstStyle/>
            <a:p>
              <a:r>
                <a:rPr lang="en-GB" sz="3600" kern="10" spc="72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80000"/>
                      </a:srgbClr>
                    </a:outerShdw>
                  </a:effectLst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516110" name="AutoShape 14"/>
            <p:cNvSpPr>
              <a:spLocks noChangeArrowheads="1"/>
            </p:cNvSpPr>
            <p:nvPr/>
          </p:nvSpPr>
          <p:spPr bwMode="auto">
            <a:xfrm>
              <a:off x="1745" y="2160"/>
              <a:ext cx="907" cy="1588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</a:t>
              </a:r>
              <a:b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</a:p>
          </p:txBody>
        </p:sp>
        <p:sp>
          <p:nvSpPr>
            <p:cNvPr id="516111" name="Line 15"/>
            <p:cNvSpPr>
              <a:spLocks noChangeShapeType="1"/>
            </p:cNvSpPr>
            <p:nvPr/>
          </p:nvSpPr>
          <p:spPr bwMode="auto">
            <a:xfrm>
              <a:off x="1065" y="2387"/>
              <a:ext cx="68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6112" name="Line 16"/>
            <p:cNvSpPr>
              <a:spLocks noChangeShapeType="1"/>
            </p:cNvSpPr>
            <p:nvPr/>
          </p:nvSpPr>
          <p:spPr bwMode="auto">
            <a:xfrm>
              <a:off x="1065" y="2954"/>
              <a:ext cx="68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6113" name="Text Box 17"/>
            <p:cNvSpPr txBox="1">
              <a:spLocks noChangeArrowheads="1"/>
            </p:cNvSpPr>
            <p:nvPr/>
          </p:nvSpPr>
          <p:spPr bwMode="auto">
            <a:xfrm>
              <a:off x="3027" y="2614"/>
              <a:ext cx="226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6114" name="Line 18"/>
            <p:cNvSpPr>
              <a:spLocks noChangeShapeType="1"/>
            </p:cNvSpPr>
            <p:nvPr/>
          </p:nvSpPr>
          <p:spPr bwMode="auto">
            <a:xfrm>
              <a:off x="2652" y="2753"/>
              <a:ext cx="341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6115" name="Line 19"/>
            <p:cNvSpPr>
              <a:spLocks noChangeShapeType="1"/>
            </p:cNvSpPr>
            <p:nvPr/>
          </p:nvSpPr>
          <p:spPr bwMode="auto">
            <a:xfrm>
              <a:off x="2652" y="3207"/>
              <a:ext cx="341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6116" name="Line 20"/>
            <p:cNvSpPr>
              <a:spLocks noChangeShapeType="1"/>
            </p:cNvSpPr>
            <p:nvPr/>
          </p:nvSpPr>
          <p:spPr bwMode="auto">
            <a:xfrm>
              <a:off x="1065" y="3521"/>
              <a:ext cx="68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pic>
          <p:nvPicPr>
            <p:cNvPr id="516104" name="Picture 8" descr="MCj0240223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3294"/>
              <a:ext cx="278" cy="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6103" name="Picture 7" descr="MCj0240223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2727"/>
              <a:ext cx="278" cy="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6102" name="Picture 6" descr="MCj0240223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2160"/>
              <a:ext cx="278" cy="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6141" name="Text Box 45"/>
            <p:cNvSpPr txBox="1">
              <a:spLocks noChangeArrowheads="1"/>
            </p:cNvSpPr>
            <p:nvPr/>
          </p:nvSpPr>
          <p:spPr bwMode="auto">
            <a:xfrm>
              <a:off x="1292" y="2143"/>
              <a:ext cx="226" cy="1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b="1" i="1" baseline="-2500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lang="en-US" altLang="en-US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lang="en-US" altLang="en-US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en-US" sz="2400" b="1" i="1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b="1" i="1" baseline="-2500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400" b="1" i="1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lang="en-US" altLang="en-US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lang="en-US" altLang="en-US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en-US" sz="2400" b="1" i="1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b="1" i="1" baseline="-2500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516148" name="AutoShape 52"/>
          <p:cNvSpPr>
            <a:spLocks noChangeArrowheads="1"/>
          </p:cNvSpPr>
          <p:nvPr/>
        </p:nvSpPr>
        <p:spPr bwMode="auto">
          <a:xfrm>
            <a:off x="7272338" y="1268413"/>
            <a:ext cx="1439862" cy="1800225"/>
          </a:xfrm>
          <a:prstGeom prst="wedgeRoundRectCallout">
            <a:avLst>
              <a:gd name="adj1" fmla="val -92667"/>
              <a:gd name="adj2" fmla="val 73014"/>
              <a:gd name="adj3" fmla="val 16667"/>
            </a:avLst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altLang="en-US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switch should be activated at a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6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1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1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4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E80-6930-45F6-BC2F-F68E8822A00A}" type="slidenum">
              <a:rPr lang="en-US" altLang="en-US"/>
              <a:pPr/>
              <a:t>45</a:t>
            </a:fld>
            <a:r>
              <a:rPr lang="en-US" altLang="en-US"/>
              <a:t> / 65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Encoders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Octal-to-Binary Encoder (8-to-3)</a:t>
            </a:r>
          </a:p>
        </p:txBody>
      </p:sp>
      <p:graphicFrame>
        <p:nvGraphicFramePr>
          <p:cNvPr id="517186" name="Group 66"/>
          <p:cNvGraphicFramePr>
            <a:graphicFrameLocks noGrp="1"/>
          </p:cNvGraphicFramePr>
          <p:nvPr/>
        </p:nvGraphicFramePr>
        <p:xfrm>
          <a:off x="792163" y="1749425"/>
          <a:ext cx="4319587" cy="3364230"/>
        </p:xfrm>
        <a:graphic>
          <a:graphicData uri="http://schemas.openxmlformats.org/drawingml/2006/table">
            <a:tbl>
              <a:tblPr/>
              <a:tblGrid>
                <a:gridCol w="3059112">
                  <a:extLst>
                    <a:ext uri="{9D8B030D-6E8A-4147-A177-3AD203B41FA5}">
                      <a16:colId xmlns:a16="http://schemas.microsoft.com/office/drawing/2014/main" val="96490064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931273174"/>
                    </a:ext>
                  </a:extLst>
                </a:gridCol>
              </a:tblGrid>
              <a:tr h="43815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088339"/>
                  </a:ext>
                </a:extLst>
              </a:tr>
              <a:tr h="32385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0   0   0   0   0   0   0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943795"/>
                  </a:ext>
                </a:extLst>
              </a:tr>
              <a:tr h="32385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0   0   0   0   0   0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280200"/>
                  </a:ext>
                </a:extLst>
              </a:tr>
              <a:tr h="32385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0   0   0   0   0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6928904"/>
                  </a:ext>
                </a:extLst>
              </a:tr>
              <a:tr h="32385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912813" indent="-381000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331913" indent="-342900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868488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390775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8479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33051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7623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42195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537945"/>
                  </a:ext>
                </a:extLst>
              </a:tr>
              <a:tr h="3222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912813" indent="-381000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331913" indent="-342900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868488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390775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8479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33051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7623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42195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113532"/>
                  </a:ext>
                </a:extLst>
              </a:tr>
              <a:tr h="32385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912813" indent="-381000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331913" indent="-342900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868488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390775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8479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33051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7623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42195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487818"/>
                  </a:ext>
                </a:extLst>
              </a:tr>
              <a:tr h="32385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0   0   0   0   0   0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912813" indent="-381000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331913" indent="-342900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868488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390775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8479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33051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7623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42195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422540"/>
                  </a:ext>
                </a:extLst>
              </a:tr>
              <a:tr h="32385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0   0   0   0   0   0   0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912813" indent="-381000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331913" indent="-342900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868488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390775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8479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33051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7623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42195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66609"/>
                  </a:ext>
                </a:extLst>
              </a:tr>
            </a:tbl>
          </a:graphicData>
        </a:graphic>
      </p:graphicFrame>
      <p:grpSp>
        <p:nvGrpSpPr>
          <p:cNvPr id="517204" name="Group 84"/>
          <p:cNvGrpSpPr>
            <a:grpSpLocks/>
          </p:cNvGrpSpPr>
          <p:nvPr/>
        </p:nvGrpSpPr>
        <p:grpSpPr bwMode="auto">
          <a:xfrm>
            <a:off x="6011863" y="1089025"/>
            <a:ext cx="2881312" cy="3421063"/>
            <a:chOff x="3674" y="913"/>
            <a:chExt cx="1815" cy="2155"/>
          </a:xfrm>
        </p:grpSpPr>
        <p:sp>
          <p:nvSpPr>
            <p:cNvPr id="517188" name="AutoShape 68"/>
            <p:cNvSpPr>
              <a:spLocks noChangeArrowheads="1"/>
            </p:cNvSpPr>
            <p:nvPr/>
          </p:nvSpPr>
          <p:spPr bwMode="auto">
            <a:xfrm flipH="1" flipV="1">
              <a:off x="4015" y="913"/>
              <a:ext cx="1134" cy="215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0" tIns="0" rIns="0" bIns="0" anchor="ctr" anchorCtr="1"/>
            <a:lstStyle/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</a:t>
              </a:r>
              <a:b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</a:p>
          </p:txBody>
        </p:sp>
        <p:sp>
          <p:nvSpPr>
            <p:cNvPr id="517189" name="Line 69"/>
            <p:cNvSpPr>
              <a:spLocks noChangeShapeType="1"/>
            </p:cNvSpPr>
            <p:nvPr/>
          </p:nvSpPr>
          <p:spPr bwMode="auto">
            <a:xfrm>
              <a:off x="5148" y="1819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7190" name="Line 70"/>
            <p:cNvSpPr>
              <a:spLocks noChangeShapeType="1"/>
            </p:cNvSpPr>
            <p:nvPr/>
          </p:nvSpPr>
          <p:spPr bwMode="auto">
            <a:xfrm>
              <a:off x="5148" y="227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7191" name="Text Box 71"/>
            <p:cNvSpPr txBox="1">
              <a:spLocks noChangeArrowheads="1"/>
            </p:cNvSpPr>
            <p:nvPr/>
          </p:nvSpPr>
          <p:spPr bwMode="auto">
            <a:xfrm>
              <a:off x="4921" y="1649"/>
              <a:ext cx="226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7192" name="Line 72"/>
            <p:cNvSpPr>
              <a:spLocks noChangeShapeType="1"/>
            </p:cNvSpPr>
            <p:nvPr/>
          </p:nvSpPr>
          <p:spPr bwMode="auto">
            <a:xfrm>
              <a:off x="3674" y="125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7193" name="Text Box 73"/>
            <p:cNvSpPr txBox="1">
              <a:spLocks noChangeArrowheads="1"/>
            </p:cNvSpPr>
            <p:nvPr/>
          </p:nvSpPr>
          <p:spPr bwMode="auto">
            <a:xfrm>
              <a:off x="4014" y="1114"/>
              <a:ext cx="226" cy="1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7194" name="Line 74"/>
            <p:cNvSpPr>
              <a:spLocks noChangeShapeType="1"/>
            </p:cNvSpPr>
            <p:nvPr/>
          </p:nvSpPr>
          <p:spPr bwMode="auto">
            <a:xfrm>
              <a:off x="3674" y="148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7195" name="Line 75"/>
            <p:cNvSpPr>
              <a:spLocks noChangeShapeType="1"/>
            </p:cNvSpPr>
            <p:nvPr/>
          </p:nvSpPr>
          <p:spPr bwMode="auto">
            <a:xfrm>
              <a:off x="3674" y="170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7196" name="Line 76"/>
            <p:cNvSpPr>
              <a:spLocks noChangeShapeType="1"/>
            </p:cNvSpPr>
            <p:nvPr/>
          </p:nvSpPr>
          <p:spPr bwMode="auto">
            <a:xfrm>
              <a:off x="3674" y="193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7197" name="Line 77"/>
            <p:cNvSpPr>
              <a:spLocks noChangeShapeType="1"/>
            </p:cNvSpPr>
            <p:nvPr/>
          </p:nvSpPr>
          <p:spPr bwMode="auto">
            <a:xfrm>
              <a:off x="5148" y="204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7198" name="Line 78"/>
            <p:cNvSpPr>
              <a:spLocks noChangeShapeType="1"/>
            </p:cNvSpPr>
            <p:nvPr/>
          </p:nvSpPr>
          <p:spPr bwMode="auto">
            <a:xfrm>
              <a:off x="3674" y="216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7199" name="Line 79"/>
            <p:cNvSpPr>
              <a:spLocks noChangeShapeType="1"/>
            </p:cNvSpPr>
            <p:nvPr/>
          </p:nvSpPr>
          <p:spPr bwMode="auto">
            <a:xfrm>
              <a:off x="3674" y="238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7200" name="Line 80"/>
            <p:cNvSpPr>
              <a:spLocks noChangeShapeType="1"/>
            </p:cNvSpPr>
            <p:nvPr/>
          </p:nvSpPr>
          <p:spPr bwMode="auto">
            <a:xfrm>
              <a:off x="3674" y="2612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7201" name="Line 81"/>
            <p:cNvSpPr>
              <a:spLocks noChangeShapeType="1"/>
            </p:cNvSpPr>
            <p:nvPr/>
          </p:nvSpPr>
          <p:spPr bwMode="auto">
            <a:xfrm>
              <a:off x="3674" y="283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  <p:graphicFrame>
        <p:nvGraphicFramePr>
          <p:cNvPr id="517202" name="Object 82"/>
          <p:cNvGraphicFramePr>
            <a:graphicFrameLocks noChangeAspect="1"/>
          </p:cNvGraphicFramePr>
          <p:nvPr/>
        </p:nvGraphicFramePr>
        <p:xfrm>
          <a:off x="804863" y="5229225"/>
          <a:ext cx="2493962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31560" imgH="685800" progId="Equation.3">
                  <p:embed/>
                </p:oleObj>
              </mc:Choice>
              <mc:Fallback>
                <p:oleObj name="Equation" r:id="rId3" imgW="1231560" imgH="68580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5229225"/>
                        <a:ext cx="2493962" cy="138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205" name="Object 85"/>
          <p:cNvGraphicFramePr>
            <a:graphicFrameLocks noChangeAspect="1"/>
          </p:cNvGraphicFramePr>
          <p:nvPr/>
        </p:nvGraphicFramePr>
        <p:xfrm>
          <a:off x="5337175" y="4491038"/>
          <a:ext cx="2970213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891955" imgH="1471087" progId="Visio.Drawing.11">
                  <p:embed/>
                </p:oleObj>
              </mc:Choice>
              <mc:Fallback>
                <p:oleObj name="Visio" r:id="rId5" imgW="1891955" imgH="1471087" progId="Visio.Drawing.11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175" y="4491038"/>
                        <a:ext cx="2970213" cy="230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7BEC-1BEF-4E92-B993-5B6334515D2B}" type="slidenum">
              <a:rPr lang="en-US" altLang="en-US"/>
              <a:pPr/>
              <a:t>46</a:t>
            </a:fld>
            <a:r>
              <a:rPr lang="en-US" altLang="en-US"/>
              <a:t> / 65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Priority Encoders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4-Input Priority Encoder</a:t>
            </a:r>
          </a:p>
        </p:txBody>
      </p:sp>
      <p:graphicFrame>
        <p:nvGraphicFramePr>
          <p:cNvPr id="519218" name="Group 50"/>
          <p:cNvGraphicFramePr>
            <a:graphicFrameLocks noGrp="1"/>
          </p:cNvGraphicFramePr>
          <p:nvPr/>
        </p:nvGraphicFramePr>
        <p:xfrm>
          <a:off x="792163" y="1808163"/>
          <a:ext cx="3240087" cy="2590800"/>
        </p:xfrm>
        <a:graphic>
          <a:graphicData uri="http://schemas.openxmlformats.org/drawingml/2006/table">
            <a:tbl>
              <a:tblPr/>
              <a:tblGrid>
                <a:gridCol w="1747837">
                  <a:extLst>
                    <a:ext uri="{9D8B030D-6E8A-4147-A177-3AD203B41FA5}">
                      <a16:colId xmlns:a16="http://schemas.microsoft.com/office/drawing/2014/main" val="372601276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617491725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586489450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Y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052007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758759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29598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x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537399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x   x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912813" indent="-381000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331913" indent="-342900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868488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390775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8479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33051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7623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42195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912813" indent="-381000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331913" indent="-342900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868488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390775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8479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33051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7623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42195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776128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x   x   x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912813" indent="-381000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331913" indent="-342900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868488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390775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8479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33051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7623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42195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912813" indent="-381000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331913" indent="-342900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868488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390775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8479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33051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7623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42195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9403"/>
                  </a:ext>
                </a:extLst>
              </a:tr>
            </a:tbl>
          </a:graphicData>
        </a:graphic>
      </p:graphicFrame>
      <p:grpSp>
        <p:nvGrpSpPr>
          <p:cNvPr id="519234" name="Group 66"/>
          <p:cNvGrpSpPr>
            <a:grpSpLocks/>
          </p:cNvGrpSpPr>
          <p:nvPr/>
        </p:nvGrpSpPr>
        <p:grpSpPr bwMode="auto">
          <a:xfrm>
            <a:off x="5111750" y="1268413"/>
            <a:ext cx="2881313" cy="2160587"/>
            <a:chOff x="3787" y="686"/>
            <a:chExt cx="1815" cy="1361"/>
          </a:xfrm>
        </p:grpSpPr>
        <p:sp>
          <p:nvSpPr>
            <p:cNvPr id="519220" name="AutoShape 52"/>
            <p:cNvSpPr>
              <a:spLocks noChangeArrowheads="1"/>
            </p:cNvSpPr>
            <p:nvPr/>
          </p:nvSpPr>
          <p:spPr bwMode="auto">
            <a:xfrm flipH="1" flipV="1">
              <a:off x="4128" y="686"/>
              <a:ext cx="1134" cy="1361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0" tIns="0" rIns="0" bIns="0" anchor="ctr" anchorCtr="1"/>
            <a:lstStyle/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Priority</a:t>
              </a:r>
              <a:b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</a:p>
          </p:txBody>
        </p:sp>
        <p:sp>
          <p:nvSpPr>
            <p:cNvPr id="519221" name="Line 53"/>
            <p:cNvSpPr>
              <a:spLocks noChangeShapeType="1"/>
            </p:cNvSpPr>
            <p:nvPr/>
          </p:nvSpPr>
          <p:spPr bwMode="auto">
            <a:xfrm>
              <a:off x="5261" y="1139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9222" name="Line 54"/>
            <p:cNvSpPr>
              <a:spLocks noChangeShapeType="1"/>
            </p:cNvSpPr>
            <p:nvPr/>
          </p:nvSpPr>
          <p:spPr bwMode="auto">
            <a:xfrm>
              <a:off x="5261" y="15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9223" name="Text Box 55"/>
            <p:cNvSpPr txBox="1">
              <a:spLocks noChangeArrowheads="1"/>
            </p:cNvSpPr>
            <p:nvPr/>
          </p:nvSpPr>
          <p:spPr bwMode="auto">
            <a:xfrm>
              <a:off x="5034" y="968"/>
              <a:ext cx="226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9224" name="Line 56"/>
            <p:cNvSpPr>
              <a:spLocks noChangeShapeType="1"/>
            </p:cNvSpPr>
            <p:nvPr/>
          </p:nvSpPr>
          <p:spPr bwMode="auto">
            <a:xfrm>
              <a:off x="3787" y="102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9225" name="Text Box 57"/>
            <p:cNvSpPr txBox="1">
              <a:spLocks noChangeArrowheads="1"/>
            </p:cNvSpPr>
            <p:nvPr/>
          </p:nvSpPr>
          <p:spPr bwMode="auto">
            <a:xfrm>
              <a:off x="4127" y="887"/>
              <a:ext cx="226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9226" name="Line 58"/>
            <p:cNvSpPr>
              <a:spLocks noChangeShapeType="1"/>
            </p:cNvSpPr>
            <p:nvPr/>
          </p:nvSpPr>
          <p:spPr bwMode="auto">
            <a:xfrm>
              <a:off x="3787" y="125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9227" name="Line 59"/>
            <p:cNvSpPr>
              <a:spLocks noChangeShapeType="1"/>
            </p:cNvSpPr>
            <p:nvPr/>
          </p:nvSpPr>
          <p:spPr bwMode="auto">
            <a:xfrm>
              <a:off x="3787" y="148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9228" name="Line 60"/>
            <p:cNvSpPr>
              <a:spLocks noChangeShapeType="1"/>
            </p:cNvSpPr>
            <p:nvPr/>
          </p:nvSpPr>
          <p:spPr bwMode="auto">
            <a:xfrm>
              <a:off x="3787" y="170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19229" name="Line 61"/>
            <p:cNvSpPr>
              <a:spLocks noChangeShapeType="1"/>
            </p:cNvSpPr>
            <p:nvPr/>
          </p:nvSpPr>
          <p:spPr bwMode="auto">
            <a:xfrm>
              <a:off x="5261" y="136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  <p:graphicFrame>
        <p:nvGraphicFramePr>
          <p:cNvPr id="519237" name="Object 69"/>
          <p:cNvGraphicFramePr>
            <a:graphicFrameLocks noChangeAspect="1"/>
          </p:cNvGraphicFramePr>
          <p:nvPr/>
        </p:nvGraphicFramePr>
        <p:xfrm>
          <a:off x="4402138" y="3859213"/>
          <a:ext cx="4537075" cy="232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395972" imgH="1229197" progId="Visio.Drawing.11">
                  <p:embed/>
                </p:oleObj>
              </mc:Choice>
              <mc:Fallback>
                <p:oleObj name="Visio" r:id="rId3" imgW="2395972" imgH="1229197" progId="Visio.Drawing.11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38" y="3859213"/>
                        <a:ext cx="4537075" cy="232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238" name="Object 70"/>
          <p:cNvGraphicFramePr>
            <a:graphicFrameLocks noChangeAspect="1"/>
          </p:cNvGraphicFramePr>
          <p:nvPr/>
        </p:nvGraphicFramePr>
        <p:xfrm>
          <a:off x="2051050" y="4868863"/>
          <a:ext cx="2160588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80800" imgH="698400" progId="Equation.3">
                  <p:embed/>
                </p:oleObj>
              </mc:Choice>
              <mc:Fallback>
                <p:oleObj name="Equation" r:id="rId5" imgW="1180800" imgH="69840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868863"/>
                        <a:ext cx="2160588" cy="127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331" name="Group 163"/>
          <p:cNvGraphicFramePr>
            <a:graphicFrameLocks noGrp="1"/>
          </p:cNvGraphicFramePr>
          <p:nvPr/>
        </p:nvGraphicFramePr>
        <p:xfrm>
          <a:off x="431800" y="4689475"/>
          <a:ext cx="1381125" cy="1496060"/>
        </p:xfrm>
        <a:graphic>
          <a:graphicData uri="http://schemas.openxmlformats.org/drawingml/2006/table">
            <a:tbl>
              <a:tblPr/>
              <a:tblGrid>
                <a:gridCol w="68263">
                  <a:extLst>
                    <a:ext uri="{9D8B030D-6E8A-4147-A177-3AD203B41FA5}">
                      <a16:colId xmlns:a16="http://schemas.microsoft.com/office/drawing/2014/main" val="4170006167"/>
                    </a:ext>
                  </a:extLst>
                </a:gridCol>
                <a:gridCol w="163512">
                  <a:extLst>
                    <a:ext uri="{9D8B030D-6E8A-4147-A177-3AD203B41FA5}">
                      <a16:colId xmlns:a16="http://schemas.microsoft.com/office/drawing/2014/main" val="2886624178"/>
                    </a:ext>
                  </a:extLst>
                </a:gridCol>
                <a:gridCol w="227013">
                  <a:extLst>
                    <a:ext uri="{9D8B030D-6E8A-4147-A177-3AD203B41FA5}">
                      <a16:colId xmlns:a16="http://schemas.microsoft.com/office/drawing/2014/main" val="894157745"/>
                    </a:ext>
                  </a:extLst>
                </a:gridCol>
                <a:gridCol w="227012">
                  <a:extLst>
                    <a:ext uri="{9D8B030D-6E8A-4147-A177-3AD203B41FA5}">
                      <a16:colId xmlns:a16="http://schemas.microsoft.com/office/drawing/2014/main" val="2041246566"/>
                    </a:ext>
                  </a:extLst>
                </a:gridCol>
                <a:gridCol w="227013">
                  <a:extLst>
                    <a:ext uri="{9D8B030D-6E8A-4147-A177-3AD203B41FA5}">
                      <a16:colId xmlns:a16="http://schemas.microsoft.com/office/drawing/2014/main" val="3298550278"/>
                    </a:ext>
                  </a:extLst>
                </a:gridCol>
                <a:gridCol w="227012">
                  <a:extLst>
                    <a:ext uri="{9D8B030D-6E8A-4147-A177-3AD203B41FA5}">
                      <a16:colId xmlns:a16="http://schemas.microsoft.com/office/drawing/2014/main" val="419784044"/>
                    </a:ext>
                  </a:extLst>
                </a:gridCol>
                <a:gridCol w="58738">
                  <a:extLst>
                    <a:ext uri="{9D8B030D-6E8A-4147-A177-3AD203B41FA5}">
                      <a16:colId xmlns:a16="http://schemas.microsoft.com/office/drawing/2014/main" val="2316789845"/>
                    </a:ext>
                  </a:extLst>
                </a:gridCol>
                <a:gridCol w="182562">
                  <a:extLst>
                    <a:ext uri="{9D8B030D-6E8A-4147-A177-3AD203B41FA5}">
                      <a16:colId xmlns:a16="http://schemas.microsoft.com/office/drawing/2014/main" val="1422135584"/>
                    </a:ext>
                  </a:extLst>
                </a:gridCol>
              </a:tblGrid>
              <a:tr h="125413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38548"/>
                  </a:ext>
                </a:extLst>
              </a:tr>
              <a:tr h="123825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247932"/>
                  </a:ext>
                </a:extLst>
              </a:tr>
              <a:tr h="244475">
                <a:tc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360104"/>
                  </a:ext>
                </a:extLst>
              </a:tr>
              <a:tr h="2444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000357"/>
                  </a:ext>
                </a:extLst>
              </a:tr>
              <a:tr h="244475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0619"/>
                  </a:ext>
                </a:extLst>
              </a:tr>
              <a:tr h="244475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458247"/>
                  </a:ext>
                </a:extLst>
              </a:tr>
              <a:tr h="95250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863778"/>
                  </a:ext>
                </a:extLst>
              </a:tr>
              <a:tr h="128588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084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9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9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8B1B-32A0-4AD5-A90C-DCE12515A87B}" type="slidenum">
              <a:rPr lang="en-US" altLang="en-US"/>
              <a:pPr/>
              <a:t>47</a:t>
            </a:fld>
            <a:r>
              <a:rPr lang="en-US" altLang="en-US"/>
              <a:t> / 65</a:t>
            </a: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Encoder / Decoder Pairs</a:t>
            </a:r>
          </a:p>
        </p:txBody>
      </p:sp>
      <p:sp>
        <p:nvSpPr>
          <p:cNvPr id="520197" name="AutoShape 5"/>
          <p:cNvSpPr>
            <a:spLocks noChangeArrowheads="1"/>
          </p:cNvSpPr>
          <p:nvPr/>
        </p:nvSpPr>
        <p:spPr bwMode="auto">
          <a:xfrm flipH="1" flipV="1">
            <a:off x="1331913" y="1989138"/>
            <a:ext cx="1079500" cy="3421062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lIns="0" tIns="0" rIns="0" bIns="0" anchor="ctr" anchorCtr="1"/>
          <a:lstStyle/>
          <a:p>
            <a:endParaRPr lang="en-US" altLang="en-US" sz="24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0198" name="Line 6"/>
          <p:cNvSpPr>
            <a:spLocks noChangeShapeType="1"/>
          </p:cNvSpPr>
          <p:nvPr/>
        </p:nvSpPr>
        <p:spPr bwMode="auto">
          <a:xfrm>
            <a:off x="2411413" y="3429000"/>
            <a:ext cx="4140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20199" name="Line 7"/>
          <p:cNvSpPr>
            <a:spLocks noChangeShapeType="1"/>
          </p:cNvSpPr>
          <p:nvPr/>
        </p:nvSpPr>
        <p:spPr bwMode="auto">
          <a:xfrm>
            <a:off x="2411413" y="4149725"/>
            <a:ext cx="4140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20200" name="Text Box 8"/>
          <p:cNvSpPr txBox="1">
            <a:spLocks noChangeArrowheads="1"/>
          </p:cNvSpPr>
          <p:nvPr/>
        </p:nvSpPr>
        <p:spPr bwMode="auto">
          <a:xfrm>
            <a:off x="2051050" y="3157538"/>
            <a:ext cx="35877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20201" name="Line 9"/>
          <p:cNvSpPr>
            <a:spLocks noChangeShapeType="1"/>
          </p:cNvSpPr>
          <p:nvPr/>
        </p:nvSpPr>
        <p:spPr bwMode="auto">
          <a:xfrm>
            <a:off x="971550" y="2528888"/>
            <a:ext cx="3603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20202" name="Text Box 10"/>
          <p:cNvSpPr txBox="1">
            <a:spLocks noChangeArrowheads="1"/>
          </p:cNvSpPr>
          <p:nvPr/>
        </p:nvSpPr>
        <p:spPr bwMode="auto">
          <a:xfrm>
            <a:off x="1330325" y="2308225"/>
            <a:ext cx="358775" cy="292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20203" name="Line 11"/>
          <p:cNvSpPr>
            <a:spLocks noChangeShapeType="1"/>
          </p:cNvSpPr>
          <p:nvPr/>
        </p:nvSpPr>
        <p:spPr bwMode="auto">
          <a:xfrm>
            <a:off x="971550" y="2889250"/>
            <a:ext cx="3603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20204" name="Line 12"/>
          <p:cNvSpPr>
            <a:spLocks noChangeShapeType="1"/>
          </p:cNvSpPr>
          <p:nvPr/>
        </p:nvSpPr>
        <p:spPr bwMode="auto">
          <a:xfrm>
            <a:off x="971550" y="3249613"/>
            <a:ext cx="3603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20205" name="Line 13"/>
          <p:cNvSpPr>
            <a:spLocks noChangeShapeType="1"/>
          </p:cNvSpPr>
          <p:nvPr/>
        </p:nvSpPr>
        <p:spPr bwMode="auto">
          <a:xfrm>
            <a:off x="971550" y="3608388"/>
            <a:ext cx="360363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20206" name="Line 14"/>
          <p:cNvSpPr>
            <a:spLocks noChangeShapeType="1"/>
          </p:cNvSpPr>
          <p:nvPr/>
        </p:nvSpPr>
        <p:spPr bwMode="auto">
          <a:xfrm>
            <a:off x="2411413" y="3789363"/>
            <a:ext cx="4140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20207" name="Line 15"/>
          <p:cNvSpPr>
            <a:spLocks noChangeShapeType="1"/>
          </p:cNvSpPr>
          <p:nvPr/>
        </p:nvSpPr>
        <p:spPr bwMode="auto">
          <a:xfrm>
            <a:off x="971550" y="3968750"/>
            <a:ext cx="3603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20208" name="Line 16"/>
          <p:cNvSpPr>
            <a:spLocks noChangeShapeType="1"/>
          </p:cNvSpPr>
          <p:nvPr/>
        </p:nvSpPr>
        <p:spPr bwMode="auto">
          <a:xfrm flipV="1">
            <a:off x="971550" y="4327525"/>
            <a:ext cx="360363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20209" name="Line 17"/>
          <p:cNvSpPr>
            <a:spLocks noChangeShapeType="1"/>
          </p:cNvSpPr>
          <p:nvPr/>
        </p:nvSpPr>
        <p:spPr bwMode="auto">
          <a:xfrm flipV="1">
            <a:off x="971550" y="4686300"/>
            <a:ext cx="360363" cy="31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20210" name="Line 18"/>
          <p:cNvSpPr>
            <a:spLocks noChangeShapeType="1"/>
          </p:cNvSpPr>
          <p:nvPr/>
        </p:nvSpPr>
        <p:spPr bwMode="auto">
          <a:xfrm flipV="1">
            <a:off x="971550" y="5045075"/>
            <a:ext cx="360363" cy="47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20212" name="AutoShape 20"/>
          <p:cNvSpPr>
            <a:spLocks noChangeArrowheads="1"/>
          </p:cNvSpPr>
          <p:nvPr/>
        </p:nvSpPr>
        <p:spPr bwMode="auto">
          <a:xfrm flipH="1" flipV="1">
            <a:off x="6551613" y="1989138"/>
            <a:ext cx="1081087" cy="3421062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lIns="0" tIns="0" rIns="0" bIns="0" anchor="ctr" anchorCtr="1"/>
          <a:lstStyle/>
          <a:p>
            <a:endParaRPr lang="en-US" altLang="en-US" sz="24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0215" name="Text Box 23"/>
          <p:cNvSpPr txBox="1">
            <a:spLocks noChangeArrowheads="1"/>
          </p:cNvSpPr>
          <p:nvPr/>
        </p:nvSpPr>
        <p:spPr bwMode="auto">
          <a:xfrm>
            <a:off x="6553200" y="3233738"/>
            <a:ext cx="35877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20216" name="Line 24"/>
          <p:cNvSpPr>
            <a:spLocks noChangeShapeType="1"/>
          </p:cNvSpPr>
          <p:nvPr/>
        </p:nvSpPr>
        <p:spPr bwMode="auto">
          <a:xfrm>
            <a:off x="7632700" y="2528888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20217" name="Text Box 25"/>
          <p:cNvSpPr txBox="1">
            <a:spLocks noChangeArrowheads="1"/>
          </p:cNvSpPr>
          <p:nvPr/>
        </p:nvSpPr>
        <p:spPr bwMode="auto">
          <a:xfrm>
            <a:off x="7221538" y="2168525"/>
            <a:ext cx="358775" cy="292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20218" name="Line 26"/>
          <p:cNvSpPr>
            <a:spLocks noChangeShapeType="1"/>
          </p:cNvSpPr>
          <p:nvPr/>
        </p:nvSpPr>
        <p:spPr bwMode="auto">
          <a:xfrm>
            <a:off x="7632700" y="2889250"/>
            <a:ext cx="53975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20219" name="Line 27"/>
          <p:cNvSpPr>
            <a:spLocks noChangeShapeType="1"/>
          </p:cNvSpPr>
          <p:nvPr/>
        </p:nvSpPr>
        <p:spPr bwMode="auto">
          <a:xfrm>
            <a:off x="7632700" y="3249613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20220" name="Line 28"/>
          <p:cNvSpPr>
            <a:spLocks noChangeShapeType="1"/>
          </p:cNvSpPr>
          <p:nvPr/>
        </p:nvSpPr>
        <p:spPr bwMode="auto">
          <a:xfrm>
            <a:off x="7632700" y="3609975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20222" name="Line 30"/>
          <p:cNvSpPr>
            <a:spLocks noChangeShapeType="1"/>
          </p:cNvSpPr>
          <p:nvPr/>
        </p:nvSpPr>
        <p:spPr bwMode="auto">
          <a:xfrm>
            <a:off x="7632700" y="3968750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20223" name="Line 31"/>
          <p:cNvSpPr>
            <a:spLocks noChangeShapeType="1"/>
          </p:cNvSpPr>
          <p:nvPr/>
        </p:nvSpPr>
        <p:spPr bwMode="auto">
          <a:xfrm>
            <a:off x="7632700" y="4327525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20224" name="Line 32"/>
          <p:cNvSpPr>
            <a:spLocks noChangeShapeType="1"/>
          </p:cNvSpPr>
          <p:nvPr/>
        </p:nvSpPr>
        <p:spPr bwMode="auto">
          <a:xfrm>
            <a:off x="7632700" y="4686300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20225" name="Line 33"/>
          <p:cNvSpPr>
            <a:spLocks noChangeShapeType="1"/>
          </p:cNvSpPr>
          <p:nvPr/>
        </p:nvSpPr>
        <p:spPr bwMode="auto">
          <a:xfrm>
            <a:off x="7632700" y="5045075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20227" name="Rectangle 35"/>
          <p:cNvSpPr>
            <a:spLocks noChangeArrowheads="1"/>
          </p:cNvSpPr>
          <p:nvPr/>
        </p:nvSpPr>
        <p:spPr bwMode="auto">
          <a:xfrm>
            <a:off x="1331913" y="1268413"/>
            <a:ext cx="1100137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b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</a:p>
        </p:txBody>
      </p:sp>
      <p:sp>
        <p:nvSpPr>
          <p:cNvPr id="520229" name="Rectangle 37"/>
          <p:cNvSpPr>
            <a:spLocks noChangeArrowheads="1"/>
          </p:cNvSpPr>
          <p:nvPr/>
        </p:nvSpPr>
        <p:spPr bwMode="auto">
          <a:xfrm>
            <a:off x="6551613" y="1268413"/>
            <a:ext cx="10826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b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</a:p>
        </p:txBody>
      </p:sp>
      <p:sp>
        <p:nvSpPr>
          <p:cNvPr id="520231" name="WordArt 39"/>
          <p:cNvSpPr>
            <a:spLocks noChangeArrowheads="1" noChangeShapeType="1" noTextEdit="1"/>
          </p:cNvSpPr>
          <p:nvPr/>
        </p:nvSpPr>
        <p:spPr bwMode="auto">
          <a:xfrm>
            <a:off x="488950" y="2349500"/>
            <a:ext cx="122238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r>
              <a:rPr lang="en-GB" sz="3600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7</a:t>
            </a:r>
          </a:p>
        </p:txBody>
      </p:sp>
      <p:pic>
        <p:nvPicPr>
          <p:cNvPr id="520243" name="Picture 51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2349500"/>
            <a:ext cx="219075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245" name="Picture 53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2708275"/>
            <a:ext cx="219075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246" name="Picture 54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070225"/>
            <a:ext cx="219075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247" name="Picture 55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429000"/>
            <a:ext cx="219075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248" name="Picture 56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789363"/>
            <a:ext cx="219075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249" name="Picture 57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4149725"/>
            <a:ext cx="219075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250" name="Picture 58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4508500"/>
            <a:ext cx="219075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251" name="Picture 59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4868863"/>
            <a:ext cx="219075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0273" name="WordArt 81"/>
          <p:cNvSpPr>
            <a:spLocks noChangeArrowheads="1" noChangeShapeType="1" noTextEdit="1"/>
          </p:cNvSpPr>
          <p:nvPr/>
        </p:nvSpPr>
        <p:spPr bwMode="auto">
          <a:xfrm>
            <a:off x="488950" y="2708275"/>
            <a:ext cx="122238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r>
              <a:rPr lang="en-GB" sz="3600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520274" name="WordArt 82"/>
          <p:cNvSpPr>
            <a:spLocks noChangeArrowheads="1" noChangeShapeType="1" noTextEdit="1"/>
          </p:cNvSpPr>
          <p:nvPr/>
        </p:nvSpPr>
        <p:spPr bwMode="auto">
          <a:xfrm>
            <a:off x="488950" y="3068638"/>
            <a:ext cx="122238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r>
              <a:rPr lang="en-GB" sz="3600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520275" name="WordArt 83"/>
          <p:cNvSpPr>
            <a:spLocks noChangeArrowheads="1" noChangeShapeType="1" noTextEdit="1"/>
          </p:cNvSpPr>
          <p:nvPr/>
        </p:nvSpPr>
        <p:spPr bwMode="auto">
          <a:xfrm>
            <a:off x="488950" y="3429000"/>
            <a:ext cx="122238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r>
              <a:rPr lang="en-GB" sz="3600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520276" name="WordArt 84"/>
          <p:cNvSpPr>
            <a:spLocks noChangeArrowheads="1" noChangeShapeType="1" noTextEdit="1"/>
          </p:cNvSpPr>
          <p:nvPr/>
        </p:nvSpPr>
        <p:spPr bwMode="auto">
          <a:xfrm>
            <a:off x="488950" y="3789363"/>
            <a:ext cx="122238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r>
              <a:rPr lang="en-GB" sz="3600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520277" name="WordArt 85"/>
          <p:cNvSpPr>
            <a:spLocks noChangeArrowheads="1" noChangeShapeType="1" noTextEdit="1"/>
          </p:cNvSpPr>
          <p:nvPr/>
        </p:nvSpPr>
        <p:spPr bwMode="auto">
          <a:xfrm>
            <a:off x="488950" y="4149725"/>
            <a:ext cx="122238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r>
              <a:rPr lang="en-GB" sz="3600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520278" name="WordArt 86"/>
          <p:cNvSpPr>
            <a:spLocks noChangeArrowheads="1" noChangeShapeType="1" noTextEdit="1"/>
          </p:cNvSpPr>
          <p:nvPr/>
        </p:nvSpPr>
        <p:spPr bwMode="auto">
          <a:xfrm>
            <a:off x="488950" y="4510088"/>
            <a:ext cx="122238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r>
              <a:rPr lang="en-GB" sz="3600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520279" name="WordArt 87"/>
          <p:cNvSpPr>
            <a:spLocks noChangeArrowheads="1" noChangeShapeType="1" noTextEdit="1"/>
          </p:cNvSpPr>
          <p:nvPr/>
        </p:nvSpPr>
        <p:spPr bwMode="auto">
          <a:xfrm>
            <a:off x="488950" y="4870450"/>
            <a:ext cx="122238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r>
              <a:rPr lang="en-GB" sz="3600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0</a:t>
            </a:r>
          </a:p>
        </p:txBody>
      </p:sp>
      <p:grpSp>
        <p:nvGrpSpPr>
          <p:cNvPr id="520289" name="Group 97"/>
          <p:cNvGrpSpPr>
            <a:grpSpLocks/>
          </p:cNvGrpSpPr>
          <p:nvPr/>
        </p:nvGrpSpPr>
        <p:grpSpPr bwMode="auto">
          <a:xfrm>
            <a:off x="7993063" y="2216150"/>
            <a:ext cx="358775" cy="312738"/>
            <a:chOff x="2414" y="2954"/>
            <a:chExt cx="920" cy="907"/>
          </a:xfrm>
        </p:grpSpPr>
        <p:sp>
          <p:nvSpPr>
            <p:cNvPr id="520280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0283" name="AutoShape 91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520284" name="Line 92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0285" name="Line 93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0286" name="AutoShape 94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520287" name="WordArt 95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r>
                <a:rPr lang="en-GB" sz="3600" i="1" kern="10" spc="72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80000"/>
                      </a:srgbClr>
                    </a:outerShdw>
                  </a:effectLst>
                  <a:latin typeface="Arial Black" panose="020B0A04020102020204" pitchFamily="34" charset="0"/>
                </a:rPr>
                <a:t>7</a:t>
              </a:r>
            </a:p>
          </p:txBody>
        </p:sp>
        <p:sp>
          <p:nvSpPr>
            <p:cNvPr id="520288" name="Line 96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  <p:grpSp>
        <p:nvGrpSpPr>
          <p:cNvPr id="520318" name="Group 126"/>
          <p:cNvGrpSpPr>
            <a:grpSpLocks/>
          </p:cNvGrpSpPr>
          <p:nvPr/>
        </p:nvGrpSpPr>
        <p:grpSpPr bwMode="auto">
          <a:xfrm>
            <a:off x="7993063" y="2576513"/>
            <a:ext cx="358775" cy="312737"/>
            <a:chOff x="2414" y="2954"/>
            <a:chExt cx="920" cy="907"/>
          </a:xfrm>
        </p:grpSpPr>
        <p:sp>
          <p:nvSpPr>
            <p:cNvPr id="520319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0320" name="AutoShape 128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520321" name="Line 129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0322" name="Line 130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0323" name="AutoShape 131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520324" name="WordArt 132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r>
                <a:rPr lang="en-GB" sz="3600" i="1" kern="10" spc="72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80000"/>
                      </a:srgbClr>
                    </a:outerShdw>
                  </a:effectLst>
                  <a:latin typeface="Arial Black" panose="020B0A04020102020204" pitchFamily="34" charset="0"/>
                </a:rPr>
                <a:t>6</a:t>
              </a:r>
            </a:p>
          </p:txBody>
        </p:sp>
        <p:sp>
          <p:nvSpPr>
            <p:cNvPr id="520325" name="Line 133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  <p:grpSp>
        <p:nvGrpSpPr>
          <p:cNvPr id="520326" name="Group 134"/>
          <p:cNvGrpSpPr>
            <a:grpSpLocks/>
          </p:cNvGrpSpPr>
          <p:nvPr/>
        </p:nvGrpSpPr>
        <p:grpSpPr bwMode="auto">
          <a:xfrm>
            <a:off x="7993063" y="2936875"/>
            <a:ext cx="358775" cy="312738"/>
            <a:chOff x="2414" y="2954"/>
            <a:chExt cx="920" cy="907"/>
          </a:xfrm>
        </p:grpSpPr>
        <p:sp>
          <p:nvSpPr>
            <p:cNvPr id="520327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0328" name="AutoShape 136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520329" name="Line 137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0330" name="Line 138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0331" name="AutoShape 139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520332" name="WordArt 140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r>
                <a:rPr lang="en-GB" sz="3600" i="1" kern="10" spc="72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80000"/>
                      </a:srgbClr>
                    </a:outerShdw>
                  </a:effectLst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520333" name="Line 141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  <p:grpSp>
        <p:nvGrpSpPr>
          <p:cNvPr id="520334" name="Group 142"/>
          <p:cNvGrpSpPr>
            <a:grpSpLocks/>
          </p:cNvGrpSpPr>
          <p:nvPr/>
        </p:nvGrpSpPr>
        <p:grpSpPr bwMode="auto">
          <a:xfrm>
            <a:off x="7993063" y="3295650"/>
            <a:ext cx="358775" cy="312738"/>
            <a:chOff x="2414" y="2954"/>
            <a:chExt cx="920" cy="907"/>
          </a:xfrm>
        </p:grpSpPr>
        <p:sp>
          <p:nvSpPr>
            <p:cNvPr id="520335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0336" name="AutoShape 144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520337" name="Line 145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0338" name="Line 146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0339" name="AutoShape 147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520340" name="WordArt 148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r>
                <a:rPr lang="en-GB" sz="3600" i="1" kern="10" spc="72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80000"/>
                      </a:srgbClr>
                    </a:outerShdw>
                  </a:effectLst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520341" name="Line 149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  <p:grpSp>
        <p:nvGrpSpPr>
          <p:cNvPr id="520342" name="Group 150"/>
          <p:cNvGrpSpPr>
            <a:grpSpLocks/>
          </p:cNvGrpSpPr>
          <p:nvPr/>
        </p:nvGrpSpPr>
        <p:grpSpPr bwMode="auto">
          <a:xfrm>
            <a:off x="7993063" y="3656013"/>
            <a:ext cx="358775" cy="312737"/>
            <a:chOff x="2414" y="2954"/>
            <a:chExt cx="920" cy="907"/>
          </a:xfrm>
        </p:grpSpPr>
        <p:sp>
          <p:nvSpPr>
            <p:cNvPr id="520343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0344" name="AutoShape 152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520345" name="Line 153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0346" name="Line 154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0347" name="AutoShape 155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520348" name="WordArt 156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r>
                <a:rPr lang="en-GB" sz="3600" i="1" kern="10" spc="72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80000"/>
                      </a:srgbClr>
                    </a:outerShdw>
                  </a:effectLst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520349" name="Line 157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  <p:grpSp>
        <p:nvGrpSpPr>
          <p:cNvPr id="520350" name="Group 158"/>
          <p:cNvGrpSpPr>
            <a:grpSpLocks/>
          </p:cNvGrpSpPr>
          <p:nvPr/>
        </p:nvGrpSpPr>
        <p:grpSpPr bwMode="auto">
          <a:xfrm>
            <a:off x="7993063" y="4016375"/>
            <a:ext cx="358775" cy="312738"/>
            <a:chOff x="2414" y="2954"/>
            <a:chExt cx="920" cy="907"/>
          </a:xfrm>
        </p:grpSpPr>
        <p:sp>
          <p:nvSpPr>
            <p:cNvPr id="520351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0352" name="AutoShape 160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520353" name="Line 161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0354" name="Line 162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0355" name="AutoShape 163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520356" name="WordArt 164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r>
                <a:rPr lang="en-GB" sz="3600" i="1" kern="10" spc="72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80000"/>
                      </a:srgbClr>
                    </a:outerShdw>
                  </a:effectLst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520357" name="Line 165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  <p:grpSp>
        <p:nvGrpSpPr>
          <p:cNvPr id="520358" name="Group 166"/>
          <p:cNvGrpSpPr>
            <a:grpSpLocks/>
          </p:cNvGrpSpPr>
          <p:nvPr/>
        </p:nvGrpSpPr>
        <p:grpSpPr bwMode="auto">
          <a:xfrm>
            <a:off x="7993063" y="4376738"/>
            <a:ext cx="358775" cy="312737"/>
            <a:chOff x="2414" y="2954"/>
            <a:chExt cx="920" cy="907"/>
          </a:xfrm>
        </p:grpSpPr>
        <p:sp>
          <p:nvSpPr>
            <p:cNvPr id="520359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0360" name="AutoShape 168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520361" name="Line 169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0362" name="Line 170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0363" name="AutoShape 171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520364" name="WordArt 172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r>
                <a:rPr lang="en-GB" sz="3600" i="1" kern="10" spc="72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80000"/>
                      </a:srgbClr>
                    </a:outerShdw>
                  </a:effectLst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520365" name="Line 173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  <p:grpSp>
        <p:nvGrpSpPr>
          <p:cNvPr id="520366" name="Group 174"/>
          <p:cNvGrpSpPr>
            <a:grpSpLocks/>
          </p:cNvGrpSpPr>
          <p:nvPr/>
        </p:nvGrpSpPr>
        <p:grpSpPr bwMode="auto">
          <a:xfrm>
            <a:off x="7993063" y="4737100"/>
            <a:ext cx="358775" cy="312738"/>
            <a:chOff x="2414" y="2954"/>
            <a:chExt cx="920" cy="907"/>
          </a:xfrm>
        </p:grpSpPr>
        <p:sp>
          <p:nvSpPr>
            <p:cNvPr id="520367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0368" name="AutoShape 176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520369" name="Line 177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0370" name="Line 178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0371" name="AutoShape 179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520372" name="WordArt 180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r>
                <a:rPr lang="en-GB" sz="3600" i="1" kern="10" spc="72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80000"/>
                      </a:srgbClr>
                    </a:outerShdw>
                  </a:effectLst>
                  <a:latin typeface="Arial Black" panose="020B0A04020102020204" pitchFamily="34" charset="0"/>
                </a:rPr>
                <a:t>0</a:t>
              </a:r>
            </a:p>
          </p:txBody>
        </p:sp>
        <p:sp>
          <p:nvSpPr>
            <p:cNvPr id="520373" name="Line 181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6642-03BD-474D-A6E4-D565703DED4D}" type="slidenum">
              <a:rPr lang="en-US" altLang="en-US"/>
              <a:pPr/>
              <a:t>48</a:t>
            </a:fld>
            <a:r>
              <a:rPr lang="en-US" altLang="en-US"/>
              <a:t> / 65</a:t>
            </a: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Multiplexers</a:t>
            </a:r>
          </a:p>
        </p:txBody>
      </p:sp>
      <p:grpSp>
        <p:nvGrpSpPr>
          <p:cNvPr id="521233" name="Group 17"/>
          <p:cNvGrpSpPr>
            <a:grpSpLocks/>
          </p:cNvGrpSpPr>
          <p:nvPr/>
        </p:nvGrpSpPr>
        <p:grpSpPr bwMode="auto">
          <a:xfrm>
            <a:off x="5832475" y="4329113"/>
            <a:ext cx="2881313" cy="2160587"/>
            <a:chOff x="2993" y="2727"/>
            <a:chExt cx="1815" cy="1361"/>
          </a:xfrm>
        </p:grpSpPr>
        <p:sp>
          <p:nvSpPr>
            <p:cNvPr id="521222" name="AutoShape 6"/>
            <p:cNvSpPr>
              <a:spLocks noChangeArrowheads="1"/>
            </p:cNvSpPr>
            <p:nvPr/>
          </p:nvSpPr>
          <p:spPr bwMode="auto">
            <a:xfrm flipH="1">
              <a:off x="3334" y="2727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521223" name="Line 7"/>
            <p:cNvSpPr>
              <a:spLocks noChangeShapeType="1"/>
            </p:cNvSpPr>
            <p:nvPr/>
          </p:nvSpPr>
          <p:spPr bwMode="auto">
            <a:xfrm rot="-5400000">
              <a:off x="3900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1224" name="Line 8"/>
            <p:cNvSpPr>
              <a:spLocks noChangeShapeType="1"/>
            </p:cNvSpPr>
            <p:nvPr/>
          </p:nvSpPr>
          <p:spPr bwMode="auto">
            <a:xfrm rot="-5400000">
              <a:off x="3673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1225" name="Text Box 9"/>
            <p:cNvSpPr txBox="1">
              <a:spLocks noChangeArrowheads="1"/>
            </p:cNvSpPr>
            <p:nvPr/>
          </p:nvSpPr>
          <p:spPr bwMode="auto">
            <a:xfrm>
              <a:off x="4240" y="3177"/>
              <a:ext cx="22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1226" name="Line 10"/>
            <p:cNvSpPr>
              <a:spLocks noChangeShapeType="1"/>
            </p:cNvSpPr>
            <p:nvPr/>
          </p:nvSpPr>
          <p:spPr bwMode="auto">
            <a:xfrm>
              <a:off x="2993" y="295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1227" name="Text Box 11"/>
            <p:cNvSpPr txBox="1">
              <a:spLocks noChangeArrowheads="1"/>
            </p:cNvSpPr>
            <p:nvPr/>
          </p:nvSpPr>
          <p:spPr bwMode="auto">
            <a:xfrm>
              <a:off x="3333" y="2815"/>
              <a:ext cx="226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21228" name="Line 12"/>
            <p:cNvSpPr>
              <a:spLocks noChangeShapeType="1"/>
            </p:cNvSpPr>
            <p:nvPr/>
          </p:nvSpPr>
          <p:spPr bwMode="auto">
            <a:xfrm>
              <a:off x="2993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1229" name="Line 13"/>
            <p:cNvSpPr>
              <a:spLocks noChangeShapeType="1"/>
            </p:cNvSpPr>
            <p:nvPr/>
          </p:nvSpPr>
          <p:spPr bwMode="auto">
            <a:xfrm>
              <a:off x="2993" y="340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1230" name="Line 14"/>
            <p:cNvSpPr>
              <a:spLocks noChangeShapeType="1"/>
            </p:cNvSpPr>
            <p:nvPr/>
          </p:nvSpPr>
          <p:spPr bwMode="auto">
            <a:xfrm>
              <a:off x="2993" y="363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1231" name="Line 15"/>
            <p:cNvSpPr>
              <a:spLocks noChangeShapeType="1"/>
            </p:cNvSpPr>
            <p:nvPr/>
          </p:nvSpPr>
          <p:spPr bwMode="auto">
            <a:xfrm>
              <a:off x="4467" y="329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1232" name="Text Box 16"/>
            <p:cNvSpPr txBox="1">
              <a:spLocks noChangeArrowheads="1"/>
            </p:cNvSpPr>
            <p:nvPr/>
          </p:nvSpPr>
          <p:spPr bwMode="auto">
            <a:xfrm>
              <a:off x="3674" y="3634"/>
              <a:ext cx="56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aphicFrame>
        <p:nvGraphicFramePr>
          <p:cNvPr id="521235" name="Object 19"/>
          <p:cNvGraphicFramePr>
            <a:graphicFrameLocks noChangeAspect="1"/>
          </p:cNvGraphicFramePr>
          <p:nvPr/>
        </p:nvGraphicFramePr>
        <p:xfrm>
          <a:off x="792163" y="1089025"/>
          <a:ext cx="5580062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720035" imgH="1648846" progId="Visio.Drawing.11">
                  <p:embed/>
                </p:oleObj>
              </mc:Choice>
              <mc:Fallback>
                <p:oleObj name="Visio" r:id="rId3" imgW="2720035" imgH="1648846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1089025"/>
                        <a:ext cx="5580062" cy="338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63" name="Group 47"/>
          <p:cNvGraphicFramePr>
            <a:graphicFrameLocks noGrp="1"/>
          </p:cNvGraphicFramePr>
          <p:nvPr/>
        </p:nvGraphicFramePr>
        <p:xfrm>
          <a:off x="3492500" y="4329113"/>
          <a:ext cx="1979613" cy="21590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945926113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1425736708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endParaRPr kumimoji="0" lang="en-US" alt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952272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312320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965785"/>
                  </a:ext>
                </a:extLst>
              </a:tr>
              <a:tr h="431800">
                <a:tc>
                  <a:txBody>
                    <a:bodyPr/>
                    <a:lstStyle>
                      <a:lvl1pPr marL="457200" indent="-457200"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912813" indent="-381000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331913" indent="-342900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868488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390775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8479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33051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7623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42195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832404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18988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0220-3ED2-4A15-A2B0-AA5F6A73C1EF}" type="slidenum">
              <a:rPr lang="en-US" altLang="en-US"/>
              <a:pPr/>
              <a:t>4</a:t>
            </a:fld>
            <a:r>
              <a:rPr lang="en-US" altLang="en-US"/>
              <a:t> / 65</a:t>
            </a:r>
          </a:p>
        </p:txBody>
      </p:sp>
      <p:graphicFrame>
        <p:nvGraphicFramePr>
          <p:cNvPr id="476249" name="Object 89"/>
          <p:cNvGraphicFramePr>
            <a:graphicFrameLocks noChangeAspect="1"/>
          </p:cNvGraphicFramePr>
          <p:nvPr/>
        </p:nvGraphicFramePr>
        <p:xfrm>
          <a:off x="611188" y="1628775"/>
          <a:ext cx="558165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37708" imgH="1725900" progId="Visio.Drawing.11">
                  <p:embed/>
                </p:oleObj>
              </mc:Choice>
              <mc:Fallback>
                <p:oleObj name="Visio" r:id="rId3" imgW="3237708" imgH="1725900" progId="Visio.Drawing.11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28775"/>
                        <a:ext cx="558165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Procedure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Truth Table Approach</a:t>
            </a:r>
          </a:p>
        </p:txBody>
      </p:sp>
      <p:graphicFrame>
        <p:nvGraphicFramePr>
          <p:cNvPr id="476239" name="Group 79"/>
          <p:cNvGraphicFramePr>
            <a:graphicFrameLocks noGrp="1"/>
          </p:cNvGraphicFramePr>
          <p:nvPr/>
        </p:nvGraphicFramePr>
        <p:xfrm>
          <a:off x="6551613" y="1268413"/>
          <a:ext cx="2160587" cy="2700342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2260651936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974192196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358679802"/>
                    </a:ext>
                  </a:extLst>
                </a:gridCol>
              </a:tblGrid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 B  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512984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817331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921063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690965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2999654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060295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571708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556864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764416"/>
                  </a:ext>
                </a:extLst>
              </a:tr>
            </a:tbl>
          </a:graphicData>
        </a:graphic>
      </p:graphicFrame>
      <p:sp>
        <p:nvSpPr>
          <p:cNvPr id="476240" name="Text Box 80"/>
          <p:cNvSpPr txBox="1">
            <a:spLocks noChangeArrowheads="1"/>
          </p:cNvSpPr>
          <p:nvPr/>
        </p:nvSpPr>
        <p:spPr bwMode="auto">
          <a:xfrm>
            <a:off x="790575" y="1704975"/>
            <a:ext cx="360363" cy="283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 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55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80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65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76242" name="Text Box 82"/>
          <p:cNvSpPr txBox="1">
            <a:spLocks noChangeArrowheads="1"/>
          </p:cNvSpPr>
          <p:nvPr/>
        </p:nvSpPr>
        <p:spPr bwMode="auto">
          <a:xfrm>
            <a:off x="1871663" y="1770063"/>
            <a:ext cx="179387" cy="258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22500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20000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17000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17000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76243" name="Text Box 83"/>
          <p:cNvSpPr txBox="1">
            <a:spLocks noChangeArrowheads="1"/>
          </p:cNvSpPr>
          <p:nvPr/>
        </p:nvSpPr>
        <p:spPr bwMode="auto">
          <a:xfrm>
            <a:off x="2771775" y="3608388"/>
            <a:ext cx="179388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76244" name="Text Box 84"/>
          <p:cNvSpPr txBox="1">
            <a:spLocks noChangeArrowheads="1"/>
          </p:cNvSpPr>
          <p:nvPr/>
        </p:nvSpPr>
        <p:spPr bwMode="auto">
          <a:xfrm>
            <a:off x="3722688" y="2889250"/>
            <a:ext cx="179387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76245" name="Text Box 85"/>
          <p:cNvSpPr txBox="1">
            <a:spLocks noChangeArrowheads="1"/>
          </p:cNvSpPr>
          <p:nvPr/>
        </p:nvSpPr>
        <p:spPr bwMode="auto">
          <a:xfrm>
            <a:off x="4495800" y="2503488"/>
            <a:ext cx="179388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76246" name="Text Box 86"/>
          <p:cNvSpPr txBox="1">
            <a:spLocks noChangeArrowheads="1"/>
          </p:cNvSpPr>
          <p:nvPr/>
        </p:nvSpPr>
        <p:spPr bwMode="auto">
          <a:xfrm>
            <a:off x="5472113" y="1808163"/>
            <a:ext cx="1793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76248" name="Text Box 88"/>
          <p:cNvSpPr txBox="1">
            <a:spLocks noChangeArrowheads="1"/>
          </p:cNvSpPr>
          <p:nvPr/>
        </p:nvSpPr>
        <p:spPr bwMode="auto">
          <a:xfrm>
            <a:off x="7632700" y="1628775"/>
            <a:ext cx="10795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b="1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7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76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76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7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7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7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7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7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240" grpId="0"/>
      <p:bldP spid="476242" grpId="0"/>
      <p:bldP spid="476243" grpId="0"/>
      <p:bldP spid="476244" grpId="0"/>
      <p:bldP spid="476245" grpId="0"/>
      <p:bldP spid="476246" grpId="0"/>
      <p:bldP spid="47624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1D96-D3C6-4811-ACB6-041239ADFE34}" type="slidenum">
              <a:rPr lang="en-US" altLang="en-US"/>
              <a:pPr/>
              <a:t>49</a:t>
            </a:fld>
            <a:r>
              <a:rPr lang="en-US" altLang="en-US"/>
              <a:t> / 65</a:t>
            </a: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Multiplexers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3043238"/>
          </a:xfrm>
        </p:spPr>
        <p:txBody>
          <a:bodyPr/>
          <a:lstStyle/>
          <a:p>
            <a:r>
              <a:rPr lang="en-US" altLang="en-US"/>
              <a:t>2-to-1 MUX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4-to-1 MUX</a:t>
            </a:r>
          </a:p>
        </p:txBody>
      </p:sp>
      <p:grpSp>
        <p:nvGrpSpPr>
          <p:cNvPr id="522256" name="Group 16"/>
          <p:cNvGrpSpPr>
            <a:grpSpLocks/>
          </p:cNvGrpSpPr>
          <p:nvPr/>
        </p:nvGrpSpPr>
        <p:grpSpPr bwMode="auto">
          <a:xfrm>
            <a:off x="1690688" y="1808163"/>
            <a:ext cx="2881312" cy="1441450"/>
            <a:chOff x="839" y="1139"/>
            <a:chExt cx="1815" cy="908"/>
          </a:xfrm>
        </p:grpSpPr>
        <p:sp>
          <p:nvSpPr>
            <p:cNvPr id="522245" name="AutoShape 5"/>
            <p:cNvSpPr>
              <a:spLocks noChangeArrowheads="1"/>
            </p:cNvSpPr>
            <p:nvPr/>
          </p:nvSpPr>
          <p:spPr bwMode="auto">
            <a:xfrm flipH="1">
              <a:off x="1180" y="1139"/>
              <a:ext cx="1134" cy="681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522246" name="Line 6"/>
            <p:cNvSpPr>
              <a:spLocks noChangeShapeType="1"/>
            </p:cNvSpPr>
            <p:nvPr/>
          </p:nvSpPr>
          <p:spPr bwMode="auto">
            <a:xfrm rot="-5400000">
              <a:off x="1681" y="1934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2248" name="Text Box 8"/>
            <p:cNvSpPr txBox="1">
              <a:spLocks noChangeArrowheads="1"/>
            </p:cNvSpPr>
            <p:nvPr/>
          </p:nvSpPr>
          <p:spPr bwMode="auto">
            <a:xfrm>
              <a:off x="2086" y="1366"/>
              <a:ext cx="22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2249" name="Line 9"/>
            <p:cNvSpPr>
              <a:spLocks noChangeShapeType="1"/>
            </p:cNvSpPr>
            <p:nvPr/>
          </p:nvSpPr>
          <p:spPr bwMode="auto">
            <a:xfrm>
              <a:off x="839" y="136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2250" name="Text Box 10"/>
            <p:cNvSpPr txBox="1">
              <a:spLocks noChangeArrowheads="1"/>
            </p:cNvSpPr>
            <p:nvPr/>
          </p:nvSpPr>
          <p:spPr bwMode="auto">
            <a:xfrm>
              <a:off x="1179" y="1227"/>
              <a:ext cx="22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22251" name="Line 11"/>
            <p:cNvSpPr>
              <a:spLocks noChangeShapeType="1"/>
            </p:cNvSpPr>
            <p:nvPr/>
          </p:nvSpPr>
          <p:spPr bwMode="auto">
            <a:xfrm>
              <a:off x="839" y="15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2254" name="Line 14"/>
            <p:cNvSpPr>
              <a:spLocks noChangeShapeType="1"/>
            </p:cNvSpPr>
            <p:nvPr/>
          </p:nvSpPr>
          <p:spPr bwMode="auto">
            <a:xfrm>
              <a:off x="2313" y="148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2255" name="Text Box 15"/>
            <p:cNvSpPr txBox="1">
              <a:spLocks noChangeArrowheads="1"/>
            </p:cNvSpPr>
            <p:nvPr/>
          </p:nvSpPr>
          <p:spPr bwMode="auto">
            <a:xfrm>
              <a:off x="1520" y="1593"/>
              <a:ext cx="56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22257" name="Object 17"/>
          <p:cNvGraphicFramePr>
            <a:graphicFrameLocks noChangeAspect="1"/>
          </p:cNvGraphicFramePr>
          <p:nvPr/>
        </p:nvGraphicFramePr>
        <p:xfrm>
          <a:off x="4918075" y="1466850"/>
          <a:ext cx="3806825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920728" imgH="998281" progId="Visio.Drawing.11">
                  <p:embed/>
                </p:oleObj>
              </mc:Choice>
              <mc:Fallback>
                <p:oleObj name="Visio" r:id="rId3" imgW="1920728" imgH="998281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8075" y="1466850"/>
                        <a:ext cx="3806825" cy="197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258" name="Group 18"/>
          <p:cNvGrpSpPr>
            <a:grpSpLocks/>
          </p:cNvGrpSpPr>
          <p:nvPr/>
        </p:nvGrpSpPr>
        <p:grpSpPr bwMode="auto">
          <a:xfrm>
            <a:off x="1690688" y="4329113"/>
            <a:ext cx="2881312" cy="2160587"/>
            <a:chOff x="2993" y="2727"/>
            <a:chExt cx="1815" cy="1361"/>
          </a:xfrm>
        </p:grpSpPr>
        <p:sp>
          <p:nvSpPr>
            <p:cNvPr id="522259" name="AutoShape 19"/>
            <p:cNvSpPr>
              <a:spLocks noChangeArrowheads="1"/>
            </p:cNvSpPr>
            <p:nvPr/>
          </p:nvSpPr>
          <p:spPr bwMode="auto">
            <a:xfrm flipH="1">
              <a:off x="3334" y="2727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522260" name="Line 20"/>
            <p:cNvSpPr>
              <a:spLocks noChangeShapeType="1"/>
            </p:cNvSpPr>
            <p:nvPr/>
          </p:nvSpPr>
          <p:spPr bwMode="auto">
            <a:xfrm rot="-5400000">
              <a:off x="3900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2261" name="Line 21"/>
            <p:cNvSpPr>
              <a:spLocks noChangeShapeType="1"/>
            </p:cNvSpPr>
            <p:nvPr/>
          </p:nvSpPr>
          <p:spPr bwMode="auto">
            <a:xfrm rot="-5400000">
              <a:off x="3673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2262" name="Text Box 22"/>
            <p:cNvSpPr txBox="1">
              <a:spLocks noChangeArrowheads="1"/>
            </p:cNvSpPr>
            <p:nvPr/>
          </p:nvSpPr>
          <p:spPr bwMode="auto">
            <a:xfrm>
              <a:off x="4240" y="3177"/>
              <a:ext cx="22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2263" name="Line 23"/>
            <p:cNvSpPr>
              <a:spLocks noChangeShapeType="1"/>
            </p:cNvSpPr>
            <p:nvPr/>
          </p:nvSpPr>
          <p:spPr bwMode="auto">
            <a:xfrm>
              <a:off x="2993" y="295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2264" name="Text Box 24"/>
            <p:cNvSpPr txBox="1">
              <a:spLocks noChangeArrowheads="1"/>
            </p:cNvSpPr>
            <p:nvPr/>
          </p:nvSpPr>
          <p:spPr bwMode="auto">
            <a:xfrm>
              <a:off x="3333" y="2815"/>
              <a:ext cx="226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22265" name="Line 25"/>
            <p:cNvSpPr>
              <a:spLocks noChangeShapeType="1"/>
            </p:cNvSpPr>
            <p:nvPr/>
          </p:nvSpPr>
          <p:spPr bwMode="auto">
            <a:xfrm>
              <a:off x="2993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2266" name="Line 26"/>
            <p:cNvSpPr>
              <a:spLocks noChangeShapeType="1"/>
            </p:cNvSpPr>
            <p:nvPr/>
          </p:nvSpPr>
          <p:spPr bwMode="auto">
            <a:xfrm>
              <a:off x="2993" y="340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2267" name="Line 27"/>
            <p:cNvSpPr>
              <a:spLocks noChangeShapeType="1"/>
            </p:cNvSpPr>
            <p:nvPr/>
          </p:nvSpPr>
          <p:spPr bwMode="auto">
            <a:xfrm>
              <a:off x="2993" y="363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2268" name="Line 28"/>
            <p:cNvSpPr>
              <a:spLocks noChangeShapeType="1"/>
            </p:cNvSpPr>
            <p:nvPr/>
          </p:nvSpPr>
          <p:spPr bwMode="auto">
            <a:xfrm>
              <a:off x="4467" y="329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2269" name="Text Box 29"/>
            <p:cNvSpPr txBox="1">
              <a:spLocks noChangeArrowheads="1"/>
            </p:cNvSpPr>
            <p:nvPr/>
          </p:nvSpPr>
          <p:spPr bwMode="auto">
            <a:xfrm>
              <a:off x="3674" y="3634"/>
              <a:ext cx="56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aphicFrame>
        <p:nvGraphicFramePr>
          <p:cNvPr id="522270" name="Object 30"/>
          <p:cNvGraphicFramePr>
            <a:graphicFrameLocks noChangeAspect="1"/>
          </p:cNvGraphicFramePr>
          <p:nvPr/>
        </p:nvGraphicFramePr>
        <p:xfrm>
          <a:off x="4922838" y="3424238"/>
          <a:ext cx="3824287" cy="320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225040" imgH="1867571" progId="Visio.Drawing.11">
                  <p:embed/>
                </p:oleObj>
              </mc:Choice>
              <mc:Fallback>
                <p:oleObj name="Visio" r:id="rId5" imgW="2225040" imgH="1867571" progId="Visio.Drawing.11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2838" y="3424238"/>
                        <a:ext cx="3824287" cy="320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2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7CCD-9624-40FF-A639-D9276A8F8FB1}" type="slidenum">
              <a:rPr lang="en-US" altLang="en-US"/>
              <a:pPr/>
              <a:t>50</a:t>
            </a:fld>
            <a:r>
              <a:rPr lang="en-US" altLang="en-US"/>
              <a:t> / 65</a:t>
            </a: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Multiplexers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Quad 2-to-1 MUX</a:t>
            </a:r>
          </a:p>
        </p:txBody>
      </p:sp>
      <p:grpSp>
        <p:nvGrpSpPr>
          <p:cNvPr id="523314" name="Group 50"/>
          <p:cNvGrpSpPr>
            <a:grpSpLocks/>
          </p:cNvGrpSpPr>
          <p:nvPr/>
        </p:nvGrpSpPr>
        <p:grpSpPr bwMode="auto">
          <a:xfrm>
            <a:off x="971550" y="1808163"/>
            <a:ext cx="2520950" cy="4321175"/>
            <a:chOff x="385" y="1139"/>
            <a:chExt cx="1588" cy="2722"/>
          </a:xfrm>
        </p:grpSpPr>
        <p:sp>
          <p:nvSpPr>
            <p:cNvPr id="523278" name="AutoShape 14"/>
            <p:cNvSpPr>
              <a:spLocks noChangeArrowheads="1"/>
            </p:cNvSpPr>
            <p:nvPr/>
          </p:nvSpPr>
          <p:spPr bwMode="auto">
            <a:xfrm flipH="1">
              <a:off x="868" y="1139"/>
              <a:ext cx="850" cy="51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r>
                <a:rPr lang="en-US" altLang="en-US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523279" name="Line 15"/>
            <p:cNvSpPr>
              <a:spLocks noChangeShapeType="1"/>
            </p:cNvSpPr>
            <p:nvPr/>
          </p:nvSpPr>
          <p:spPr bwMode="auto">
            <a:xfrm rot="-5400000">
              <a:off x="1244" y="1734"/>
              <a:ext cx="17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3280" name="Text Box 16"/>
            <p:cNvSpPr txBox="1">
              <a:spLocks noChangeArrowheads="1"/>
            </p:cNvSpPr>
            <p:nvPr/>
          </p:nvSpPr>
          <p:spPr bwMode="auto">
            <a:xfrm>
              <a:off x="1547" y="1309"/>
              <a:ext cx="1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3281" name="Line 17"/>
            <p:cNvSpPr>
              <a:spLocks noChangeShapeType="1"/>
            </p:cNvSpPr>
            <p:nvPr/>
          </p:nvSpPr>
          <p:spPr bwMode="auto">
            <a:xfrm>
              <a:off x="385" y="1302"/>
              <a:ext cx="48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3282" name="Text Box 18"/>
            <p:cNvSpPr txBox="1">
              <a:spLocks noChangeArrowheads="1"/>
            </p:cNvSpPr>
            <p:nvPr/>
          </p:nvSpPr>
          <p:spPr bwMode="auto">
            <a:xfrm>
              <a:off x="866" y="1205"/>
              <a:ext cx="17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23283" name="Line 19"/>
            <p:cNvSpPr>
              <a:spLocks noChangeShapeType="1"/>
            </p:cNvSpPr>
            <p:nvPr/>
          </p:nvSpPr>
          <p:spPr bwMode="auto">
            <a:xfrm>
              <a:off x="612" y="1479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3284" name="Line 20"/>
            <p:cNvSpPr>
              <a:spLocks noChangeShapeType="1"/>
            </p:cNvSpPr>
            <p:nvPr/>
          </p:nvSpPr>
          <p:spPr bwMode="auto">
            <a:xfrm>
              <a:off x="1717" y="1397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3285" name="Text Box 21"/>
            <p:cNvSpPr txBox="1">
              <a:spLocks noChangeArrowheads="1"/>
            </p:cNvSpPr>
            <p:nvPr/>
          </p:nvSpPr>
          <p:spPr bwMode="auto">
            <a:xfrm>
              <a:off x="1123" y="1480"/>
              <a:ext cx="42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3287" name="AutoShape 23"/>
            <p:cNvSpPr>
              <a:spLocks noChangeArrowheads="1"/>
            </p:cNvSpPr>
            <p:nvPr/>
          </p:nvSpPr>
          <p:spPr bwMode="auto">
            <a:xfrm flipH="1">
              <a:off x="868" y="1819"/>
              <a:ext cx="850" cy="51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r>
                <a:rPr lang="en-US" altLang="en-US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523288" name="Line 24"/>
            <p:cNvSpPr>
              <a:spLocks noChangeShapeType="1"/>
            </p:cNvSpPr>
            <p:nvPr/>
          </p:nvSpPr>
          <p:spPr bwMode="auto">
            <a:xfrm rot="-5400000">
              <a:off x="1244" y="2414"/>
              <a:ext cx="17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3289" name="Text Box 25"/>
            <p:cNvSpPr txBox="1">
              <a:spLocks noChangeArrowheads="1"/>
            </p:cNvSpPr>
            <p:nvPr/>
          </p:nvSpPr>
          <p:spPr bwMode="auto">
            <a:xfrm>
              <a:off x="1547" y="1990"/>
              <a:ext cx="1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3290" name="Line 26"/>
            <p:cNvSpPr>
              <a:spLocks noChangeShapeType="1"/>
            </p:cNvSpPr>
            <p:nvPr/>
          </p:nvSpPr>
          <p:spPr bwMode="auto">
            <a:xfrm>
              <a:off x="385" y="1989"/>
              <a:ext cx="48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3291" name="Text Box 27"/>
            <p:cNvSpPr txBox="1">
              <a:spLocks noChangeArrowheads="1"/>
            </p:cNvSpPr>
            <p:nvPr/>
          </p:nvSpPr>
          <p:spPr bwMode="auto">
            <a:xfrm>
              <a:off x="866" y="1885"/>
              <a:ext cx="17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23292" name="Line 28"/>
            <p:cNvSpPr>
              <a:spLocks noChangeShapeType="1"/>
            </p:cNvSpPr>
            <p:nvPr/>
          </p:nvSpPr>
          <p:spPr bwMode="auto">
            <a:xfrm>
              <a:off x="612" y="2159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3293" name="Line 29"/>
            <p:cNvSpPr>
              <a:spLocks noChangeShapeType="1"/>
            </p:cNvSpPr>
            <p:nvPr/>
          </p:nvSpPr>
          <p:spPr bwMode="auto">
            <a:xfrm>
              <a:off x="1717" y="2077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3294" name="Text Box 30"/>
            <p:cNvSpPr txBox="1">
              <a:spLocks noChangeArrowheads="1"/>
            </p:cNvSpPr>
            <p:nvPr/>
          </p:nvSpPr>
          <p:spPr bwMode="auto">
            <a:xfrm>
              <a:off x="1123" y="2159"/>
              <a:ext cx="42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3296" name="AutoShape 32"/>
            <p:cNvSpPr>
              <a:spLocks noChangeArrowheads="1"/>
            </p:cNvSpPr>
            <p:nvPr/>
          </p:nvSpPr>
          <p:spPr bwMode="auto">
            <a:xfrm flipH="1">
              <a:off x="868" y="2499"/>
              <a:ext cx="850" cy="51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r>
                <a:rPr lang="en-US" altLang="en-US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523297" name="Line 33"/>
            <p:cNvSpPr>
              <a:spLocks noChangeShapeType="1"/>
            </p:cNvSpPr>
            <p:nvPr/>
          </p:nvSpPr>
          <p:spPr bwMode="auto">
            <a:xfrm rot="-5400000">
              <a:off x="1244" y="3094"/>
              <a:ext cx="17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3298" name="Text Box 34"/>
            <p:cNvSpPr txBox="1">
              <a:spLocks noChangeArrowheads="1"/>
            </p:cNvSpPr>
            <p:nvPr/>
          </p:nvSpPr>
          <p:spPr bwMode="auto">
            <a:xfrm>
              <a:off x="1547" y="2669"/>
              <a:ext cx="1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3299" name="Line 35"/>
            <p:cNvSpPr>
              <a:spLocks noChangeShapeType="1"/>
            </p:cNvSpPr>
            <p:nvPr/>
          </p:nvSpPr>
          <p:spPr bwMode="auto">
            <a:xfrm>
              <a:off x="385" y="2662"/>
              <a:ext cx="48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3300" name="Text Box 36"/>
            <p:cNvSpPr txBox="1">
              <a:spLocks noChangeArrowheads="1"/>
            </p:cNvSpPr>
            <p:nvPr/>
          </p:nvSpPr>
          <p:spPr bwMode="auto">
            <a:xfrm>
              <a:off x="866" y="2565"/>
              <a:ext cx="17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23301" name="Line 37"/>
            <p:cNvSpPr>
              <a:spLocks noChangeShapeType="1"/>
            </p:cNvSpPr>
            <p:nvPr/>
          </p:nvSpPr>
          <p:spPr bwMode="auto">
            <a:xfrm>
              <a:off x="612" y="2839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3302" name="Line 38"/>
            <p:cNvSpPr>
              <a:spLocks noChangeShapeType="1"/>
            </p:cNvSpPr>
            <p:nvPr/>
          </p:nvSpPr>
          <p:spPr bwMode="auto">
            <a:xfrm>
              <a:off x="1717" y="2757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3303" name="Text Box 39"/>
            <p:cNvSpPr txBox="1">
              <a:spLocks noChangeArrowheads="1"/>
            </p:cNvSpPr>
            <p:nvPr/>
          </p:nvSpPr>
          <p:spPr bwMode="auto">
            <a:xfrm>
              <a:off x="1123" y="2840"/>
              <a:ext cx="42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3305" name="AutoShape 41"/>
            <p:cNvSpPr>
              <a:spLocks noChangeArrowheads="1"/>
            </p:cNvSpPr>
            <p:nvPr/>
          </p:nvSpPr>
          <p:spPr bwMode="auto">
            <a:xfrm flipH="1">
              <a:off x="868" y="3181"/>
              <a:ext cx="850" cy="51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r>
                <a:rPr lang="en-US" altLang="en-US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523306" name="Line 42"/>
            <p:cNvSpPr>
              <a:spLocks noChangeShapeType="1"/>
            </p:cNvSpPr>
            <p:nvPr/>
          </p:nvSpPr>
          <p:spPr bwMode="auto">
            <a:xfrm rot="-5400000">
              <a:off x="1244" y="3776"/>
              <a:ext cx="17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3307" name="Text Box 43"/>
            <p:cNvSpPr txBox="1">
              <a:spLocks noChangeArrowheads="1"/>
            </p:cNvSpPr>
            <p:nvPr/>
          </p:nvSpPr>
          <p:spPr bwMode="auto">
            <a:xfrm>
              <a:off x="1547" y="3351"/>
              <a:ext cx="1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3308" name="Line 44"/>
            <p:cNvSpPr>
              <a:spLocks noChangeShapeType="1"/>
            </p:cNvSpPr>
            <p:nvPr/>
          </p:nvSpPr>
          <p:spPr bwMode="auto">
            <a:xfrm>
              <a:off x="385" y="3342"/>
              <a:ext cx="48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3309" name="Text Box 45"/>
            <p:cNvSpPr txBox="1">
              <a:spLocks noChangeArrowheads="1"/>
            </p:cNvSpPr>
            <p:nvPr/>
          </p:nvSpPr>
          <p:spPr bwMode="auto">
            <a:xfrm>
              <a:off x="866" y="3247"/>
              <a:ext cx="17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23310" name="Line 46"/>
            <p:cNvSpPr>
              <a:spLocks noChangeShapeType="1"/>
            </p:cNvSpPr>
            <p:nvPr/>
          </p:nvSpPr>
          <p:spPr bwMode="auto">
            <a:xfrm>
              <a:off x="612" y="3521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3311" name="Line 47"/>
            <p:cNvSpPr>
              <a:spLocks noChangeShapeType="1"/>
            </p:cNvSpPr>
            <p:nvPr/>
          </p:nvSpPr>
          <p:spPr bwMode="auto">
            <a:xfrm>
              <a:off x="1717" y="3439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3312" name="Text Box 48"/>
            <p:cNvSpPr txBox="1">
              <a:spLocks noChangeArrowheads="1"/>
            </p:cNvSpPr>
            <p:nvPr/>
          </p:nvSpPr>
          <p:spPr bwMode="auto">
            <a:xfrm>
              <a:off x="1123" y="3522"/>
              <a:ext cx="42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3315" name="Text Box 51"/>
          <p:cNvSpPr txBox="1">
            <a:spLocks noChangeArrowheads="1"/>
          </p:cNvSpPr>
          <p:nvPr/>
        </p:nvSpPr>
        <p:spPr bwMode="auto">
          <a:xfrm>
            <a:off x="534988" y="1808163"/>
            <a:ext cx="3587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 baseline="-25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altLang="en-US" sz="2400" b="1" i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altLang="en-US" sz="2400" b="1" i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altLang="en-US" sz="2400" b="1" i="1" baseline="-25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altLang="en-US" sz="2400" b="1" i="1" baseline="-25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altLang="en-US" sz="2400" b="1" i="1" baseline="-25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altLang="en-US" sz="2400" b="1" i="1" baseline="-25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altLang="en-US" sz="2400" b="1" i="1" baseline="-25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altLang="en-US" sz="2400" b="1" i="1" baseline="-25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23316" name="Text Box 52"/>
          <p:cNvSpPr txBox="1">
            <a:spLocks noChangeArrowheads="1"/>
          </p:cNvSpPr>
          <p:nvPr/>
        </p:nvSpPr>
        <p:spPr bwMode="auto">
          <a:xfrm>
            <a:off x="892175" y="2079625"/>
            <a:ext cx="3587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 baseline="-2500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altLang="en-US" sz="2400" b="1" i="1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altLang="en-US" sz="2400" b="1" i="1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altLang="en-US" sz="2400" b="1" i="1" baseline="-2500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altLang="en-US" sz="2400" b="1" i="1" baseline="-2500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altLang="en-US" sz="2400" b="1" i="1" baseline="-2500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altLang="en-US" sz="2400" b="1" i="1" baseline="-2500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altLang="en-US" sz="2400" b="1" i="1" baseline="-2500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altLang="en-US" sz="2400" b="1" i="1" baseline="-2500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23349" name="Text Box 85"/>
          <p:cNvSpPr txBox="1">
            <a:spLocks noChangeArrowheads="1"/>
          </p:cNvSpPr>
          <p:nvPr/>
        </p:nvSpPr>
        <p:spPr bwMode="auto">
          <a:xfrm>
            <a:off x="2114550" y="6129338"/>
            <a:ext cx="674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altLang="en-US" sz="2000" b="1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23351" name="Object 87"/>
          <p:cNvGraphicFramePr>
            <a:graphicFrameLocks noChangeAspect="1"/>
          </p:cNvGraphicFramePr>
          <p:nvPr/>
        </p:nvGraphicFramePr>
        <p:xfrm>
          <a:off x="3851275" y="1268413"/>
          <a:ext cx="3632200" cy="414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447910" imgH="2791480" progId="Visio.Drawing.11">
                  <p:embed/>
                </p:oleObj>
              </mc:Choice>
              <mc:Fallback>
                <p:oleObj name="Visio" r:id="rId3" imgW="2447910" imgH="2791480" progId="Visio.Drawing.11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268413"/>
                        <a:ext cx="3632200" cy="414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3386" name="Group 122"/>
          <p:cNvGrpSpPr>
            <a:grpSpLocks/>
          </p:cNvGrpSpPr>
          <p:nvPr/>
        </p:nvGrpSpPr>
        <p:grpSpPr bwMode="auto">
          <a:xfrm>
            <a:off x="6911975" y="3429000"/>
            <a:ext cx="1979613" cy="2700338"/>
            <a:chOff x="3107" y="1253"/>
            <a:chExt cx="1814" cy="2495"/>
          </a:xfrm>
        </p:grpSpPr>
        <p:sp>
          <p:nvSpPr>
            <p:cNvPr id="523367" name="AutoShape 103"/>
            <p:cNvSpPr>
              <a:spLocks noChangeArrowheads="1"/>
            </p:cNvSpPr>
            <p:nvPr/>
          </p:nvSpPr>
          <p:spPr bwMode="auto">
            <a:xfrm flipH="1">
              <a:off x="3447" y="1253"/>
              <a:ext cx="1134" cy="2268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r>
                <a:rPr lang="en-US" altLang="en-US" sz="16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523368" name="Line 104"/>
            <p:cNvSpPr>
              <a:spLocks noChangeShapeType="1"/>
            </p:cNvSpPr>
            <p:nvPr/>
          </p:nvSpPr>
          <p:spPr bwMode="auto">
            <a:xfrm rot="-5400000">
              <a:off x="4013" y="363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3369" name="Line 105"/>
            <p:cNvSpPr>
              <a:spLocks noChangeShapeType="1"/>
            </p:cNvSpPr>
            <p:nvPr/>
          </p:nvSpPr>
          <p:spPr bwMode="auto">
            <a:xfrm rot="-5400000">
              <a:off x="3786" y="363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3370" name="Line 106"/>
            <p:cNvSpPr>
              <a:spLocks noChangeShapeType="1"/>
            </p:cNvSpPr>
            <p:nvPr/>
          </p:nvSpPr>
          <p:spPr bwMode="auto">
            <a:xfrm>
              <a:off x="3107" y="1479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3371" name="Text Box 107"/>
            <p:cNvSpPr txBox="1">
              <a:spLocks noChangeArrowheads="1"/>
            </p:cNvSpPr>
            <p:nvPr/>
          </p:nvSpPr>
          <p:spPr bwMode="auto">
            <a:xfrm>
              <a:off x="3447" y="1366"/>
              <a:ext cx="227" cy="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600" b="1" i="1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1600" b="1" i="1" baseline="-2500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600" b="1" i="1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1600" b="1" i="1" baseline="-2500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600" b="1" i="1" baseline="-2500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b="1" i="1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1600" b="1" i="1" baseline="-2500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600" b="1" i="1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1600" b="1" i="1" baseline="-2500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3372" name="Line 108"/>
            <p:cNvSpPr>
              <a:spLocks noChangeShapeType="1"/>
            </p:cNvSpPr>
            <p:nvPr/>
          </p:nvSpPr>
          <p:spPr bwMode="auto">
            <a:xfrm>
              <a:off x="3107" y="170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3373" name="Line 109"/>
            <p:cNvSpPr>
              <a:spLocks noChangeShapeType="1"/>
            </p:cNvSpPr>
            <p:nvPr/>
          </p:nvSpPr>
          <p:spPr bwMode="auto">
            <a:xfrm>
              <a:off x="3107" y="193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3374" name="Line 110"/>
            <p:cNvSpPr>
              <a:spLocks noChangeShapeType="1"/>
            </p:cNvSpPr>
            <p:nvPr/>
          </p:nvSpPr>
          <p:spPr bwMode="auto">
            <a:xfrm>
              <a:off x="3107" y="2159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3375" name="Line 111"/>
            <p:cNvSpPr>
              <a:spLocks noChangeShapeType="1"/>
            </p:cNvSpPr>
            <p:nvPr/>
          </p:nvSpPr>
          <p:spPr bwMode="auto">
            <a:xfrm>
              <a:off x="4580" y="250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3376" name="Text Box 112"/>
            <p:cNvSpPr txBox="1">
              <a:spLocks noChangeArrowheads="1"/>
            </p:cNvSpPr>
            <p:nvPr/>
          </p:nvSpPr>
          <p:spPr bwMode="auto">
            <a:xfrm>
              <a:off x="3788" y="3293"/>
              <a:ext cx="452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  E</a:t>
              </a:r>
              <a:endParaRPr lang="en-US" altLang="en-US" sz="16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3377" name="Line 113"/>
            <p:cNvSpPr>
              <a:spLocks noChangeShapeType="1"/>
            </p:cNvSpPr>
            <p:nvPr/>
          </p:nvSpPr>
          <p:spPr bwMode="auto">
            <a:xfrm>
              <a:off x="4580" y="204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3378" name="Line 114"/>
            <p:cNvSpPr>
              <a:spLocks noChangeShapeType="1"/>
            </p:cNvSpPr>
            <p:nvPr/>
          </p:nvSpPr>
          <p:spPr bwMode="auto">
            <a:xfrm>
              <a:off x="4580" y="227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3379" name="Line 115"/>
            <p:cNvSpPr>
              <a:spLocks noChangeShapeType="1"/>
            </p:cNvSpPr>
            <p:nvPr/>
          </p:nvSpPr>
          <p:spPr bwMode="auto">
            <a:xfrm>
              <a:off x="4580" y="272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3380" name="Text Box 116"/>
            <p:cNvSpPr txBox="1">
              <a:spLocks noChangeArrowheads="1"/>
            </p:cNvSpPr>
            <p:nvPr/>
          </p:nvSpPr>
          <p:spPr bwMode="auto">
            <a:xfrm>
              <a:off x="4322" y="1917"/>
              <a:ext cx="227" cy="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3381" name="Line 117"/>
            <p:cNvSpPr>
              <a:spLocks noChangeShapeType="1"/>
            </p:cNvSpPr>
            <p:nvPr/>
          </p:nvSpPr>
          <p:spPr bwMode="auto">
            <a:xfrm>
              <a:off x="3107" y="261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3382" name="Text Box 118"/>
            <p:cNvSpPr txBox="1">
              <a:spLocks noChangeArrowheads="1"/>
            </p:cNvSpPr>
            <p:nvPr/>
          </p:nvSpPr>
          <p:spPr bwMode="auto">
            <a:xfrm>
              <a:off x="3447" y="2501"/>
              <a:ext cx="227" cy="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600" b="1" i="1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en-US" sz="1600" b="1" i="1" baseline="-25000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600" b="1" i="1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en-US" sz="1600" b="1" i="1" baseline="-25000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600" b="1" i="1" baseline="-25000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b="1" i="1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en-US" sz="1600" b="1" i="1" baseline="-25000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600" b="1" i="1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en-US" sz="1600" b="1" i="1" baseline="-25000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3383" name="Line 119"/>
            <p:cNvSpPr>
              <a:spLocks noChangeShapeType="1"/>
            </p:cNvSpPr>
            <p:nvPr/>
          </p:nvSpPr>
          <p:spPr bwMode="auto">
            <a:xfrm>
              <a:off x="3107" y="284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3384" name="Line 120"/>
            <p:cNvSpPr>
              <a:spLocks noChangeShapeType="1"/>
            </p:cNvSpPr>
            <p:nvPr/>
          </p:nvSpPr>
          <p:spPr bwMode="auto">
            <a:xfrm>
              <a:off x="3107" y="306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3385" name="Line 121"/>
            <p:cNvSpPr>
              <a:spLocks noChangeShapeType="1"/>
            </p:cNvSpPr>
            <p:nvPr/>
          </p:nvSpPr>
          <p:spPr bwMode="auto">
            <a:xfrm>
              <a:off x="3107" y="32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2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2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315" grpId="0"/>
      <p:bldP spid="5233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3B52-215E-4A08-BC35-90F94219CADA}" type="slidenum">
              <a:rPr lang="en-US" altLang="en-US"/>
              <a:pPr/>
              <a:t>51</a:t>
            </a:fld>
            <a:r>
              <a:rPr lang="en-US" altLang="en-US"/>
              <a:t> / 65</a:t>
            </a:r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Multiplexers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Quad 2-to-1 MUX</a:t>
            </a:r>
          </a:p>
        </p:txBody>
      </p:sp>
      <p:graphicFrame>
        <p:nvGraphicFramePr>
          <p:cNvPr id="524313" name="Object 25"/>
          <p:cNvGraphicFramePr>
            <a:graphicFrameLocks noChangeAspect="1"/>
          </p:cNvGraphicFramePr>
          <p:nvPr/>
        </p:nvGraphicFramePr>
        <p:xfrm>
          <a:off x="501650" y="1600200"/>
          <a:ext cx="4011613" cy="509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588605" imgH="3291352" progId="Visio.Drawing.11">
                  <p:embed/>
                </p:oleObj>
              </mc:Choice>
              <mc:Fallback>
                <p:oleObj name="Visio" r:id="rId3" imgW="2588605" imgH="3291352" progId="Visio.Drawing.11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1600200"/>
                        <a:ext cx="4011613" cy="509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4362" name="Group 74"/>
          <p:cNvGrpSpPr>
            <a:grpSpLocks/>
          </p:cNvGrpSpPr>
          <p:nvPr/>
        </p:nvGrpSpPr>
        <p:grpSpPr bwMode="auto">
          <a:xfrm>
            <a:off x="5472113" y="1628775"/>
            <a:ext cx="2879725" cy="3960813"/>
            <a:chOff x="3447" y="1026"/>
            <a:chExt cx="1814" cy="2495"/>
          </a:xfrm>
        </p:grpSpPr>
        <p:sp>
          <p:nvSpPr>
            <p:cNvPr id="524292" name="AutoShape 4"/>
            <p:cNvSpPr>
              <a:spLocks noChangeArrowheads="1"/>
            </p:cNvSpPr>
            <p:nvPr/>
          </p:nvSpPr>
          <p:spPr bwMode="auto">
            <a:xfrm flipH="1">
              <a:off x="3787" y="1026"/>
              <a:ext cx="1134" cy="2268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524293" name="Line 5"/>
            <p:cNvSpPr>
              <a:spLocks noChangeShapeType="1"/>
            </p:cNvSpPr>
            <p:nvPr/>
          </p:nvSpPr>
          <p:spPr bwMode="auto">
            <a:xfrm rot="-5400000">
              <a:off x="4353" y="3408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4294" name="Line 6"/>
            <p:cNvSpPr>
              <a:spLocks noChangeShapeType="1"/>
            </p:cNvSpPr>
            <p:nvPr/>
          </p:nvSpPr>
          <p:spPr bwMode="auto">
            <a:xfrm rot="-5400000">
              <a:off x="4126" y="3408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4296" name="Line 8"/>
            <p:cNvSpPr>
              <a:spLocks noChangeShapeType="1"/>
            </p:cNvSpPr>
            <p:nvPr/>
          </p:nvSpPr>
          <p:spPr bwMode="auto">
            <a:xfrm>
              <a:off x="3447" y="1252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4297" name="Text Box 9"/>
            <p:cNvSpPr txBox="1">
              <a:spLocks noChangeArrowheads="1"/>
            </p:cNvSpPr>
            <p:nvPr/>
          </p:nvSpPr>
          <p:spPr bwMode="auto">
            <a:xfrm>
              <a:off x="3787" y="1139"/>
              <a:ext cx="226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400" b="1" i="1" baseline="-2500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400" b="1" i="1" baseline="-2500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400" b="1" i="1" baseline="-2500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400" b="1" i="1" baseline="-2500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4298" name="Line 10"/>
            <p:cNvSpPr>
              <a:spLocks noChangeShapeType="1"/>
            </p:cNvSpPr>
            <p:nvPr/>
          </p:nvSpPr>
          <p:spPr bwMode="auto">
            <a:xfrm>
              <a:off x="3447" y="1479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4299" name="Line 11"/>
            <p:cNvSpPr>
              <a:spLocks noChangeShapeType="1"/>
            </p:cNvSpPr>
            <p:nvPr/>
          </p:nvSpPr>
          <p:spPr bwMode="auto">
            <a:xfrm>
              <a:off x="3447" y="170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4300" name="Line 12"/>
            <p:cNvSpPr>
              <a:spLocks noChangeShapeType="1"/>
            </p:cNvSpPr>
            <p:nvPr/>
          </p:nvSpPr>
          <p:spPr bwMode="auto">
            <a:xfrm>
              <a:off x="3447" y="1932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4301" name="Line 13"/>
            <p:cNvSpPr>
              <a:spLocks noChangeShapeType="1"/>
            </p:cNvSpPr>
            <p:nvPr/>
          </p:nvSpPr>
          <p:spPr bwMode="auto">
            <a:xfrm>
              <a:off x="4920" y="227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4302" name="Text Box 14"/>
            <p:cNvSpPr txBox="1">
              <a:spLocks noChangeArrowheads="1"/>
            </p:cNvSpPr>
            <p:nvPr/>
          </p:nvSpPr>
          <p:spPr bwMode="auto">
            <a:xfrm>
              <a:off x="4127" y="3067"/>
              <a:ext cx="45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  E</a:t>
              </a:r>
              <a:endPara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4303" name="Line 15"/>
            <p:cNvSpPr>
              <a:spLocks noChangeShapeType="1"/>
            </p:cNvSpPr>
            <p:nvPr/>
          </p:nvSpPr>
          <p:spPr bwMode="auto">
            <a:xfrm>
              <a:off x="4920" y="182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4304" name="Line 16"/>
            <p:cNvSpPr>
              <a:spLocks noChangeShapeType="1"/>
            </p:cNvSpPr>
            <p:nvPr/>
          </p:nvSpPr>
          <p:spPr bwMode="auto">
            <a:xfrm>
              <a:off x="4920" y="204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4305" name="Line 17"/>
            <p:cNvSpPr>
              <a:spLocks noChangeShapeType="1"/>
            </p:cNvSpPr>
            <p:nvPr/>
          </p:nvSpPr>
          <p:spPr bwMode="auto">
            <a:xfrm>
              <a:off x="4920" y="250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4306" name="Text Box 18"/>
            <p:cNvSpPr txBox="1">
              <a:spLocks noChangeArrowheads="1"/>
            </p:cNvSpPr>
            <p:nvPr/>
          </p:nvSpPr>
          <p:spPr bwMode="auto">
            <a:xfrm>
              <a:off x="4662" y="1690"/>
              <a:ext cx="226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4307" name="Line 19"/>
            <p:cNvSpPr>
              <a:spLocks noChangeShapeType="1"/>
            </p:cNvSpPr>
            <p:nvPr/>
          </p:nvSpPr>
          <p:spPr bwMode="auto">
            <a:xfrm>
              <a:off x="3447" y="238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4308" name="Text Box 20"/>
            <p:cNvSpPr txBox="1">
              <a:spLocks noChangeArrowheads="1"/>
            </p:cNvSpPr>
            <p:nvPr/>
          </p:nvSpPr>
          <p:spPr bwMode="auto">
            <a:xfrm>
              <a:off x="3787" y="2273"/>
              <a:ext cx="226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en-US" sz="2400" b="1" i="1" baseline="-25000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en-US" sz="2400" b="1" i="1" baseline="-25000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en-US" sz="2400" b="1" i="1" baseline="-25000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en-US" sz="2400" b="1" i="1" baseline="-25000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4309" name="Line 21"/>
            <p:cNvSpPr>
              <a:spLocks noChangeShapeType="1"/>
            </p:cNvSpPr>
            <p:nvPr/>
          </p:nvSpPr>
          <p:spPr bwMode="auto">
            <a:xfrm>
              <a:off x="3447" y="261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4310" name="Line 22"/>
            <p:cNvSpPr>
              <a:spLocks noChangeShapeType="1"/>
            </p:cNvSpPr>
            <p:nvPr/>
          </p:nvSpPr>
          <p:spPr bwMode="auto">
            <a:xfrm>
              <a:off x="3447" y="284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4311" name="Line 23"/>
            <p:cNvSpPr>
              <a:spLocks noChangeShapeType="1"/>
            </p:cNvSpPr>
            <p:nvPr/>
          </p:nvSpPr>
          <p:spPr bwMode="auto">
            <a:xfrm>
              <a:off x="3447" y="306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graphicFrame>
          <p:nvGraphicFramePr>
            <p:cNvPr id="524360" name="Object 72"/>
            <p:cNvGraphicFramePr>
              <a:graphicFrameLocks noChangeAspect="1"/>
            </p:cNvGraphicFramePr>
            <p:nvPr/>
          </p:nvGraphicFramePr>
          <p:xfrm>
            <a:off x="4386" y="3267"/>
            <a:ext cx="162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76078" imgH="76078" progId="Visio.Drawing.11">
                    <p:embed/>
                  </p:oleObj>
                </mc:Choice>
                <mc:Fallback>
                  <p:oleObj name="Visio" r:id="rId5" imgW="76078" imgH="76078" progId="Visio.Drawing.11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6" y="3267"/>
                          <a:ext cx="162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4361" name="Line 73"/>
            <p:cNvSpPr>
              <a:spLocks noChangeShapeType="1"/>
            </p:cNvSpPr>
            <p:nvPr/>
          </p:nvSpPr>
          <p:spPr bwMode="auto">
            <a:xfrm>
              <a:off x="4410" y="3083"/>
              <a:ext cx="11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  <p:sp>
        <p:nvSpPr>
          <p:cNvPr id="524363" name="AutoShape 75"/>
          <p:cNvSpPr>
            <a:spLocks noChangeArrowheads="1"/>
          </p:cNvSpPr>
          <p:nvPr/>
        </p:nvSpPr>
        <p:spPr bwMode="auto">
          <a:xfrm>
            <a:off x="3671888" y="5307013"/>
            <a:ext cx="1439862" cy="900112"/>
          </a:xfrm>
          <a:prstGeom prst="wedgeRoundRectCallout">
            <a:avLst>
              <a:gd name="adj1" fmla="val -149889"/>
              <a:gd name="adj2" fmla="val 23370"/>
              <a:gd name="adj3" fmla="val 16667"/>
            </a:avLst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Extra Buffers</a:t>
            </a:r>
          </a:p>
        </p:txBody>
      </p:sp>
      <p:sp>
        <p:nvSpPr>
          <p:cNvPr id="524364" name="AutoShape 76"/>
          <p:cNvSpPr>
            <a:spLocks noChangeArrowheads="1"/>
          </p:cNvSpPr>
          <p:nvPr/>
        </p:nvSpPr>
        <p:spPr bwMode="auto">
          <a:xfrm>
            <a:off x="1022350" y="5756275"/>
            <a:ext cx="1079500" cy="4238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36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C1FC-D0B5-4C99-BD62-9BB6AF317202}" type="slidenum">
              <a:rPr lang="en-US" altLang="en-US"/>
              <a:pPr/>
              <a:t>52</a:t>
            </a:fld>
            <a:r>
              <a:rPr lang="en-US" altLang="en-US"/>
              <a:t> / 65</a:t>
            </a: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 Using Multiplexers</a:t>
            </a:r>
          </a:p>
        </p:txBody>
      </p:sp>
      <p:grpSp>
        <p:nvGrpSpPr>
          <p:cNvPr id="525362" name="Group 50"/>
          <p:cNvGrpSpPr>
            <a:grpSpLocks/>
          </p:cNvGrpSpPr>
          <p:nvPr/>
        </p:nvGrpSpPr>
        <p:grpSpPr bwMode="auto">
          <a:xfrm>
            <a:off x="5111750" y="2347913"/>
            <a:ext cx="2881313" cy="2160587"/>
            <a:chOff x="2993" y="2727"/>
            <a:chExt cx="1815" cy="1361"/>
          </a:xfrm>
        </p:grpSpPr>
        <p:sp>
          <p:nvSpPr>
            <p:cNvPr id="525363" name="AutoShape 51"/>
            <p:cNvSpPr>
              <a:spLocks noChangeArrowheads="1"/>
            </p:cNvSpPr>
            <p:nvPr/>
          </p:nvSpPr>
          <p:spPr bwMode="auto">
            <a:xfrm flipH="1">
              <a:off x="3334" y="2727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525364" name="Line 52"/>
            <p:cNvSpPr>
              <a:spLocks noChangeShapeType="1"/>
            </p:cNvSpPr>
            <p:nvPr/>
          </p:nvSpPr>
          <p:spPr bwMode="auto">
            <a:xfrm rot="-5400000">
              <a:off x="3900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5365" name="Line 53"/>
            <p:cNvSpPr>
              <a:spLocks noChangeShapeType="1"/>
            </p:cNvSpPr>
            <p:nvPr/>
          </p:nvSpPr>
          <p:spPr bwMode="auto">
            <a:xfrm rot="-5400000">
              <a:off x="3673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5366" name="Text Box 54"/>
            <p:cNvSpPr txBox="1">
              <a:spLocks noChangeArrowheads="1"/>
            </p:cNvSpPr>
            <p:nvPr/>
          </p:nvSpPr>
          <p:spPr bwMode="auto">
            <a:xfrm>
              <a:off x="4240" y="3177"/>
              <a:ext cx="22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5367" name="Line 55"/>
            <p:cNvSpPr>
              <a:spLocks noChangeShapeType="1"/>
            </p:cNvSpPr>
            <p:nvPr/>
          </p:nvSpPr>
          <p:spPr bwMode="auto">
            <a:xfrm>
              <a:off x="2993" y="295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5368" name="Text Box 56"/>
            <p:cNvSpPr txBox="1">
              <a:spLocks noChangeArrowheads="1"/>
            </p:cNvSpPr>
            <p:nvPr/>
          </p:nvSpPr>
          <p:spPr bwMode="auto">
            <a:xfrm>
              <a:off x="3333" y="2815"/>
              <a:ext cx="226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25369" name="Line 57"/>
            <p:cNvSpPr>
              <a:spLocks noChangeShapeType="1"/>
            </p:cNvSpPr>
            <p:nvPr/>
          </p:nvSpPr>
          <p:spPr bwMode="auto">
            <a:xfrm>
              <a:off x="2993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5370" name="Line 58"/>
            <p:cNvSpPr>
              <a:spLocks noChangeShapeType="1"/>
            </p:cNvSpPr>
            <p:nvPr/>
          </p:nvSpPr>
          <p:spPr bwMode="auto">
            <a:xfrm>
              <a:off x="2993" y="340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5371" name="Line 59"/>
            <p:cNvSpPr>
              <a:spLocks noChangeShapeType="1"/>
            </p:cNvSpPr>
            <p:nvPr/>
          </p:nvSpPr>
          <p:spPr bwMode="auto">
            <a:xfrm>
              <a:off x="2993" y="363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5372" name="Line 60"/>
            <p:cNvSpPr>
              <a:spLocks noChangeShapeType="1"/>
            </p:cNvSpPr>
            <p:nvPr/>
          </p:nvSpPr>
          <p:spPr bwMode="auto">
            <a:xfrm>
              <a:off x="4467" y="329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5373" name="Text Box 61"/>
            <p:cNvSpPr txBox="1">
              <a:spLocks noChangeArrowheads="1"/>
            </p:cNvSpPr>
            <p:nvPr/>
          </p:nvSpPr>
          <p:spPr bwMode="auto">
            <a:xfrm>
              <a:off x="3674" y="3634"/>
              <a:ext cx="56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aphicFrame>
        <p:nvGraphicFramePr>
          <p:cNvPr id="525374" name="Group 62"/>
          <p:cNvGraphicFramePr>
            <a:graphicFrameLocks noGrp="1"/>
          </p:cNvGraphicFramePr>
          <p:nvPr/>
        </p:nvGraphicFramePr>
        <p:xfrm>
          <a:off x="792163" y="2349500"/>
          <a:ext cx="2519362" cy="2159000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22551589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127760725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 y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732062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369081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3583591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671843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929109"/>
                  </a:ext>
                </a:extLst>
              </a:tr>
            </a:tbl>
          </a:graphicData>
        </a:graphic>
      </p:graphicFrame>
      <p:sp>
        <p:nvSpPr>
          <p:cNvPr id="525398" name="Rectangle 86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904875"/>
          </a:xfrm>
          <a:noFill/>
          <a:ln/>
        </p:spPr>
        <p:txBody>
          <a:bodyPr/>
          <a:lstStyle/>
          <a:p>
            <a:r>
              <a:rPr lang="en-US" altLang="en-US"/>
              <a:t>Example</a:t>
            </a:r>
            <a:br>
              <a:rPr lang="en-US" altLang="en-US"/>
            </a:br>
            <a:r>
              <a:rPr lang="en-US" altLang="en-US" i="1">
                <a:solidFill>
                  <a:schemeClr val="tx1"/>
                </a:solidFill>
              </a:rPr>
              <a:t>F</a:t>
            </a:r>
            <a:r>
              <a:rPr lang="en-US" altLang="en-US">
                <a:solidFill>
                  <a:schemeClr val="tx1"/>
                </a:solidFill>
              </a:rPr>
              <a:t>(</a:t>
            </a:r>
            <a:r>
              <a:rPr lang="en-US" altLang="en-US" i="1">
                <a:solidFill>
                  <a:schemeClr val="tx1"/>
                </a:solidFill>
              </a:rPr>
              <a:t>x</a:t>
            </a:r>
            <a:r>
              <a:rPr lang="en-US" altLang="en-US">
                <a:solidFill>
                  <a:schemeClr val="tx1"/>
                </a:solidFill>
              </a:rPr>
              <a:t>, </a:t>
            </a:r>
            <a:r>
              <a:rPr lang="en-US" altLang="en-US" i="1">
                <a:solidFill>
                  <a:schemeClr val="tx1"/>
                </a:solidFill>
              </a:rPr>
              <a:t>y</a:t>
            </a:r>
            <a:r>
              <a:rPr lang="en-US" altLang="en-US">
                <a:solidFill>
                  <a:schemeClr val="tx1"/>
                </a:solidFill>
              </a:rPr>
              <a:t>) = ∑(0, 1, 3)</a:t>
            </a:r>
            <a:endParaRPr lang="en-US" altLang="en-US"/>
          </a:p>
        </p:txBody>
      </p:sp>
      <p:sp>
        <p:nvSpPr>
          <p:cNvPr id="525399" name="Line 87"/>
          <p:cNvSpPr>
            <a:spLocks noChangeShapeType="1"/>
          </p:cNvSpPr>
          <p:nvPr/>
        </p:nvSpPr>
        <p:spPr bwMode="auto">
          <a:xfrm>
            <a:off x="1331913" y="4508500"/>
            <a:ext cx="0" cy="7207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25400" name="Line 88"/>
          <p:cNvSpPr>
            <a:spLocks noChangeShapeType="1"/>
          </p:cNvSpPr>
          <p:nvPr/>
        </p:nvSpPr>
        <p:spPr bwMode="auto">
          <a:xfrm>
            <a:off x="1331913" y="5229225"/>
            <a:ext cx="5040312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25401" name="Line 89"/>
          <p:cNvSpPr>
            <a:spLocks noChangeShapeType="1"/>
          </p:cNvSpPr>
          <p:nvPr/>
        </p:nvSpPr>
        <p:spPr bwMode="auto">
          <a:xfrm flipV="1">
            <a:off x="6372225" y="4868863"/>
            <a:ext cx="0" cy="36036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25402" name="Text Box 90"/>
          <p:cNvSpPr txBox="1">
            <a:spLocks noChangeArrowheads="1"/>
          </p:cNvSpPr>
          <p:nvPr/>
        </p:nvSpPr>
        <p:spPr bwMode="auto">
          <a:xfrm>
            <a:off x="6230938" y="4445000"/>
            <a:ext cx="6746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   y</a:t>
            </a:r>
            <a:endParaRPr lang="en-US" altLang="en-US" sz="2400" b="1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5403" name="Line 91"/>
          <p:cNvSpPr>
            <a:spLocks noChangeShapeType="1"/>
          </p:cNvSpPr>
          <p:nvPr/>
        </p:nvSpPr>
        <p:spPr bwMode="auto">
          <a:xfrm>
            <a:off x="1692275" y="4508500"/>
            <a:ext cx="0" cy="1081088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25404" name="Line 92"/>
          <p:cNvSpPr>
            <a:spLocks noChangeShapeType="1"/>
          </p:cNvSpPr>
          <p:nvPr/>
        </p:nvSpPr>
        <p:spPr bwMode="auto">
          <a:xfrm>
            <a:off x="1692275" y="5589588"/>
            <a:ext cx="5040313" cy="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25405" name="Line 93"/>
          <p:cNvSpPr>
            <a:spLocks noChangeShapeType="1"/>
          </p:cNvSpPr>
          <p:nvPr/>
        </p:nvSpPr>
        <p:spPr bwMode="auto">
          <a:xfrm flipV="1">
            <a:off x="6732588" y="4868863"/>
            <a:ext cx="0" cy="720725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25406" name="Text Box 94"/>
          <p:cNvSpPr txBox="1">
            <a:spLocks noChangeArrowheads="1"/>
          </p:cNvSpPr>
          <p:nvPr/>
        </p:nvSpPr>
        <p:spPr bwMode="auto">
          <a:xfrm>
            <a:off x="7993063" y="3063875"/>
            <a:ext cx="5397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en-US" sz="2400" b="1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5407" name="Line 95"/>
          <p:cNvSpPr>
            <a:spLocks noChangeShapeType="1"/>
          </p:cNvSpPr>
          <p:nvPr/>
        </p:nvSpPr>
        <p:spPr bwMode="auto">
          <a:xfrm flipV="1">
            <a:off x="3132138" y="2708275"/>
            <a:ext cx="1260475" cy="284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25408" name="Line 96"/>
          <p:cNvSpPr>
            <a:spLocks noChangeShapeType="1"/>
          </p:cNvSpPr>
          <p:nvPr/>
        </p:nvSpPr>
        <p:spPr bwMode="auto">
          <a:xfrm flipV="1">
            <a:off x="3132138" y="3068638"/>
            <a:ext cx="1260475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25409" name="Line 97"/>
          <p:cNvSpPr>
            <a:spLocks noChangeShapeType="1"/>
          </p:cNvSpPr>
          <p:nvPr/>
        </p:nvSpPr>
        <p:spPr bwMode="auto">
          <a:xfrm flipV="1">
            <a:off x="3132138" y="3429000"/>
            <a:ext cx="1260475" cy="4365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25410" name="Line 98"/>
          <p:cNvSpPr>
            <a:spLocks noChangeShapeType="1"/>
          </p:cNvSpPr>
          <p:nvPr/>
        </p:nvSpPr>
        <p:spPr bwMode="auto">
          <a:xfrm flipV="1">
            <a:off x="3132138" y="3789363"/>
            <a:ext cx="1260475" cy="5397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25411" name="Text Box 99"/>
          <p:cNvSpPr txBox="1">
            <a:spLocks noChangeArrowheads="1"/>
          </p:cNvSpPr>
          <p:nvPr/>
        </p:nvSpPr>
        <p:spPr bwMode="auto">
          <a:xfrm>
            <a:off x="4751388" y="2513013"/>
            <a:ext cx="288925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b="1" baseline="-25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5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2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2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2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2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2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2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2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2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2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402" grpId="0"/>
      <p:bldP spid="525406" grpId="0"/>
      <p:bldP spid="52541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9341-CA08-4A28-AA44-ED9D7FA6D004}" type="slidenum">
              <a:rPr lang="en-US" altLang="en-US"/>
              <a:pPr/>
              <a:t>53</a:t>
            </a:fld>
            <a:r>
              <a:rPr lang="en-US" altLang="en-US"/>
              <a:t> / 65</a:t>
            </a: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 Using Multiplexers</a:t>
            </a:r>
          </a:p>
        </p:txBody>
      </p:sp>
      <p:graphicFrame>
        <p:nvGraphicFramePr>
          <p:cNvPr id="527420" name="Group 60"/>
          <p:cNvGraphicFramePr>
            <a:graphicFrameLocks noGrp="1"/>
          </p:cNvGraphicFramePr>
          <p:nvPr/>
        </p:nvGraphicFramePr>
        <p:xfrm>
          <a:off x="792163" y="2349500"/>
          <a:ext cx="2519362" cy="3886200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757651017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62717777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 y   z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150388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990633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135730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573703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075261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672661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6056617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864457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323467"/>
                  </a:ext>
                </a:extLst>
              </a:tr>
            </a:tbl>
          </a:graphicData>
        </a:graphic>
      </p:graphicFrame>
      <p:sp>
        <p:nvSpPr>
          <p:cNvPr id="527399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904875"/>
          </a:xfrm>
          <a:noFill/>
          <a:ln/>
        </p:spPr>
        <p:txBody>
          <a:bodyPr/>
          <a:lstStyle/>
          <a:p>
            <a:r>
              <a:rPr lang="en-US" altLang="en-US"/>
              <a:t>Example</a:t>
            </a:r>
            <a:br>
              <a:rPr lang="en-US" altLang="en-US"/>
            </a:br>
            <a:r>
              <a:rPr lang="en-US" altLang="en-US" i="1">
                <a:solidFill>
                  <a:schemeClr val="tx1"/>
                </a:solidFill>
              </a:rPr>
              <a:t>F</a:t>
            </a:r>
            <a:r>
              <a:rPr lang="en-US" altLang="en-US">
                <a:solidFill>
                  <a:schemeClr val="tx1"/>
                </a:solidFill>
              </a:rPr>
              <a:t>(</a:t>
            </a:r>
            <a:r>
              <a:rPr lang="en-US" altLang="en-US" i="1">
                <a:solidFill>
                  <a:schemeClr val="tx1"/>
                </a:solidFill>
              </a:rPr>
              <a:t>x</a:t>
            </a:r>
            <a:r>
              <a:rPr lang="en-US" altLang="en-US">
                <a:solidFill>
                  <a:schemeClr val="tx1"/>
                </a:solidFill>
              </a:rPr>
              <a:t>, </a:t>
            </a:r>
            <a:r>
              <a:rPr lang="en-US" altLang="en-US" i="1">
                <a:solidFill>
                  <a:schemeClr val="tx1"/>
                </a:solidFill>
              </a:rPr>
              <a:t>y</a:t>
            </a:r>
            <a:r>
              <a:rPr lang="en-US" altLang="en-US">
                <a:solidFill>
                  <a:schemeClr val="tx1"/>
                </a:solidFill>
              </a:rPr>
              <a:t>, </a:t>
            </a:r>
            <a:r>
              <a:rPr lang="en-US" altLang="en-US" i="1">
                <a:solidFill>
                  <a:schemeClr val="tx1"/>
                </a:solidFill>
              </a:rPr>
              <a:t>z</a:t>
            </a:r>
            <a:r>
              <a:rPr lang="en-US" altLang="en-US">
                <a:solidFill>
                  <a:schemeClr val="tx1"/>
                </a:solidFill>
              </a:rPr>
              <a:t>) = ∑(1, 2, 6, 7)</a:t>
            </a:r>
            <a:endParaRPr lang="en-US" altLang="en-US"/>
          </a:p>
        </p:txBody>
      </p:sp>
      <p:grpSp>
        <p:nvGrpSpPr>
          <p:cNvPr id="527428" name="Group 68"/>
          <p:cNvGrpSpPr>
            <a:grpSpLocks/>
          </p:cNvGrpSpPr>
          <p:nvPr/>
        </p:nvGrpSpPr>
        <p:grpSpPr bwMode="auto">
          <a:xfrm>
            <a:off x="5110163" y="1989138"/>
            <a:ext cx="2882900" cy="3781425"/>
            <a:chOff x="3219" y="1253"/>
            <a:chExt cx="1816" cy="2382"/>
          </a:xfrm>
        </p:grpSpPr>
        <p:sp>
          <p:nvSpPr>
            <p:cNvPr id="527364" name="AutoShape 4"/>
            <p:cNvSpPr>
              <a:spLocks noChangeArrowheads="1"/>
            </p:cNvSpPr>
            <p:nvPr/>
          </p:nvSpPr>
          <p:spPr bwMode="auto">
            <a:xfrm flipH="1">
              <a:off x="3560" y="1253"/>
              <a:ext cx="1134" cy="215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527365" name="Line 5"/>
            <p:cNvSpPr>
              <a:spLocks noChangeShapeType="1"/>
            </p:cNvSpPr>
            <p:nvPr/>
          </p:nvSpPr>
          <p:spPr bwMode="auto">
            <a:xfrm rot="-5400000">
              <a:off x="4013" y="3522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7366" name="Line 6"/>
            <p:cNvSpPr>
              <a:spLocks noChangeShapeType="1"/>
            </p:cNvSpPr>
            <p:nvPr/>
          </p:nvSpPr>
          <p:spPr bwMode="auto">
            <a:xfrm rot="-5400000">
              <a:off x="3787" y="3522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7367" name="Text Box 7"/>
            <p:cNvSpPr txBox="1">
              <a:spLocks noChangeArrowheads="1"/>
            </p:cNvSpPr>
            <p:nvPr/>
          </p:nvSpPr>
          <p:spPr bwMode="auto">
            <a:xfrm>
              <a:off x="4467" y="2160"/>
              <a:ext cx="22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7368" name="Line 8"/>
            <p:cNvSpPr>
              <a:spLocks noChangeShapeType="1"/>
            </p:cNvSpPr>
            <p:nvPr/>
          </p:nvSpPr>
          <p:spPr bwMode="auto">
            <a:xfrm>
              <a:off x="3219" y="238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7369" name="Text Box 9"/>
            <p:cNvSpPr txBox="1">
              <a:spLocks noChangeArrowheads="1"/>
            </p:cNvSpPr>
            <p:nvPr/>
          </p:nvSpPr>
          <p:spPr bwMode="auto">
            <a:xfrm>
              <a:off x="3560" y="1353"/>
              <a:ext cx="226" cy="1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27370" name="Line 10"/>
            <p:cNvSpPr>
              <a:spLocks noChangeShapeType="1"/>
            </p:cNvSpPr>
            <p:nvPr/>
          </p:nvSpPr>
          <p:spPr bwMode="auto">
            <a:xfrm>
              <a:off x="3219" y="261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7371" name="Line 11"/>
            <p:cNvSpPr>
              <a:spLocks noChangeShapeType="1"/>
            </p:cNvSpPr>
            <p:nvPr/>
          </p:nvSpPr>
          <p:spPr bwMode="auto">
            <a:xfrm>
              <a:off x="3219" y="284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7372" name="Line 12"/>
            <p:cNvSpPr>
              <a:spLocks noChangeShapeType="1"/>
            </p:cNvSpPr>
            <p:nvPr/>
          </p:nvSpPr>
          <p:spPr bwMode="auto">
            <a:xfrm>
              <a:off x="3219" y="306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7373" name="Line 13"/>
            <p:cNvSpPr>
              <a:spLocks noChangeShapeType="1"/>
            </p:cNvSpPr>
            <p:nvPr/>
          </p:nvSpPr>
          <p:spPr bwMode="auto">
            <a:xfrm>
              <a:off x="4694" y="227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7374" name="Text Box 14"/>
            <p:cNvSpPr txBox="1">
              <a:spLocks noChangeArrowheads="1"/>
            </p:cNvSpPr>
            <p:nvPr/>
          </p:nvSpPr>
          <p:spPr bwMode="auto">
            <a:xfrm>
              <a:off x="3560" y="3141"/>
              <a:ext cx="113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7421" name="Line 61"/>
            <p:cNvSpPr>
              <a:spLocks noChangeShapeType="1"/>
            </p:cNvSpPr>
            <p:nvPr/>
          </p:nvSpPr>
          <p:spPr bwMode="auto">
            <a:xfrm>
              <a:off x="3219" y="148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7422" name="Line 62"/>
            <p:cNvSpPr>
              <a:spLocks noChangeShapeType="1"/>
            </p:cNvSpPr>
            <p:nvPr/>
          </p:nvSpPr>
          <p:spPr bwMode="auto">
            <a:xfrm>
              <a:off x="3219" y="170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7423" name="Line 63"/>
            <p:cNvSpPr>
              <a:spLocks noChangeShapeType="1"/>
            </p:cNvSpPr>
            <p:nvPr/>
          </p:nvSpPr>
          <p:spPr bwMode="auto">
            <a:xfrm>
              <a:off x="3219" y="193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7424" name="Line 64"/>
            <p:cNvSpPr>
              <a:spLocks noChangeShapeType="1"/>
            </p:cNvSpPr>
            <p:nvPr/>
          </p:nvSpPr>
          <p:spPr bwMode="auto">
            <a:xfrm>
              <a:off x="3219" y="216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7425" name="Line 65"/>
            <p:cNvSpPr>
              <a:spLocks noChangeShapeType="1"/>
            </p:cNvSpPr>
            <p:nvPr/>
          </p:nvSpPr>
          <p:spPr bwMode="auto">
            <a:xfrm rot="-5400000">
              <a:off x="4240" y="3521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  <p:sp>
        <p:nvSpPr>
          <p:cNvPr id="527426" name="Rectangle 66"/>
          <p:cNvSpPr>
            <a:spLocks noChangeArrowheads="1"/>
          </p:cNvSpPr>
          <p:nvPr/>
        </p:nvSpPr>
        <p:spPr bwMode="auto">
          <a:xfrm>
            <a:off x="6111875" y="5768975"/>
            <a:ext cx="863600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  y   z</a:t>
            </a:r>
          </a:p>
        </p:txBody>
      </p:sp>
      <p:sp>
        <p:nvSpPr>
          <p:cNvPr id="527427" name="Text Box 67"/>
          <p:cNvSpPr txBox="1">
            <a:spLocks noChangeArrowheads="1"/>
          </p:cNvSpPr>
          <p:nvPr/>
        </p:nvSpPr>
        <p:spPr bwMode="auto">
          <a:xfrm>
            <a:off x="4751388" y="2168525"/>
            <a:ext cx="288925" cy="292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b="1" baseline="-25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7429" name="Text Box 69"/>
          <p:cNvSpPr txBox="1">
            <a:spLocks noChangeArrowheads="1"/>
          </p:cNvSpPr>
          <p:nvPr/>
        </p:nvSpPr>
        <p:spPr bwMode="auto">
          <a:xfrm>
            <a:off x="7993063" y="3424238"/>
            <a:ext cx="5397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en-US" sz="2400" b="1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7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2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426" grpId="0"/>
      <p:bldP spid="527427" grpId="0"/>
      <p:bldP spid="52742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B3EF-0A83-4F0E-B2E2-6CEA7BF2B1FE}" type="slidenum">
              <a:rPr lang="en-US" altLang="en-US"/>
              <a:pPr/>
              <a:t>54</a:t>
            </a:fld>
            <a:r>
              <a:rPr lang="en-US" altLang="en-US"/>
              <a:t> / 65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 Using Multiplexers</a:t>
            </a:r>
          </a:p>
        </p:txBody>
      </p:sp>
      <p:grpSp>
        <p:nvGrpSpPr>
          <p:cNvPr id="528387" name="Group 3"/>
          <p:cNvGrpSpPr>
            <a:grpSpLocks/>
          </p:cNvGrpSpPr>
          <p:nvPr/>
        </p:nvGrpSpPr>
        <p:grpSpPr bwMode="auto">
          <a:xfrm>
            <a:off x="5472113" y="2708275"/>
            <a:ext cx="2881312" cy="2160588"/>
            <a:chOff x="2993" y="2727"/>
            <a:chExt cx="1815" cy="1361"/>
          </a:xfrm>
        </p:grpSpPr>
        <p:sp>
          <p:nvSpPr>
            <p:cNvPr id="528388" name="AutoShape 4"/>
            <p:cNvSpPr>
              <a:spLocks noChangeArrowheads="1"/>
            </p:cNvSpPr>
            <p:nvPr/>
          </p:nvSpPr>
          <p:spPr bwMode="auto">
            <a:xfrm flipH="1">
              <a:off x="3334" y="2727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528389" name="Line 5"/>
            <p:cNvSpPr>
              <a:spLocks noChangeShapeType="1"/>
            </p:cNvSpPr>
            <p:nvPr/>
          </p:nvSpPr>
          <p:spPr bwMode="auto">
            <a:xfrm rot="-5400000">
              <a:off x="3900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8390" name="Line 6"/>
            <p:cNvSpPr>
              <a:spLocks noChangeShapeType="1"/>
            </p:cNvSpPr>
            <p:nvPr/>
          </p:nvSpPr>
          <p:spPr bwMode="auto">
            <a:xfrm rot="-5400000">
              <a:off x="3673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8391" name="Text Box 7"/>
            <p:cNvSpPr txBox="1">
              <a:spLocks noChangeArrowheads="1"/>
            </p:cNvSpPr>
            <p:nvPr/>
          </p:nvSpPr>
          <p:spPr bwMode="auto">
            <a:xfrm>
              <a:off x="4240" y="3177"/>
              <a:ext cx="22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8392" name="Line 8"/>
            <p:cNvSpPr>
              <a:spLocks noChangeShapeType="1"/>
            </p:cNvSpPr>
            <p:nvPr/>
          </p:nvSpPr>
          <p:spPr bwMode="auto">
            <a:xfrm>
              <a:off x="2993" y="295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8393" name="Text Box 9"/>
            <p:cNvSpPr txBox="1">
              <a:spLocks noChangeArrowheads="1"/>
            </p:cNvSpPr>
            <p:nvPr/>
          </p:nvSpPr>
          <p:spPr bwMode="auto">
            <a:xfrm>
              <a:off x="3333" y="2815"/>
              <a:ext cx="226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28394" name="Line 10"/>
            <p:cNvSpPr>
              <a:spLocks noChangeShapeType="1"/>
            </p:cNvSpPr>
            <p:nvPr/>
          </p:nvSpPr>
          <p:spPr bwMode="auto">
            <a:xfrm>
              <a:off x="2993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8395" name="Line 11"/>
            <p:cNvSpPr>
              <a:spLocks noChangeShapeType="1"/>
            </p:cNvSpPr>
            <p:nvPr/>
          </p:nvSpPr>
          <p:spPr bwMode="auto">
            <a:xfrm>
              <a:off x="2993" y="340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8396" name="Line 12"/>
            <p:cNvSpPr>
              <a:spLocks noChangeShapeType="1"/>
            </p:cNvSpPr>
            <p:nvPr/>
          </p:nvSpPr>
          <p:spPr bwMode="auto">
            <a:xfrm>
              <a:off x="2993" y="363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8397" name="Line 13"/>
            <p:cNvSpPr>
              <a:spLocks noChangeShapeType="1"/>
            </p:cNvSpPr>
            <p:nvPr/>
          </p:nvSpPr>
          <p:spPr bwMode="auto">
            <a:xfrm>
              <a:off x="4467" y="329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8398" name="Text Box 14"/>
            <p:cNvSpPr txBox="1">
              <a:spLocks noChangeArrowheads="1"/>
            </p:cNvSpPr>
            <p:nvPr/>
          </p:nvSpPr>
          <p:spPr bwMode="auto">
            <a:xfrm>
              <a:off x="3674" y="3634"/>
              <a:ext cx="56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aphicFrame>
        <p:nvGraphicFramePr>
          <p:cNvPr id="528399" name="Group 15"/>
          <p:cNvGraphicFramePr>
            <a:graphicFrameLocks noGrp="1"/>
          </p:cNvGraphicFramePr>
          <p:nvPr/>
        </p:nvGraphicFramePr>
        <p:xfrm>
          <a:off x="792163" y="2349500"/>
          <a:ext cx="2519362" cy="3886200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3907993829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21635976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 y   z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609864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586296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167963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5015592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986154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194756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294333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208319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2973662"/>
                  </a:ext>
                </a:extLst>
              </a:tr>
            </a:tbl>
          </a:graphicData>
        </a:graphic>
      </p:graphicFrame>
      <p:sp>
        <p:nvSpPr>
          <p:cNvPr id="528435" name="Rectangle 51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904875"/>
          </a:xfrm>
          <a:noFill/>
          <a:ln/>
        </p:spPr>
        <p:txBody>
          <a:bodyPr/>
          <a:lstStyle/>
          <a:p>
            <a:r>
              <a:rPr lang="en-US" altLang="en-US"/>
              <a:t>Example</a:t>
            </a:r>
            <a:br>
              <a:rPr lang="en-US" altLang="en-US"/>
            </a:br>
            <a:r>
              <a:rPr lang="en-US" altLang="en-US" i="1">
                <a:solidFill>
                  <a:schemeClr val="tx1"/>
                </a:solidFill>
              </a:rPr>
              <a:t>F</a:t>
            </a:r>
            <a:r>
              <a:rPr lang="en-US" altLang="en-US">
                <a:solidFill>
                  <a:schemeClr val="tx1"/>
                </a:solidFill>
              </a:rPr>
              <a:t>(</a:t>
            </a:r>
            <a:r>
              <a:rPr lang="en-US" altLang="en-US" i="1">
                <a:solidFill>
                  <a:schemeClr val="tx1"/>
                </a:solidFill>
              </a:rPr>
              <a:t>x</a:t>
            </a:r>
            <a:r>
              <a:rPr lang="en-US" altLang="en-US">
                <a:solidFill>
                  <a:schemeClr val="tx1"/>
                </a:solidFill>
              </a:rPr>
              <a:t>, </a:t>
            </a:r>
            <a:r>
              <a:rPr lang="en-US" altLang="en-US" i="1">
                <a:solidFill>
                  <a:schemeClr val="tx1"/>
                </a:solidFill>
              </a:rPr>
              <a:t>y</a:t>
            </a:r>
            <a:r>
              <a:rPr lang="en-US" altLang="en-US">
                <a:solidFill>
                  <a:schemeClr val="tx1"/>
                </a:solidFill>
              </a:rPr>
              <a:t>, </a:t>
            </a:r>
            <a:r>
              <a:rPr lang="en-US" altLang="en-US" i="1">
                <a:solidFill>
                  <a:schemeClr val="tx1"/>
                </a:solidFill>
              </a:rPr>
              <a:t>z</a:t>
            </a:r>
            <a:r>
              <a:rPr lang="en-US" altLang="en-US">
                <a:solidFill>
                  <a:schemeClr val="tx1"/>
                </a:solidFill>
              </a:rPr>
              <a:t>) = ∑(1, 2, 6, 7)</a:t>
            </a:r>
            <a:endParaRPr lang="en-US" altLang="en-US"/>
          </a:p>
        </p:txBody>
      </p:sp>
      <p:sp>
        <p:nvSpPr>
          <p:cNvPr id="528436" name="Rectangle 52"/>
          <p:cNvSpPr>
            <a:spLocks noChangeArrowheads="1"/>
          </p:cNvSpPr>
          <p:nvPr/>
        </p:nvSpPr>
        <p:spPr bwMode="auto">
          <a:xfrm>
            <a:off x="6643688" y="4868863"/>
            <a:ext cx="515937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  y</a:t>
            </a:r>
          </a:p>
        </p:txBody>
      </p:sp>
      <p:sp>
        <p:nvSpPr>
          <p:cNvPr id="528437" name="Text Box 53"/>
          <p:cNvSpPr txBox="1">
            <a:spLocks noChangeArrowheads="1"/>
          </p:cNvSpPr>
          <p:nvPr/>
        </p:nvSpPr>
        <p:spPr bwMode="auto">
          <a:xfrm>
            <a:off x="8353425" y="3068638"/>
            <a:ext cx="5397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en-US" sz="2400" b="1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8438" name="AutoShape 54"/>
          <p:cNvSpPr>
            <a:spLocks noChangeArrowheads="1"/>
          </p:cNvSpPr>
          <p:nvPr/>
        </p:nvSpPr>
        <p:spPr bwMode="auto">
          <a:xfrm>
            <a:off x="971550" y="2876550"/>
            <a:ext cx="720725" cy="7191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528439" name="AutoShape 55"/>
          <p:cNvSpPr>
            <a:spLocks/>
          </p:cNvSpPr>
          <p:nvPr/>
        </p:nvSpPr>
        <p:spPr bwMode="auto">
          <a:xfrm>
            <a:off x="3438525" y="2889250"/>
            <a:ext cx="180975" cy="719138"/>
          </a:xfrm>
          <a:prstGeom prst="rightBrace">
            <a:avLst>
              <a:gd name="adj1" fmla="val 33114"/>
              <a:gd name="adj2" fmla="val 50000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528441" name="Rectangle 57"/>
          <p:cNvSpPr>
            <a:spLocks noChangeArrowheads="1"/>
          </p:cNvSpPr>
          <p:nvPr/>
        </p:nvSpPr>
        <p:spPr bwMode="auto">
          <a:xfrm>
            <a:off x="3671888" y="3044825"/>
            <a:ext cx="7556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528443" name="Rectangle 59"/>
          <p:cNvSpPr>
            <a:spLocks noChangeArrowheads="1"/>
          </p:cNvSpPr>
          <p:nvPr/>
        </p:nvSpPr>
        <p:spPr bwMode="auto">
          <a:xfrm>
            <a:off x="5221288" y="2822575"/>
            <a:ext cx="13811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528444" name="AutoShape 60"/>
          <p:cNvSpPr>
            <a:spLocks noChangeArrowheads="1"/>
          </p:cNvSpPr>
          <p:nvPr/>
        </p:nvSpPr>
        <p:spPr bwMode="auto">
          <a:xfrm>
            <a:off x="971550" y="3717925"/>
            <a:ext cx="720725" cy="7191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528445" name="AutoShape 61"/>
          <p:cNvSpPr>
            <a:spLocks/>
          </p:cNvSpPr>
          <p:nvPr/>
        </p:nvSpPr>
        <p:spPr bwMode="auto">
          <a:xfrm>
            <a:off x="3449638" y="3732213"/>
            <a:ext cx="180975" cy="719137"/>
          </a:xfrm>
          <a:prstGeom prst="rightBrace">
            <a:avLst>
              <a:gd name="adj1" fmla="val 33114"/>
              <a:gd name="adj2" fmla="val 50000"/>
            </a:avLst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528446" name="Rectangle 62"/>
          <p:cNvSpPr>
            <a:spLocks noChangeArrowheads="1"/>
          </p:cNvSpPr>
          <p:nvPr/>
        </p:nvSpPr>
        <p:spPr bwMode="auto">
          <a:xfrm>
            <a:off x="3671888" y="3916363"/>
            <a:ext cx="7556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528447" name="Rectangle 63"/>
          <p:cNvSpPr>
            <a:spLocks noChangeArrowheads="1"/>
          </p:cNvSpPr>
          <p:nvPr/>
        </p:nvSpPr>
        <p:spPr bwMode="auto">
          <a:xfrm>
            <a:off x="5221288" y="3182938"/>
            <a:ext cx="13811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528448" name="Line 64"/>
          <p:cNvSpPr>
            <a:spLocks noChangeShapeType="1"/>
          </p:cNvSpPr>
          <p:nvPr/>
        </p:nvSpPr>
        <p:spPr bwMode="auto">
          <a:xfrm>
            <a:off x="4287838" y="3968750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28449" name="Line 65"/>
          <p:cNvSpPr>
            <a:spLocks noChangeShapeType="1"/>
          </p:cNvSpPr>
          <p:nvPr/>
        </p:nvSpPr>
        <p:spPr bwMode="auto">
          <a:xfrm>
            <a:off x="5207000" y="3275013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28450" name="AutoShape 66"/>
          <p:cNvSpPr>
            <a:spLocks noChangeArrowheads="1"/>
          </p:cNvSpPr>
          <p:nvPr/>
        </p:nvSpPr>
        <p:spPr bwMode="auto">
          <a:xfrm>
            <a:off x="971550" y="4594225"/>
            <a:ext cx="720725" cy="7191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528451" name="AutoShape 67"/>
          <p:cNvSpPr>
            <a:spLocks/>
          </p:cNvSpPr>
          <p:nvPr/>
        </p:nvSpPr>
        <p:spPr bwMode="auto">
          <a:xfrm>
            <a:off x="3449638" y="4581525"/>
            <a:ext cx="180975" cy="719138"/>
          </a:xfrm>
          <a:prstGeom prst="rightBrace">
            <a:avLst>
              <a:gd name="adj1" fmla="val 33114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528452" name="Rectangle 68"/>
          <p:cNvSpPr>
            <a:spLocks noChangeArrowheads="1"/>
          </p:cNvSpPr>
          <p:nvPr/>
        </p:nvSpPr>
        <p:spPr bwMode="auto">
          <a:xfrm>
            <a:off x="3652838" y="4722813"/>
            <a:ext cx="795337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</p:txBody>
      </p:sp>
      <p:sp>
        <p:nvSpPr>
          <p:cNvPr id="528453" name="Rectangle 69"/>
          <p:cNvSpPr>
            <a:spLocks noChangeArrowheads="1"/>
          </p:cNvSpPr>
          <p:nvPr/>
        </p:nvSpPr>
        <p:spPr bwMode="auto">
          <a:xfrm>
            <a:off x="5191125" y="3556000"/>
            <a:ext cx="1778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28454" name="AutoShape 70"/>
          <p:cNvSpPr>
            <a:spLocks noChangeArrowheads="1"/>
          </p:cNvSpPr>
          <p:nvPr/>
        </p:nvSpPr>
        <p:spPr bwMode="auto">
          <a:xfrm>
            <a:off x="971550" y="5453063"/>
            <a:ext cx="720725" cy="7191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528455" name="AutoShape 71"/>
          <p:cNvSpPr>
            <a:spLocks/>
          </p:cNvSpPr>
          <p:nvPr/>
        </p:nvSpPr>
        <p:spPr bwMode="auto">
          <a:xfrm>
            <a:off x="3435350" y="5453063"/>
            <a:ext cx="180975" cy="719137"/>
          </a:xfrm>
          <a:prstGeom prst="rightBrace">
            <a:avLst>
              <a:gd name="adj1" fmla="val 33114"/>
              <a:gd name="adj2" fmla="val 50000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528456" name="Rectangle 72"/>
          <p:cNvSpPr>
            <a:spLocks noChangeArrowheads="1"/>
          </p:cNvSpPr>
          <p:nvPr/>
        </p:nvSpPr>
        <p:spPr bwMode="auto">
          <a:xfrm>
            <a:off x="3671888" y="5565775"/>
            <a:ext cx="795337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</p:txBody>
      </p:sp>
      <p:sp>
        <p:nvSpPr>
          <p:cNvPr id="528457" name="Rectangle 73"/>
          <p:cNvSpPr>
            <a:spLocks noChangeArrowheads="1"/>
          </p:cNvSpPr>
          <p:nvPr/>
        </p:nvSpPr>
        <p:spPr bwMode="auto">
          <a:xfrm>
            <a:off x="5207000" y="3968750"/>
            <a:ext cx="1778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2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2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2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2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2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2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2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2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2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2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436" grpId="0"/>
      <p:bldP spid="528437" grpId="0"/>
      <p:bldP spid="528441" grpId="0"/>
      <p:bldP spid="528443" grpId="0"/>
      <p:bldP spid="528446" grpId="0"/>
      <p:bldP spid="528447" grpId="0"/>
      <p:bldP spid="528452" grpId="0"/>
      <p:bldP spid="528453" grpId="0"/>
      <p:bldP spid="528456" grpId="0"/>
      <p:bldP spid="52845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29F3-603D-434B-8F0E-9C4332646823}" type="slidenum">
              <a:rPr lang="en-US" altLang="en-US"/>
              <a:pPr/>
              <a:t>55</a:t>
            </a:fld>
            <a:r>
              <a:rPr lang="en-US" altLang="en-US"/>
              <a:t> / 65</a:t>
            </a:r>
          </a:p>
        </p:txBody>
      </p:sp>
      <p:grpSp>
        <p:nvGrpSpPr>
          <p:cNvPr id="529578" name="Group 170"/>
          <p:cNvGrpSpPr>
            <a:grpSpLocks/>
          </p:cNvGrpSpPr>
          <p:nvPr/>
        </p:nvGrpSpPr>
        <p:grpSpPr bwMode="auto">
          <a:xfrm>
            <a:off x="5292725" y="2168525"/>
            <a:ext cx="2882900" cy="3781425"/>
            <a:chOff x="3219" y="1253"/>
            <a:chExt cx="1816" cy="2382"/>
          </a:xfrm>
        </p:grpSpPr>
        <p:sp>
          <p:nvSpPr>
            <p:cNvPr id="529579" name="AutoShape 171"/>
            <p:cNvSpPr>
              <a:spLocks noChangeArrowheads="1"/>
            </p:cNvSpPr>
            <p:nvPr/>
          </p:nvSpPr>
          <p:spPr bwMode="auto">
            <a:xfrm flipH="1">
              <a:off x="3560" y="1253"/>
              <a:ext cx="1134" cy="215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529580" name="Line 172"/>
            <p:cNvSpPr>
              <a:spLocks noChangeShapeType="1"/>
            </p:cNvSpPr>
            <p:nvPr/>
          </p:nvSpPr>
          <p:spPr bwMode="auto">
            <a:xfrm rot="-5400000">
              <a:off x="4013" y="3522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9581" name="Line 173"/>
            <p:cNvSpPr>
              <a:spLocks noChangeShapeType="1"/>
            </p:cNvSpPr>
            <p:nvPr/>
          </p:nvSpPr>
          <p:spPr bwMode="auto">
            <a:xfrm rot="-5400000">
              <a:off x="3787" y="3522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9582" name="Text Box 174"/>
            <p:cNvSpPr txBox="1">
              <a:spLocks noChangeArrowheads="1"/>
            </p:cNvSpPr>
            <p:nvPr/>
          </p:nvSpPr>
          <p:spPr bwMode="auto">
            <a:xfrm>
              <a:off x="4467" y="2160"/>
              <a:ext cx="22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9583" name="Line 175"/>
            <p:cNvSpPr>
              <a:spLocks noChangeShapeType="1"/>
            </p:cNvSpPr>
            <p:nvPr/>
          </p:nvSpPr>
          <p:spPr bwMode="auto">
            <a:xfrm>
              <a:off x="3219" y="238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9584" name="Text Box 176"/>
            <p:cNvSpPr txBox="1">
              <a:spLocks noChangeArrowheads="1"/>
            </p:cNvSpPr>
            <p:nvPr/>
          </p:nvSpPr>
          <p:spPr bwMode="auto">
            <a:xfrm>
              <a:off x="3560" y="1353"/>
              <a:ext cx="226" cy="1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29585" name="Line 177"/>
            <p:cNvSpPr>
              <a:spLocks noChangeShapeType="1"/>
            </p:cNvSpPr>
            <p:nvPr/>
          </p:nvSpPr>
          <p:spPr bwMode="auto">
            <a:xfrm>
              <a:off x="3219" y="261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9586" name="Line 178"/>
            <p:cNvSpPr>
              <a:spLocks noChangeShapeType="1"/>
            </p:cNvSpPr>
            <p:nvPr/>
          </p:nvSpPr>
          <p:spPr bwMode="auto">
            <a:xfrm>
              <a:off x="3219" y="284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9587" name="Line 179"/>
            <p:cNvSpPr>
              <a:spLocks noChangeShapeType="1"/>
            </p:cNvSpPr>
            <p:nvPr/>
          </p:nvSpPr>
          <p:spPr bwMode="auto">
            <a:xfrm>
              <a:off x="3219" y="306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9588" name="Line 180"/>
            <p:cNvSpPr>
              <a:spLocks noChangeShapeType="1"/>
            </p:cNvSpPr>
            <p:nvPr/>
          </p:nvSpPr>
          <p:spPr bwMode="auto">
            <a:xfrm>
              <a:off x="4694" y="227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9589" name="Text Box 181"/>
            <p:cNvSpPr txBox="1">
              <a:spLocks noChangeArrowheads="1"/>
            </p:cNvSpPr>
            <p:nvPr/>
          </p:nvSpPr>
          <p:spPr bwMode="auto">
            <a:xfrm>
              <a:off x="3560" y="3141"/>
              <a:ext cx="113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9590" name="Line 182"/>
            <p:cNvSpPr>
              <a:spLocks noChangeShapeType="1"/>
            </p:cNvSpPr>
            <p:nvPr/>
          </p:nvSpPr>
          <p:spPr bwMode="auto">
            <a:xfrm>
              <a:off x="3219" y="148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9591" name="Line 183"/>
            <p:cNvSpPr>
              <a:spLocks noChangeShapeType="1"/>
            </p:cNvSpPr>
            <p:nvPr/>
          </p:nvSpPr>
          <p:spPr bwMode="auto">
            <a:xfrm>
              <a:off x="3219" y="170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9592" name="Line 184"/>
            <p:cNvSpPr>
              <a:spLocks noChangeShapeType="1"/>
            </p:cNvSpPr>
            <p:nvPr/>
          </p:nvSpPr>
          <p:spPr bwMode="auto">
            <a:xfrm>
              <a:off x="3219" y="193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9593" name="Line 185"/>
            <p:cNvSpPr>
              <a:spLocks noChangeShapeType="1"/>
            </p:cNvSpPr>
            <p:nvPr/>
          </p:nvSpPr>
          <p:spPr bwMode="auto">
            <a:xfrm>
              <a:off x="3219" y="216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9594" name="Line 186"/>
            <p:cNvSpPr>
              <a:spLocks noChangeShapeType="1"/>
            </p:cNvSpPr>
            <p:nvPr/>
          </p:nvSpPr>
          <p:spPr bwMode="auto">
            <a:xfrm rot="-5400000">
              <a:off x="4240" y="3521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 Using Multiplexers</a:t>
            </a:r>
          </a:p>
        </p:txBody>
      </p:sp>
      <p:graphicFrame>
        <p:nvGraphicFramePr>
          <p:cNvPr id="529531" name="Group 123"/>
          <p:cNvGraphicFramePr>
            <a:graphicFrameLocks noGrp="1"/>
          </p:cNvGraphicFramePr>
          <p:nvPr/>
        </p:nvGraphicFramePr>
        <p:xfrm>
          <a:off x="792163" y="2168525"/>
          <a:ext cx="1800225" cy="4150360"/>
        </p:xfrm>
        <a:graphic>
          <a:graphicData uri="http://schemas.openxmlformats.org/drawingml/2006/table">
            <a:tbl>
              <a:tblPr/>
              <a:tblGrid>
                <a:gridCol w="1258887">
                  <a:extLst>
                    <a:ext uri="{9D8B030D-6E8A-4147-A177-3AD203B41FA5}">
                      <a16:colId xmlns:a16="http://schemas.microsoft.com/office/drawing/2014/main" val="1226951266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val="905530046"/>
                    </a:ext>
                  </a:extLst>
                </a:gridCol>
              </a:tblGrid>
              <a:tr h="23971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 B  C  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en-US" sz="16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573535"/>
                  </a:ext>
                </a:extLst>
              </a:tr>
              <a:tr h="23971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197993"/>
                  </a:ext>
                </a:extLst>
              </a:tr>
              <a:tr h="23971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879501"/>
                  </a:ext>
                </a:extLst>
              </a:tr>
              <a:tr h="23971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17761"/>
                  </a:ext>
                </a:extLst>
              </a:tr>
              <a:tr h="23971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024536"/>
                  </a:ext>
                </a:extLst>
              </a:tr>
              <a:tr h="23971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995272"/>
                  </a:ext>
                </a:extLst>
              </a:tr>
              <a:tr h="23971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320433"/>
                  </a:ext>
                </a:extLst>
              </a:tr>
              <a:tr h="23971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394232"/>
                  </a:ext>
                </a:extLst>
              </a:tr>
              <a:tr h="2444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936064"/>
                  </a:ext>
                </a:extLst>
              </a:tr>
              <a:tr h="2444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174463"/>
                  </a:ext>
                </a:extLst>
              </a:tr>
              <a:tr h="2444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   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174457"/>
                  </a:ext>
                </a:extLst>
              </a:tr>
              <a:tr h="2444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441457"/>
                  </a:ext>
                </a:extLst>
              </a:tr>
              <a:tr h="2444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357694"/>
                  </a:ext>
                </a:extLst>
              </a:tr>
              <a:tr h="2444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732311"/>
                  </a:ext>
                </a:extLst>
              </a:tr>
              <a:tr h="2444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932356"/>
                  </a:ext>
                </a:extLst>
              </a:tr>
              <a:tr h="2444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91373"/>
                  </a:ext>
                </a:extLst>
              </a:tr>
              <a:tr h="23971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292621"/>
                  </a:ext>
                </a:extLst>
              </a:tr>
            </a:tbl>
          </a:graphicData>
        </a:graphic>
      </p:graphicFrame>
      <p:sp>
        <p:nvSpPr>
          <p:cNvPr id="529459" name="Rectangle 51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904875"/>
          </a:xfrm>
          <a:noFill/>
          <a:ln/>
        </p:spPr>
        <p:txBody>
          <a:bodyPr/>
          <a:lstStyle/>
          <a:p>
            <a:r>
              <a:rPr lang="en-US" altLang="en-US"/>
              <a:t>Example</a:t>
            </a:r>
            <a:br>
              <a:rPr lang="en-US" altLang="en-US"/>
            </a:br>
            <a:r>
              <a:rPr lang="en-US" altLang="en-US" i="1">
                <a:solidFill>
                  <a:schemeClr val="tx1"/>
                </a:solidFill>
              </a:rPr>
              <a:t>F</a:t>
            </a:r>
            <a:r>
              <a:rPr lang="en-US" altLang="en-US">
                <a:solidFill>
                  <a:schemeClr val="tx1"/>
                </a:solidFill>
              </a:rPr>
              <a:t>(</a:t>
            </a:r>
            <a:r>
              <a:rPr lang="en-US" altLang="en-US" i="1">
                <a:solidFill>
                  <a:schemeClr val="tx1"/>
                </a:solidFill>
              </a:rPr>
              <a:t>A</a:t>
            </a:r>
            <a:r>
              <a:rPr lang="en-US" altLang="en-US">
                <a:solidFill>
                  <a:schemeClr val="tx1"/>
                </a:solidFill>
              </a:rPr>
              <a:t>, </a:t>
            </a:r>
            <a:r>
              <a:rPr lang="en-US" altLang="en-US" i="1">
                <a:solidFill>
                  <a:schemeClr val="tx1"/>
                </a:solidFill>
              </a:rPr>
              <a:t>B</a:t>
            </a:r>
            <a:r>
              <a:rPr lang="en-US" altLang="en-US">
                <a:solidFill>
                  <a:schemeClr val="tx1"/>
                </a:solidFill>
              </a:rPr>
              <a:t>, </a:t>
            </a:r>
            <a:r>
              <a:rPr lang="en-US" altLang="en-US" i="1">
                <a:solidFill>
                  <a:schemeClr val="tx1"/>
                </a:solidFill>
              </a:rPr>
              <a:t>C</a:t>
            </a:r>
            <a:r>
              <a:rPr lang="en-US" altLang="en-US">
                <a:solidFill>
                  <a:schemeClr val="tx1"/>
                </a:solidFill>
              </a:rPr>
              <a:t>,</a:t>
            </a:r>
            <a:r>
              <a:rPr lang="en-US" altLang="en-US" i="1">
                <a:solidFill>
                  <a:schemeClr val="tx1"/>
                </a:solidFill>
              </a:rPr>
              <a:t> D</a:t>
            </a:r>
            <a:r>
              <a:rPr lang="en-US" altLang="en-US">
                <a:solidFill>
                  <a:schemeClr val="tx1"/>
                </a:solidFill>
              </a:rPr>
              <a:t>) = ∑(1, 3, 4, 11, 12, 13, 14, 15)</a:t>
            </a:r>
            <a:endParaRPr lang="en-US" altLang="en-US"/>
          </a:p>
        </p:txBody>
      </p:sp>
      <p:sp>
        <p:nvSpPr>
          <p:cNvPr id="529460" name="Rectangle 52"/>
          <p:cNvSpPr>
            <a:spLocks noChangeArrowheads="1"/>
          </p:cNvSpPr>
          <p:nvPr/>
        </p:nvSpPr>
        <p:spPr bwMode="auto">
          <a:xfrm>
            <a:off x="6294438" y="5949950"/>
            <a:ext cx="914400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B  C</a:t>
            </a:r>
          </a:p>
        </p:txBody>
      </p:sp>
      <p:sp>
        <p:nvSpPr>
          <p:cNvPr id="529461" name="Text Box 53"/>
          <p:cNvSpPr txBox="1">
            <a:spLocks noChangeArrowheads="1"/>
          </p:cNvSpPr>
          <p:nvPr/>
        </p:nvSpPr>
        <p:spPr bwMode="auto">
          <a:xfrm>
            <a:off x="8172450" y="3608388"/>
            <a:ext cx="5397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en-US" sz="2400" b="1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9462" name="AutoShape 54"/>
          <p:cNvSpPr>
            <a:spLocks noChangeArrowheads="1"/>
          </p:cNvSpPr>
          <p:nvPr/>
        </p:nvSpPr>
        <p:spPr bwMode="auto">
          <a:xfrm>
            <a:off x="931863" y="2441575"/>
            <a:ext cx="720725" cy="44767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529463" name="AutoShape 55"/>
          <p:cNvSpPr>
            <a:spLocks/>
          </p:cNvSpPr>
          <p:nvPr/>
        </p:nvSpPr>
        <p:spPr bwMode="auto">
          <a:xfrm>
            <a:off x="2690813" y="2490788"/>
            <a:ext cx="180975" cy="360362"/>
          </a:xfrm>
          <a:prstGeom prst="rightBrace">
            <a:avLst>
              <a:gd name="adj1" fmla="val 16594"/>
              <a:gd name="adj2" fmla="val 50000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529464" name="Rectangle 56"/>
          <p:cNvSpPr>
            <a:spLocks noChangeArrowheads="1"/>
          </p:cNvSpPr>
          <p:nvPr/>
        </p:nvSpPr>
        <p:spPr bwMode="auto">
          <a:xfrm>
            <a:off x="2951163" y="2528888"/>
            <a:ext cx="625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529465" name="Rectangle 57"/>
          <p:cNvSpPr>
            <a:spLocks noChangeArrowheads="1"/>
          </p:cNvSpPr>
          <p:nvPr/>
        </p:nvSpPr>
        <p:spPr bwMode="auto">
          <a:xfrm>
            <a:off x="5002213" y="2384425"/>
            <a:ext cx="184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529466" name="AutoShape 58"/>
          <p:cNvSpPr>
            <a:spLocks noChangeArrowheads="1"/>
          </p:cNvSpPr>
          <p:nvPr/>
        </p:nvSpPr>
        <p:spPr bwMode="auto">
          <a:xfrm>
            <a:off x="915988" y="2922588"/>
            <a:ext cx="720725" cy="4492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529467" name="AutoShape 59"/>
          <p:cNvSpPr>
            <a:spLocks/>
          </p:cNvSpPr>
          <p:nvPr/>
        </p:nvSpPr>
        <p:spPr bwMode="auto">
          <a:xfrm>
            <a:off x="2681288" y="2965450"/>
            <a:ext cx="180975" cy="360363"/>
          </a:xfrm>
          <a:prstGeom prst="rightBrace">
            <a:avLst>
              <a:gd name="adj1" fmla="val 16594"/>
              <a:gd name="adj2" fmla="val 50000"/>
            </a:avLst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529468" name="Rectangle 60"/>
          <p:cNvSpPr>
            <a:spLocks noChangeArrowheads="1"/>
          </p:cNvSpPr>
          <p:nvPr/>
        </p:nvSpPr>
        <p:spPr bwMode="auto">
          <a:xfrm>
            <a:off x="2951163" y="2990850"/>
            <a:ext cx="6254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529469" name="Rectangle 61"/>
          <p:cNvSpPr>
            <a:spLocks noChangeArrowheads="1"/>
          </p:cNvSpPr>
          <p:nvPr/>
        </p:nvSpPr>
        <p:spPr bwMode="auto">
          <a:xfrm>
            <a:off x="5002213" y="2744788"/>
            <a:ext cx="184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529470" name="Line 62"/>
          <p:cNvSpPr>
            <a:spLocks noChangeShapeType="1"/>
          </p:cNvSpPr>
          <p:nvPr/>
        </p:nvSpPr>
        <p:spPr bwMode="auto">
          <a:xfrm>
            <a:off x="3387725" y="3479800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29471" name="Line 63"/>
          <p:cNvSpPr>
            <a:spLocks noChangeShapeType="1"/>
          </p:cNvSpPr>
          <p:nvPr/>
        </p:nvSpPr>
        <p:spPr bwMode="auto">
          <a:xfrm>
            <a:off x="4995863" y="3122613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29472" name="AutoShape 64"/>
          <p:cNvSpPr>
            <a:spLocks noChangeArrowheads="1"/>
          </p:cNvSpPr>
          <p:nvPr/>
        </p:nvSpPr>
        <p:spPr bwMode="auto">
          <a:xfrm>
            <a:off x="930275" y="3429000"/>
            <a:ext cx="720725" cy="4270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529473" name="AutoShape 65"/>
          <p:cNvSpPr>
            <a:spLocks/>
          </p:cNvSpPr>
          <p:nvPr/>
        </p:nvSpPr>
        <p:spPr bwMode="auto">
          <a:xfrm>
            <a:off x="2667000" y="3448050"/>
            <a:ext cx="180975" cy="360363"/>
          </a:xfrm>
          <a:prstGeom prst="rightBrace">
            <a:avLst>
              <a:gd name="adj1" fmla="val 16594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529474" name="Rectangle 66"/>
          <p:cNvSpPr>
            <a:spLocks noChangeArrowheads="1"/>
          </p:cNvSpPr>
          <p:nvPr/>
        </p:nvSpPr>
        <p:spPr bwMode="auto">
          <a:xfrm>
            <a:off x="2922588" y="3479800"/>
            <a:ext cx="6254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529475" name="Rectangle 67"/>
          <p:cNvSpPr>
            <a:spLocks noChangeArrowheads="1"/>
          </p:cNvSpPr>
          <p:nvPr/>
        </p:nvSpPr>
        <p:spPr bwMode="auto">
          <a:xfrm>
            <a:off x="4992688" y="3117850"/>
            <a:ext cx="184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529476" name="AutoShape 68"/>
          <p:cNvSpPr>
            <a:spLocks noChangeArrowheads="1"/>
          </p:cNvSpPr>
          <p:nvPr/>
        </p:nvSpPr>
        <p:spPr bwMode="auto">
          <a:xfrm>
            <a:off x="919163" y="3916363"/>
            <a:ext cx="720725" cy="4270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529477" name="AutoShape 69"/>
          <p:cNvSpPr>
            <a:spLocks/>
          </p:cNvSpPr>
          <p:nvPr/>
        </p:nvSpPr>
        <p:spPr bwMode="auto">
          <a:xfrm>
            <a:off x="2662238" y="3951288"/>
            <a:ext cx="180975" cy="360362"/>
          </a:xfrm>
          <a:prstGeom prst="rightBrace">
            <a:avLst>
              <a:gd name="adj1" fmla="val 16594"/>
              <a:gd name="adj2" fmla="val 50000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529478" name="Rectangle 70"/>
          <p:cNvSpPr>
            <a:spLocks noChangeArrowheads="1"/>
          </p:cNvSpPr>
          <p:nvPr/>
        </p:nvSpPr>
        <p:spPr bwMode="auto">
          <a:xfrm>
            <a:off x="2951163" y="3981450"/>
            <a:ext cx="5683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</p:txBody>
      </p:sp>
      <p:sp>
        <p:nvSpPr>
          <p:cNvPr id="529479" name="Rectangle 71"/>
          <p:cNvSpPr>
            <a:spLocks noChangeArrowheads="1"/>
          </p:cNvSpPr>
          <p:nvPr/>
        </p:nvSpPr>
        <p:spPr bwMode="auto">
          <a:xfrm>
            <a:off x="5040313" y="3473450"/>
            <a:ext cx="127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29565" name="AutoShape 157"/>
          <p:cNvSpPr>
            <a:spLocks noChangeArrowheads="1"/>
          </p:cNvSpPr>
          <p:nvPr/>
        </p:nvSpPr>
        <p:spPr bwMode="auto">
          <a:xfrm>
            <a:off x="923925" y="4391025"/>
            <a:ext cx="720725" cy="4397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529566" name="AutoShape 158"/>
          <p:cNvSpPr>
            <a:spLocks/>
          </p:cNvSpPr>
          <p:nvPr/>
        </p:nvSpPr>
        <p:spPr bwMode="auto">
          <a:xfrm>
            <a:off x="2657475" y="4437063"/>
            <a:ext cx="180975" cy="360362"/>
          </a:xfrm>
          <a:prstGeom prst="rightBrace">
            <a:avLst>
              <a:gd name="adj1" fmla="val 16594"/>
              <a:gd name="adj2" fmla="val 50000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529567" name="Rectangle 159"/>
          <p:cNvSpPr>
            <a:spLocks noChangeArrowheads="1"/>
          </p:cNvSpPr>
          <p:nvPr/>
        </p:nvSpPr>
        <p:spPr bwMode="auto">
          <a:xfrm>
            <a:off x="2951163" y="4508500"/>
            <a:ext cx="5683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</p:txBody>
      </p:sp>
      <p:sp>
        <p:nvSpPr>
          <p:cNvPr id="529569" name="AutoShape 161"/>
          <p:cNvSpPr>
            <a:spLocks noChangeArrowheads="1"/>
          </p:cNvSpPr>
          <p:nvPr/>
        </p:nvSpPr>
        <p:spPr bwMode="auto">
          <a:xfrm>
            <a:off x="919163" y="4878388"/>
            <a:ext cx="720725" cy="4492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529570" name="AutoShape 162"/>
          <p:cNvSpPr>
            <a:spLocks/>
          </p:cNvSpPr>
          <p:nvPr/>
        </p:nvSpPr>
        <p:spPr bwMode="auto">
          <a:xfrm>
            <a:off x="2654300" y="4926013"/>
            <a:ext cx="180975" cy="360362"/>
          </a:xfrm>
          <a:prstGeom prst="rightBrace">
            <a:avLst>
              <a:gd name="adj1" fmla="val 16594"/>
              <a:gd name="adj2" fmla="val 50000"/>
            </a:avLst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529571" name="Rectangle 163"/>
          <p:cNvSpPr>
            <a:spLocks noChangeArrowheads="1"/>
          </p:cNvSpPr>
          <p:nvPr/>
        </p:nvSpPr>
        <p:spPr bwMode="auto">
          <a:xfrm>
            <a:off x="2951163" y="4960938"/>
            <a:ext cx="625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529572" name="AutoShape 164"/>
          <p:cNvSpPr>
            <a:spLocks noChangeArrowheads="1"/>
          </p:cNvSpPr>
          <p:nvPr/>
        </p:nvSpPr>
        <p:spPr bwMode="auto">
          <a:xfrm>
            <a:off x="928688" y="5384800"/>
            <a:ext cx="720725" cy="4270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529573" name="AutoShape 165"/>
          <p:cNvSpPr>
            <a:spLocks/>
          </p:cNvSpPr>
          <p:nvPr/>
        </p:nvSpPr>
        <p:spPr bwMode="auto">
          <a:xfrm>
            <a:off x="2649538" y="5413375"/>
            <a:ext cx="180975" cy="360363"/>
          </a:xfrm>
          <a:prstGeom prst="rightBrace">
            <a:avLst>
              <a:gd name="adj1" fmla="val 16594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529574" name="Rectangle 166"/>
          <p:cNvSpPr>
            <a:spLocks noChangeArrowheads="1"/>
          </p:cNvSpPr>
          <p:nvPr/>
        </p:nvSpPr>
        <p:spPr bwMode="auto">
          <a:xfrm>
            <a:off x="2951163" y="5408613"/>
            <a:ext cx="5683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</p:txBody>
      </p:sp>
      <p:sp>
        <p:nvSpPr>
          <p:cNvPr id="529575" name="AutoShape 167"/>
          <p:cNvSpPr>
            <a:spLocks noChangeArrowheads="1"/>
          </p:cNvSpPr>
          <p:nvPr/>
        </p:nvSpPr>
        <p:spPr bwMode="auto">
          <a:xfrm>
            <a:off x="914400" y="5873750"/>
            <a:ext cx="720725" cy="4270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529576" name="AutoShape 168"/>
          <p:cNvSpPr>
            <a:spLocks/>
          </p:cNvSpPr>
          <p:nvPr/>
        </p:nvSpPr>
        <p:spPr bwMode="auto">
          <a:xfrm>
            <a:off x="2647950" y="5895975"/>
            <a:ext cx="180975" cy="360363"/>
          </a:xfrm>
          <a:prstGeom prst="rightBrace">
            <a:avLst>
              <a:gd name="adj1" fmla="val 16594"/>
              <a:gd name="adj2" fmla="val 50000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529577" name="Rectangle 169"/>
          <p:cNvSpPr>
            <a:spLocks noChangeArrowheads="1"/>
          </p:cNvSpPr>
          <p:nvPr/>
        </p:nvSpPr>
        <p:spPr bwMode="auto">
          <a:xfrm>
            <a:off x="2924175" y="5911850"/>
            <a:ext cx="5683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</p:txBody>
      </p:sp>
      <p:sp>
        <p:nvSpPr>
          <p:cNvPr id="529595" name="Rectangle 187"/>
          <p:cNvSpPr>
            <a:spLocks noChangeArrowheads="1"/>
          </p:cNvSpPr>
          <p:nvPr/>
        </p:nvSpPr>
        <p:spPr bwMode="auto">
          <a:xfrm>
            <a:off x="5032375" y="3813175"/>
            <a:ext cx="127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29596" name="Rectangle 188"/>
          <p:cNvSpPr>
            <a:spLocks noChangeArrowheads="1"/>
          </p:cNvSpPr>
          <p:nvPr/>
        </p:nvSpPr>
        <p:spPr bwMode="auto">
          <a:xfrm>
            <a:off x="5003800" y="4173538"/>
            <a:ext cx="184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529598" name="Rectangle 190"/>
          <p:cNvSpPr>
            <a:spLocks noChangeArrowheads="1"/>
          </p:cNvSpPr>
          <p:nvPr/>
        </p:nvSpPr>
        <p:spPr bwMode="auto">
          <a:xfrm>
            <a:off x="5022850" y="4546600"/>
            <a:ext cx="127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29599" name="Rectangle 191"/>
          <p:cNvSpPr>
            <a:spLocks noChangeArrowheads="1"/>
          </p:cNvSpPr>
          <p:nvPr/>
        </p:nvSpPr>
        <p:spPr bwMode="auto">
          <a:xfrm>
            <a:off x="5038725" y="4959350"/>
            <a:ext cx="127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2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2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2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2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2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2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2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2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2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2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2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2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2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2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52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2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2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29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52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2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2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2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52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52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2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52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60" grpId="0"/>
      <p:bldP spid="529461" grpId="0"/>
      <p:bldP spid="529464" grpId="0"/>
      <p:bldP spid="529465" grpId="0"/>
      <p:bldP spid="529468" grpId="0"/>
      <p:bldP spid="529469" grpId="0"/>
      <p:bldP spid="529474" grpId="0"/>
      <p:bldP spid="529475" grpId="0"/>
      <p:bldP spid="529478" grpId="0"/>
      <p:bldP spid="529479" grpId="0"/>
      <p:bldP spid="529567" grpId="0"/>
      <p:bldP spid="529571" grpId="0"/>
      <p:bldP spid="529574" grpId="0"/>
      <p:bldP spid="529577" grpId="0"/>
      <p:bldP spid="529595" grpId="0"/>
      <p:bldP spid="529596" grpId="0"/>
      <p:bldP spid="529598" grpId="0"/>
      <p:bldP spid="52959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441D-2419-4E3F-8649-79052EBDC3A2}" type="slidenum">
              <a:rPr lang="en-US" altLang="en-US"/>
              <a:pPr/>
              <a:t>56</a:t>
            </a:fld>
            <a:r>
              <a:rPr lang="en-US" altLang="en-US"/>
              <a:t> / 65</a:t>
            </a:r>
          </a:p>
        </p:txBody>
      </p:sp>
      <p:grpSp>
        <p:nvGrpSpPr>
          <p:cNvPr id="546974" name="Group 158"/>
          <p:cNvGrpSpPr>
            <a:grpSpLocks/>
          </p:cNvGrpSpPr>
          <p:nvPr/>
        </p:nvGrpSpPr>
        <p:grpSpPr bwMode="auto">
          <a:xfrm>
            <a:off x="790575" y="1628775"/>
            <a:ext cx="7740650" cy="5045075"/>
            <a:chOff x="498" y="1026"/>
            <a:chExt cx="4876" cy="3178"/>
          </a:xfrm>
        </p:grpSpPr>
        <p:sp>
          <p:nvSpPr>
            <p:cNvPr id="546819" name="AutoShape 3"/>
            <p:cNvSpPr>
              <a:spLocks noChangeArrowheads="1"/>
            </p:cNvSpPr>
            <p:nvPr/>
          </p:nvSpPr>
          <p:spPr bwMode="auto">
            <a:xfrm flipH="1">
              <a:off x="1179" y="1026"/>
              <a:ext cx="3630" cy="283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endPara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6820" name="Line 4"/>
            <p:cNvSpPr>
              <a:spLocks noChangeShapeType="1"/>
            </p:cNvSpPr>
            <p:nvPr/>
          </p:nvSpPr>
          <p:spPr bwMode="auto">
            <a:xfrm rot="-5400000">
              <a:off x="2143" y="3918"/>
              <a:ext cx="11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6821" name="Line 5"/>
            <p:cNvSpPr>
              <a:spLocks noChangeShapeType="1"/>
            </p:cNvSpPr>
            <p:nvPr/>
          </p:nvSpPr>
          <p:spPr bwMode="auto">
            <a:xfrm rot="-5400000">
              <a:off x="1916" y="3918"/>
              <a:ext cx="11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6822" name="Text Box 6"/>
            <p:cNvSpPr txBox="1">
              <a:spLocks noChangeArrowheads="1"/>
            </p:cNvSpPr>
            <p:nvPr/>
          </p:nvSpPr>
          <p:spPr bwMode="auto">
            <a:xfrm>
              <a:off x="5148" y="2273"/>
              <a:ext cx="22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6823" name="Line 7"/>
            <p:cNvSpPr>
              <a:spLocks noChangeShapeType="1"/>
            </p:cNvSpPr>
            <p:nvPr/>
          </p:nvSpPr>
          <p:spPr bwMode="auto">
            <a:xfrm>
              <a:off x="838" y="272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6824" name="Text Box 8"/>
            <p:cNvSpPr txBox="1">
              <a:spLocks noChangeArrowheads="1"/>
            </p:cNvSpPr>
            <p:nvPr/>
          </p:nvSpPr>
          <p:spPr bwMode="auto">
            <a:xfrm>
              <a:off x="498" y="1253"/>
              <a:ext cx="226" cy="2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46825" name="Line 9"/>
            <p:cNvSpPr>
              <a:spLocks noChangeShapeType="1"/>
            </p:cNvSpPr>
            <p:nvPr/>
          </p:nvSpPr>
          <p:spPr bwMode="auto">
            <a:xfrm>
              <a:off x="838" y="295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6826" name="Line 10"/>
            <p:cNvSpPr>
              <a:spLocks noChangeShapeType="1"/>
            </p:cNvSpPr>
            <p:nvPr/>
          </p:nvSpPr>
          <p:spPr bwMode="auto">
            <a:xfrm>
              <a:off x="838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6827" name="Line 11"/>
            <p:cNvSpPr>
              <a:spLocks noChangeShapeType="1"/>
            </p:cNvSpPr>
            <p:nvPr/>
          </p:nvSpPr>
          <p:spPr bwMode="auto">
            <a:xfrm>
              <a:off x="838" y="340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6828" name="Line 12"/>
            <p:cNvSpPr>
              <a:spLocks noChangeShapeType="1"/>
            </p:cNvSpPr>
            <p:nvPr/>
          </p:nvSpPr>
          <p:spPr bwMode="auto">
            <a:xfrm>
              <a:off x="4809" y="239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6829" name="Text Box 13"/>
            <p:cNvSpPr txBox="1">
              <a:spLocks noChangeArrowheads="1"/>
            </p:cNvSpPr>
            <p:nvPr/>
          </p:nvSpPr>
          <p:spPr bwMode="auto">
            <a:xfrm>
              <a:off x="1406" y="3974"/>
              <a:ext cx="113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46830" name="Line 14"/>
            <p:cNvSpPr>
              <a:spLocks noChangeShapeType="1"/>
            </p:cNvSpPr>
            <p:nvPr/>
          </p:nvSpPr>
          <p:spPr bwMode="auto">
            <a:xfrm>
              <a:off x="838" y="136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6831" name="Line 15"/>
            <p:cNvSpPr>
              <a:spLocks noChangeShapeType="1"/>
            </p:cNvSpPr>
            <p:nvPr/>
          </p:nvSpPr>
          <p:spPr bwMode="auto">
            <a:xfrm>
              <a:off x="838" y="15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6832" name="Line 16"/>
            <p:cNvSpPr>
              <a:spLocks noChangeShapeType="1"/>
            </p:cNvSpPr>
            <p:nvPr/>
          </p:nvSpPr>
          <p:spPr bwMode="auto">
            <a:xfrm>
              <a:off x="838" y="182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6833" name="Line 17"/>
            <p:cNvSpPr>
              <a:spLocks noChangeShapeType="1"/>
            </p:cNvSpPr>
            <p:nvPr/>
          </p:nvSpPr>
          <p:spPr bwMode="auto">
            <a:xfrm>
              <a:off x="838" y="204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6834" name="Line 18"/>
            <p:cNvSpPr>
              <a:spLocks noChangeShapeType="1"/>
            </p:cNvSpPr>
            <p:nvPr/>
          </p:nvSpPr>
          <p:spPr bwMode="auto">
            <a:xfrm rot="-5400000">
              <a:off x="1689" y="3918"/>
              <a:ext cx="11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  <p:sp>
        <p:nvSpPr>
          <p:cNvPr id="546835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Multiplexer Expansion</a:t>
            </a:r>
          </a:p>
        </p:txBody>
      </p:sp>
      <p:sp>
        <p:nvSpPr>
          <p:cNvPr id="546896" name="Rectangle 80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  <a:noFill/>
          <a:ln/>
        </p:spPr>
        <p:txBody>
          <a:bodyPr/>
          <a:lstStyle/>
          <a:p>
            <a:r>
              <a:rPr lang="en-US" altLang="en-US"/>
              <a:t>8-to-1 MUX using Dual 4-to-1 MUX</a:t>
            </a:r>
          </a:p>
        </p:txBody>
      </p:sp>
      <p:grpSp>
        <p:nvGrpSpPr>
          <p:cNvPr id="546935" name="Group 119"/>
          <p:cNvGrpSpPr>
            <a:grpSpLocks/>
          </p:cNvGrpSpPr>
          <p:nvPr/>
        </p:nvGrpSpPr>
        <p:grpSpPr bwMode="auto">
          <a:xfrm>
            <a:off x="1871663" y="1808163"/>
            <a:ext cx="2881312" cy="2160587"/>
            <a:chOff x="2993" y="2727"/>
            <a:chExt cx="1815" cy="1361"/>
          </a:xfrm>
        </p:grpSpPr>
        <p:sp>
          <p:nvSpPr>
            <p:cNvPr id="546936" name="AutoShape 120"/>
            <p:cNvSpPr>
              <a:spLocks noChangeArrowheads="1"/>
            </p:cNvSpPr>
            <p:nvPr/>
          </p:nvSpPr>
          <p:spPr bwMode="auto">
            <a:xfrm flipH="1">
              <a:off x="3334" y="2727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546937" name="Line 121"/>
            <p:cNvSpPr>
              <a:spLocks noChangeShapeType="1"/>
            </p:cNvSpPr>
            <p:nvPr/>
          </p:nvSpPr>
          <p:spPr bwMode="auto">
            <a:xfrm rot="-5400000">
              <a:off x="3900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6938" name="Line 122"/>
            <p:cNvSpPr>
              <a:spLocks noChangeShapeType="1"/>
            </p:cNvSpPr>
            <p:nvPr/>
          </p:nvSpPr>
          <p:spPr bwMode="auto">
            <a:xfrm rot="-5400000">
              <a:off x="3673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6939" name="Text Box 123"/>
            <p:cNvSpPr txBox="1">
              <a:spLocks noChangeArrowheads="1"/>
            </p:cNvSpPr>
            <p:nvPr/>
          </p:nvSpPr>
          <p:spPr bwMode="auto">
            <a:xfrm>
              <a:off x="4240" y="3177"/>
              <a:ext cx="22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6940" name="Line 124"/>
            <p:cNvSpPr>
              <a:spLocks noChangeShapeType="1"/>
            </p:cNvSpPr>
            <p:nvPr/>
          </p:nvSpPr>
          <p:spPr bwMode="auto">
            <a:xfrm>
              <a:off x="2993" y="295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6941" name="Text Box 125"/>
            <p:cNvSpPr txBox="1">
              <a:spLocks noChangeArrowheads="1"/>
            </p:cNvSpPr>
            <p:nvPr/>
          </p:nvSpPr>
          <p:spPr bwMode="auto">
            <a:xfrm>
              <a:off x="3333" y="2815"/>
              <a:ext cx="226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46942" name="Line 126"/>
            <p:cNvSpPr>
              <a:spLocks noChangeShapeType="1"/>
            </p:cNvSpPr>
            <p:nvPr/>
          </p:nvSpPr>
          <p:spPr bwMode="auto">
            <a:xfrm>
              <a:off x="2993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6943" name="Line 127"/>
            <p:cNvSpPr>
              <a:spLocks noChangeShapeType="1"/>
            </p:cNvSpPr>
            <p:nvPr/>
          </p:nvSpPr>
          <p:spPr bwMode="auto">
            <a:xfrm>
              <a:off x="2993" y="340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6944" name="Line 128"/>
            <p:cNvSpPr>
              <a:spLocks noChangeShapeType="1"/>
            </p:cNvSpPr>
            <p:nvPr/>
          </p:nvSpPr>
          <p:spPr bwMode="auto">
            <a:xfrm>
              <a:off x="2993" y="363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6945" name="Line 129"/>
            <p:cNvSpPr>
              <a:spLocks noChangeShapeType="1"/>
            </p:cNvSpPr>
            <p:nvPr/>
          </p:nvSpPr>
          <p:spPr bwMode="auto">
            <a:xfrm>
              <a:off x="4467" y="329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6946" name="Text Box 130"/>
            <p:cNvSpPr txBox="1">
              <a:spLocks noChangeArrowheads="1"/>
            </p:cNvSpPr>
            <p:nvPr/>
          </p:nvSpPr>
          <p:spPr bwMode="auto">
            <a:xfrm>
              <a:off x="3674" y="3634"/>
              <a:ext cx="56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546947" name="Group 131"/>
          <p:cNvGrpSpPr>
            <a:grpSpLocks/>
          </p:cNvGrpSpPr>
          <p:nvPr/>
        </p:nvGrpSpPr>
        <p:grpSpPr bwMode="auto">
          <a:xfrm>
            <a:off x="1871663" y="3968750"/>
            <a:ext cx="2881312" cy="2160588"/>
            <a:chOff x="2993" y="2727"/>
            <a:chExt cx="1815" cy="1361"/>
          </a:xfrm>
        </p:grpSpPr>
        <p:sp>
          <p:nvSpPr>
            <p:cNvPr id="546948" name="AutoShape 132"/>
            <p:cNvSpPr>
              <a:spLocks noChangeArrowheads="1"/>
            </p:cNvSpPr>
            <p:nvPr/>
          </p:nvSpPr>
          <p:spPr bwMode="auto">
            <a:xfrm flipH="1">
              <a:off x="3334" y="2727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546949" name="Line 133"/>
            <p:cNvSpPr>
              <a:spLocks noChangeShapeType="1"/>
            </p:cNvSpPr>
            <p:nvPr/>
          </p:nvSpPr>
          <p:spPr bwMode="auto">
            <a:xfrm rot="-5400000">
              <a:off x="3900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6950" name="Line 134"/>
            <p:cNvSpPr>
              <a:spLocks noChangeShapeType="1"/>
            </p:cNvSpPr>
            <p:nvPr/>
          </p:nvSpPr>
          <p:spPr bwMode="auto">
            <a:xfrm rot="-5400000">
              <a:off x="3673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6951" name="Text Box 135"/>
            <p:cNvSpPr txBox="1">
              <a:spLocks noChangeArrowheads="1"/>
            </p:cNvSpPr>
            <p:nvPr/>
          </p:nvSpPr>
          <p:spPr bwMode="auto">
            <a:xfrm>
              <a:off x="4240" y="3177"/>
              <a:ext cx="22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6952" name="Line 136"/>
            <p:cNvSpPr>
              <a:spLocks noChangeShapeType="1"/>
            </p:cNvSpPr>
            <p:nvPr/>
          </p:nvSpPr>
          <p:spPr bwMode="auto">
            <a:xfrm>
              <a:off x="2993" y="295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6953" name="Text Box 137"/>
            <p:cNvSpPr txBox="1">
              <a:spLocks noChangeArrowheads="1"/>
            </p:cNvSpPr>
            <p:nvPr/>
          </p:nvSpPr>
          <p:spPr bwMode="auto">
            <a:xfrm>
              <a:off x="3333" y="2815"/>
              <a:ext cx="226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46954" name="Line 138"/>
            <p:cNvSpPr>
              <a:spLocks noChangeShapeType="1"/>
            </p:cNvSpPr>
            <p:nvPr/>
          </p:nvSpPr>
          <p:spPr bwMode="auto">
            <a:xfrm>
              <a:off x="2993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6955" name="Line 139"/>
            <p:cNvSpPr>
              <a:spLocks noChangeShapeType="1"/>
            </p:cNvSpPr>
            <p:nvPr/>
          </p:nvSpPr>
          <p:spPr bwMode="auto">
            <a:xfrm>
              <a:off x="2993" y="340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6956" name="Line 140"/>
            <p:cNvSpPr>
              <a:spLocks noChangeShapeType="1"/>
            </p:cNvSpPr>
            <p:nvPr/>
          </p:nvSpPr>
          <p:spPr bwMode="auto">
            <a:xfrm>
              <a:off x="2993" y="363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6957" name="Line 141"/>
            <p:cNvSpPr>
              <a:spLocks noChangeShapeType="1"/>
            </p:cNvSpPr>
            <p:nvPr/>
          </p:nvSpPr>
          <p:spPr bwMode="auto">
            <a:xfrm>
              <a:off x="4467" y="329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6958" name="Text Box 142"/>
            <p:cNvSpPr txBox="1">
              <a:spLocks noChangeArrowheads="1"/>
            </p:cNvSpPr>
            <p:nvPr/>
          </p:nvSpPr>
          <p:spPr bwMode="auto">
            <a:xfrm>
              <a:off x="3674" y="3634"/>
              <a:ext cx="56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546971" name="Group 155"/>
          <p:cNvGrpSpPr>
            <a:grpSpLocks/>
          </p:cNvGrpSpPr>
          <p:nvPr/>
        </p:nvGrpSpPr>
        <p:grpSpPr bwMode="auto">
          <a:xfrm>
            <a:off x="4751388" y="3249613"/>
            <a:ext cx="2881312" cy="1441450"/>
            <a:chOff x="2993" y="2047"/>
            <a:chExt cx="1815" cy="908"/>
          </a:xfrm>
        </p:grpSpPr>
        <p:sp>
          <p:nvSpPr>
            <p:cNvPr id="546960" name="AutoShape 144"/>
            <p:cNvSpPr>
              <a:spLocks noChangeArrowheads="1"/>
            </p:cNvSpPr>
            <p:nvPr/>
          </p:nvSpPr>
          <p:spPr bwMode="auto">
            <a:xfrm flipH="1">
              <a:off x="3334" y="2047"/>
              <a:ext cx="1134" cy="681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546961" name="Line 145"/>
            <p:cNvSpPr>
              <a:spLocks noChangeShapeType="1"/>
            </p:cNvSpPr>
            <p:nvPr/>
          </p:nvSpPr>
          <p:spPr bwMode="auto">
            <a:xfrm rot="-5400000">
              <a:off x="3787" y="2842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6962" name="Text Box 146"/>
            <p:cNvSpPr txBox="1">
              <a:spLocks noChangeArrowheads="1"/>
            </p:cNvSpPr>
            <p:nvPr/>
          </p:nvSpPr>
          <p:spPr bwMode="auto">
            <a:xfrm>
              <a:off x="4240" y="2274"/>
              <a:ext cx="22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6963" name="Line 147"/>
            <p:cNvSpPr>
              <a:spLocks noChangeShapeType="1"/>
            </p:cNvSpPr>
            <p:nvPr/>
          </p:nvSpPr>
          <p:spPr bwMode="auto">
            <a:xfrm>
              <a:off x="2993" y="227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6964" name="Text Box 148"/>
            <p:cNvSpPr txBox="1">
              <a:spLocks noChangeArrowheads="1"/>
            </p:cNvSpPr>
            <p:nvPr/>
          </p:nvSpPr>
          <p:spPr bwMode="auto">
            <a:xfrm>
              <a:off x="3333" y="2135"/>
              <a:ext cx="22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46965" name="Line 149"/>
            <p:cNvSpPr>
              <a:spLocks noChangeShapeType="1"/>
            </p:cNvSpPr>
            <p:nvPr/>
          </p:nvSpPr>
          <p:spPr bwMode="auto">
            <a:xfrm>
              <a:off x="2993" y="250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6966" name="Line 150"/>
            <p:cNvSpPr>
              <a:spLocks noChangeShapeType="1"/>
            </p:cNvSpPr>
            <p:nvPr/>
          </p:nvSpPr>
          <p:spPr bwMode="auto">
            <a:xfrm>
              <a:off x="4467" y="239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6967" name="Text Box 151"/>
            <p:cNvSpPr txBox="1">
              <a:spLocks noChangeArrowheads="1"/>
            </p:cNvSpPr>
            <p:nvPr/>
          </p:nvSpPr>
          <p:spPr bwMode="auto">
            <a:xfrm>
              <a:off x="3674" y="2501"/>
              <a:ext cx="56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46968" name="Line 152"/>
          <p:cNvSpPr>
            <a:spLocks noChangeShapeType="1"/>
          </p:cNvSpPr>
          <p:nvPr/>
        </p:nvSpPr>
        <p:spPr bwMode="auto">
          <a:xfrm>
            <a:off x="4751388" y="2708275"/>
            <a:ext cx="0" cy="9001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6969" name="Line 153"/>
          <p:cNvSpPr>
            <a:spLocks noChangeShapeType="1"/>
          </p:cNvSpPr>
          <p:nvPr/>
        </p:nvSpPr>
        <p:spPr bwMode="auto">
          <a:xfrm>
            <a:off x="4751388" y="3968750"/>
            <a:ext cx="0" cy="9001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6970" name="Line 154"/>
          <p:cNvSpPr>
            <a:spLocks noChangeShapeType="1"/>
          </p:cNvSpPr>
          <p:nvPr/>
        </p:nvSpPr>
        <p:spPr bwMode="auto">
          <a:xfrm>
            <a:off x="6192838" y="4689475"/>
            <a:ext cx="0" cy="12604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6972" name="Line 156"/>
          <p:cNvSpPr>
            <a:spLocks noChangeShapeType="1"/>
          </p:cNvSpPr>
          <p:nvPr/>
        </p:nvSpPr>
        <p:spPr bwMode="auto">
          <a:xfrm flipV="1">
            <a:off x="2771775" y="5949950"/>
            <a:ext cx="34210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6973" name="Line 157"/>
          <p:cNvSpPr>
            <a:spLocks noChangeShapeType="1"/>
          </p:cNvSpPr>
          <p:nvPr/>
        </p:nvSpPr>
        <p:spPr bwMode="auto">
          <a:xfrm rot="-5400000">
            <a:off x="2682081" y="6039644"/>
            <a:ext cx="17938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6975" name="Rectangle 159"/>
          <p:cNvSpPr>
            <a:spLocks noChangeArrowheads="1"/>
          </p:cNvSpPr>
          <p:nvPr/>
        </p:nvSpPr>
        <p:spPr bwMode="auto">
          <a:xfrm>
            <a:off x="3176588" y="6129338"/>
            <a:ext cx="533400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 b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0   0</a:t>
            </a:r>
          </a:p>
        </p:txBody>
      </p:sp>
      <p:sp>
        <p:nvSpPr>
          <p:cNvPr id="546976" name="Line 160"/>
          <p:cNvSpPr>
            <a:spLocks noChangeShapeType="1"/>
          </p:cNvSpPr>
          <p:nvPr/>
        </p:nvSpPr>
        <p:spPr bwMode="auto">
          <a:xfrm>
            <a:off x="2847975" y="2168525"/>
            <a:ext cx="1079500" cy="53975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6977" name="Line 161"/>
          <p:cNvSpPr>
            <a:spLocks noChangeShapeType="1"/>
          </p:cNvSpPr>
          <p:nvPr/>
        </p:nvSpPr>
        <p:spPr bwMode="auto">
          <a:xfrm>
            <a:off x="2860675" y="4329113"/>
            <a:ext cx="1077913" cy="53975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6978" name="Rectangle 162"/>
          <p:cNvSpPr>
            <a:spLocks noChangeArrowheads="1"/>
          </p:cNvSpPr>
          <p:nvPr/>
        </p:nvSpPr>
        <p:spPr bwMode="auto">
          <a:xfrm>
            <a:off x="2798763" y="6129338"/>
            <a:ext cx="152400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 b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46979" name="Line 163"/>
          <p:cNvSpPr>
            <a:spLocks noChangeShapeType="1"/>
          </p:cNvSpPr>
          <p:nvPr/>
        </p:nvSpPr>
        <p:spPr bwMode="auto">
          <a:xfrm flipV="1">
            <a:off x="5715000" y="3789363"/>
            <a:ext cx="1081088" cy="179387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6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6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4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4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4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46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4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6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6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46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975" grpId="0"/>
      <p:bldP spid="54697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BE92-345B-42B6-9DBC-E3C523A2E365}" type="slidenum">
              <a:rPr lang="en-US" altLang="en-US"/>
              <a:pPr/>
              <a:t>57</a:t>
            </a:fld>
            <a:r>
              <a:rPr lang="en-US" altLang="en-US"/>
              <a:t> / 65</a:t>
            </a:r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DeMultiplexers</a:t>
            </a:r>
          </a:p>
        </p:txBody>
      </p:sp>
      <p:graphicFrame>
        <p:nvGraphicFramePr>
          <p:cNvPr id="541700" name="Object 4"/>
          <p:cNvGraphicFramePr>
            <a:graphicFrameLocks noChangeAspect="1"/>
          </p:cNvGraphicFramePr>
          <p:nvPr/>
        </p:nvGraphicFramePr>
        <p:xfrm>
          <a:off x="4392613" y="908050"/>
          <a:ext cx="4498975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756124" imgH="1648846" progId="Visio.Drawing.11">
                  <p:embed/>
                </p:oleObj>
              </mc:Choice>
              <mc:Fallback>
                <p:oleObj name="Visio" r:id="rId3" imgW="2756124" imgH="1648846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908050"/>
                        <a:ext cx="4498975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1737" name="Group 41"/>
          <p:cNvGrpSpPr>
            <a:grpSpLocks/>
          </p:cNvGrpSpPr>
          <p:nvPr/>
        </p:nvGrpSpPr>
        <p:grpSpPr bwMode="auto">
          <a:xfrm>
            <a:off x="431800" y="1268413"/>
            <a:ext cx="3060700" cy="2160587"/>
            <a:chOff x="385" y="2614"/>
            <a:chExt cx="1928" cy="1361"/>
          </a:xfrm>
        </p:grpSpPr>
        <p:sp>
          <p:nvSpPr>
            <p:cNvPr id="541702" name="AutoShape 6"/>
            <p:cNvSpPr>
              <a:spLocks noChangeArrowheads="1"/>
            </p:cNvSpPr>
            <p:nvPr/>
          </p:nvSpPr>
          <p:spPr bwMode="auto">
            <a:xfrm flipH="1">
              <a:off x="725" y="2614"/>
              <a:ext cx="1249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DeMUX</a:t>
              </a:r>
            </a:p>
          </p:txBody>
        </p:sp>
        <p:sp>
          <p:nvSpPr>
            <p:cNvPr id="541703" name="Line 7"/>
            <p:cNvSpPr>
              <a:spLocks noChangeShapeType="1"/>
            </p:cNvSpPr>
            <p:nvPr/>
          </p:nvSpPr>
          <p:spPr bwMode="auto">
            <a:xfrm rot="-5400000">
              <a:off x="1324" y="3862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1704" name="Line 8"/>
            <p:cNvSpPr>
              <a:spLocks noChangeShapeType="1"/>
            </p:cNvSpPr>
            <p:nvPr/>
          </p:nvSpPr>
          <p:spPr bwMode="auto">
            <a:xfrm rot="-5400000">
              <a:off x="1097" y="3862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1705" name="Text Box 9"/>
            <p:cNvSpPr txBox="1">
              <a:spLocks noChangeArrowheads="1"/>
            </p:cNvSpPr>
            <p:nvPr/>
          </p:nvSpPr>
          <p:spPr bwMode="auto">
            <a:xfrm>
              <a:off x="725" y="3067"/>
              <a:ext cx="22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1706" name="Line 10"/>
            <p:cNvSpPr>
              <a:spLocks noChangeShapeType="1"/>
            </p:cNvSpPr>
            <p:nvPr/>
          </p:nvSpPr>
          <p:spPr bwMode="auto">
            <a:xfrm>
              <a:off x="1972" y="284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1707" name="Text Box 11"/>
            <p:cNvSpPr txBox="1">
              <a:spLocks noChangeArrowheads="1"/>
            </p:cNvSpPr>
            <p:nvPr/>
          </p:nvSpPr>
          <p:spPr bwMode="auto">
            <a:xfrm>
              <a:off x="1746" y="2702"/>
              <a:ext cx="226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41708" name="Line 12"/>
            <p:cNvSpPr>
              <a:spLocks noChangeShapeType="1"/>
            </p:cNvSpPr>
            <p:nvPr/>
          </p:nvSpPr>
          <p:spPr bwMode="auto">
            <a:xfrm>
              <a:off x="1972" y="306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1709" name="Line 13"/>
            <p:cNvSpPr>
              <a:spLocks noChangeShapeType="1"/>
            </p:cNvSpPr>
            <p:nvPr/>
          </p:nvSpPr>
          <p:spPr bwMode="auto">
            <a:xfrm>
              <a:off x="1972" y="329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1710" name="Line 14"/>
            <p:cNvSpPr>
              <a:spLocks noChangeShapeType="1"/>
            </p:cNvSpPr>
            <p:nvPr/>
          </p:nvSpPr>
          <p:spPr bwMode="auto">
            <a:xfrm>
              <a:off x="1972" y="3522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1711" name="Line 15"/>
            <p:cNvSpPr>
              <a:spLocks noChangeShapeType="1"/>
            </p:cNvSpPr>
            <p:nvPr/>
          </p:nvSpPr>
          <p:spPr bwMode="auto">
            <a:xfrm>
              <a:off x="385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1712" name="Text Box 16"/>
            <p:cNvSpPr txBox="1">
              <a:spLocks noChangeArrowheads="1"/>
            </p:cNvSpPr>
            <p:nvPr/>
          </p:nvSpPr>
          <p:spPr bwMode="auto">
            <a:xfrm>
              <a:off x="1066" y="3473"/>
              <a:ext cx="56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aphicFrame>
        <p:nvGraphicFramePr>
          <p:cNvPr id="541788" name="Group 92"/>
          <p:cNvGraphicFramePr>
            <a:graphicFrameLocks noGrp="1"/>
          </p:cNvGraphicFramePr>
          <p:nvPr/>
        </p:nvGraphicFramePr>
        <p:xfrm>
          <a:off x="4572000" y="4149725"/>
          <a:ext cx="3238500" cy="21590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1923495976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248238218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883338696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40042273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690235835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16065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854280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563376"/>
                  </a:ext>
                </a:extLst>
              </a:tr>
              <a:tr h="431800">
                <a:tc>
                  <a:txBody>
                    <a:bodyPr/>
                    <a:lstStyle>
                      <a:lvl1pPr marL="457200" indent="-457200"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912813" indent="-381000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331913" indent="-342900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868488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390775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8479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33051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7623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42195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843613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US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937170"/>
                  </a:ext>
                </a:extLst>
              </a:tr>
            </a:tbl>
          </a:graphicData>
        </a:graphic>
      </p:graphicFrame>
      <p:graphicFrame>
        <p:nvGraphicFramePr>
          <p:cNvPr id="541790" name="Object 94"/>
          <p:cNvGraphicFramePr>
            <a:graphicFrameLocks noChangeAspect="1"/>
          </p:cNvGraphicFramePr>
          <p:nvPr/>
        </p:nvGraphicFramePr>
        <p:xfrm>
          <a:off x="792163" y="3789363"/>
          <a:ext cx="2570162" cy="271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889272" imgH="1998269" progId="Visio.Drawing.11">
                  <p:embed/>
                </p:oleObj>
              </mc:Choice>
              <mc:Fallback>
                <p:oleObj name="Visio" r:id="rId5" imgW="1889272" imgH="1998269" progId="Visio.Drawing.11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3789363"/>
                        <a:ext cx="2570162" cy="271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4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C4E8-06B5-47AE-AACC-65BBE3507CEE}" type="slidenum">
              <a:rPr lang="en-US" altLang="en-US"/>
              <a:pPr/>
              <a:t>58</a:t>
            </a:fld>
            <a:r>
              <a:rPr lang="en-US" altLang="en-US"/>
              <a:t> / 65</a:t>
            </a:r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Multiplexer / DeMultiplexer Pairs</a:t>
            </a:r>
          </a:p>
        </p:txBody>
      </p:sp>
      <p:sp>
        <p:nvSpPr>
          <p:cNvPr id="543748" name="AutoShape 4"/>
          <p:cNvSpPr>
            <a:spLocks noChangeArrowheads="1"/>
          </p:cNvSpPr>
          <p:nvPr/>
        </p:nvSpPr>
        <p:spPr bwMode="auto">
          <a:xfrm flipH="1" flipV="1">
            <a:off x="1331913" y="1447800"/>
            <a:ext cx="1079500" cy="37814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lIns="0" tIns="0" rIns="0" bIns="0" anchor="ctr" anchorCtr="1"/>
          <a:lstStyle/>
          <a:p>
            <a:endParaRPr lang="en-US" altLang="en-US" sz="24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3749" name="Line 5"/>
          <p:cNvSpPr>
            <a:spLocks noChangeShapeType="1"/>
          </p:cNvSpPr>
          <p:nvPr/>
        </p:nvSpPr>
        <p:spPr bwMode="auto">
          <a:xfrm>
            <a:off x="2411413" y="3248025"/>
            <a:ext cx="4140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3750" name="Line 6"/>
          <p:cNvSpPr>
            <a:spLocks noChangeShapeType="1"/>
          </p:cNvSpPr>
          <p:nvPr/>
        </p:nvSpPr>
        <p:spPr bwMode="auto">
          <a:xfrm>
            <a:off x="2592388" y="5408613"/>
            <a:ext cx="3779837" cy="0"/>
          </a:xfrm>
          <a:prstGeom prst="line">
            <a:avLst/>
          </a:prstGeom>
          <a:noFill/>
          <a:ln w="38100">
            <a:solidFill>
              <a:srgbClr val="CC00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3751" name="Text Box 7"/>
          <p:cNvSpPr txBox="1">
            <a:spLocks noChangeArrowheads="1"/>
          </p:cNvSpPr>
          <p:nvPr/>
        </p:nvSpPr>
        <p:spPr bwMode="auto">
          <a:xfrm>
            <a:off x="2051050" y="3062288"/>
            <a:ext cx="3587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en-US" sz="2400" b="1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3752" name="Line 8"/>
          <p:cNvSpPr>
            <a:spLocks noChangeShapeType="1"/>
          </p:cNvSpPr>
          <p:nvPr/>
        </p:nvSpPr>
        <p:spPr bwMode="auto">
          <a:xfrm>
            <a:off x="971550" y="1987550"/>
            <a:ext cx="3603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3753" name="Text Box 9"/>
          <p:cNvSpPr txBox="1">
            <a:spLocks noChangeArrowheads="1"/>
          </p:cNvSpPr>
          <p:nvPr/>
        </p:nvSpPr>
        <p:spPr bwMode="auto">
          <a:xfrm>
            <a:off x="1330325" y="1766888"/>
            <a:ext cx="358775" cy="292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43754" name="Line 10"/>
          <p:cNvSpPr>
            <a:spLocks noChangeShapeType="1"/>
          </p:cNvSpPr>
          <p:nvPr/>
        </p:nvSpPr>
        <p:spPr bwMode="auto">
          <a:xfrm>
            <a:off x="971550" y="2347913"/>
            <a:ext cx="3603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3755" name="Line 11"/>
          <p:cNvSpPr>
            <a:spLocks noChangeShapeType="1"/>
          </p:cNvSpPr>
          <p:nvPr/>
        </p:nvSpPr>
        <p:spPr bwMode="auto">
          <a:xfrm>
            <a:off x="971550" y="2708275"/>
            <a:ext cx="3603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3756" name="Line 12"/>
          <p:cNvSpPr>
            <a:spLocks noChangeShapeType="1"/>
          </p:cNvSpPr>
          <p:nvPr/>
        </p:nvSpPr>
        <p:spPr bwMode="auto">
          <a:xfrm>
            <a:off x="971550" y="3067050"/>
            <a:ext cx="360363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3757" name="Line 13"/>
          <p:cNvSpPr>
            <a:spLocks noChangeShapeType="1"/>
          </p:cNvSpPr>
          <p:nvPr/>
        </p:nvSpPr>
        <p:spPr bwMode="auto">
          <a:xfrm flipH="1">
            <a:off x="1511300" y="5229225"/>
            <a:ext cx="0" cy="7207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3758" name="Line 14"/>
          <p:cNvSpPr>
            <a:spLocks noChangeShapeType="1"/>
          </p:cNvSpPr>
          <p:nvPr/>
        </p:nvSpPr>
        <p:spPr bwMode="auto">
          <a:xfrm>
            <a:off x="971550" y="3427413"/>
            <a:ext cx="3603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3759" name="Line 15"/>
          <p:cNvSpPr>
            <a:spLocks noChangeShapeType="1"/>
          </p:cNvSpPr>
          <p:nvPr/>
        </p:nvSpPr>
        <p:spPr bwMode="auto">
          <a:xfrm flipV="1">
            <a:off x="971550" y="3786188"/>
            <a:ext cx="360363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3760" name="Line 16"/>
          <p:cNvSpPr>
            <a:spLocks noChangeShapeType="1"/>
          </p:cNvSpPr>
          <p:nvPr/>
        </p:nvSpPr>
        <p:spPr bwMode="auto">
          <a:xfrm flipV="1">
            <a:off x="971550" y="4144963"/>
            <a:ext cx="360363" cy="31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3761" name="Line 17"/>
          <p:cNvSpPr>
            <a:spLocks noChangeShapeType="1"/>
          </p:cNvSpPr>
          <p:nvPr/>
        </p:nvSpPr>
        <p:spPr bwMode="auto">
          <a:xfrm flipV="1">
            <a:off x="971550" y="4503738"/>
            <a:ext cx="360363" cy="47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3762" name="AutoShape 18"/>
          <p:cNvSpPr>
            <a:spLocks noChangeArrowheads="1"/>
          </p:cNvSpPr>
          <p:nvPr/>
        </p:nvSpPr>
        <p:spPr bwMode="auto">
          <a:xfrm flipH="1" flipV="1">
            <a:off x="6551613" y="1447800"/>
            <a:ext cx="1081087" cy="37814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lIns="0" tIns="0" rIns="0" bIns="0" anchor="ctr" anchorCtr="1"/>
          <a:lstStyle/>
          <a:p>
            <a:endParaRPr lang="en-US" altLang="en-US" sz="24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3763" name="Text Box 19"/>
          <p:cNvSpPr txBox="1">
            <a:spLocks noChangeArrowheads="1"/>
          </p:cNvSpPr>
          <p:nvPr/>
        </p:nvSpPr>
        <p:spPr bwMode="auto">
          <a:xfrm>
            <a:off x="6553200" y="3062288"/>
            <a:ext cx="3587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400" b="1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3764" name="Line 20"/>
          <p:cNvSpPr>
            <a:spLocks noChangeShapeType="1"/>
          </p:cNvSpPr>
          <p:nvPr/>
        </p:nvSpPr>
        <p:spPr bwMode="auto">
          <a:xfrm>
            <a:off x="7632700" y="1987550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3765" name="Text Box 21"/>
          <p:cNvSpPr txBox="1">
            <a:spLocks noChangeArrowheads="1"/>
          </p:cNvSpPr>
          <p:nvPr/>
        </p:nvSpPr>
        <p:spPr bwMode="auto">
          <a:xfrm>
            <a:off x="7221538" y="1627188"/>
            <a:ext cx="358775" cy="292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43766" name="Line 22"/>
          <p:cNvSpPr>
            <a:spLocks noChangeShapeType="1"/>
          </p:cNvSpPr>
          <p:nvPr/>
        </p:nvSpPr>
        <p:spPr bwMode="auto">
          <a:xfrm>
            <a:off x="7632700" y="2347913"/>
            <a:ext cx="53975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3767" name="Line 23"/>
          <p:cNvSpPr>
            <a:spLocks noChangeShapeType="1"/>
          </p:cNvSpPr>
          <p:nvPr/>
        </p:nvSpPr>
        <p:spPr bwMode="auto">
          <a:xfrm>
            <a:off x="7632700" y="2708275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3768" name="Line 24"/>
          <p:cNvSpPr>
            <a:spLocks noChangeShapeType="1"/>
          </p:cNvSpPr>
          <p:nvPr/>
        </p:nvSpPr>
        <p:spPr bwMode="auto">
          <a:xfrm>
            <a:off x="7632700" y="3068638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3769" name="Line 25"/>
          <p:cNvSpPr>
            <a:spLocks noChangeShapeType="1"/>
          </p:cNvSpPr>
          <p:nvPr/>
        </p:nvSpPr>
        <p:spPr bwMode="auto">
          <a:xfrm>
            <a:off x="7632700" y="3427413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3770" name="Line 26"/>
          <p:cNvSpPr>
            <a:spLocks noChangeShapeType="1"/>
          </p:cNvSpPr>
          <p:nvPr/>
        </p:nvSpPr>
        <p:spPr bwMode="auto">
          <a:xfrm>
            <a:off x="7632700" y="3786188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3771" name="Line 27"/>
          <p:cNvSpPr>
            <a:spLocks noChangeShapeType="1"/>
          </p:cNvSpPr>
          <p:nvPr/>
        </p:nvSpPr>
        <p:spPr bwMode="auto">
          <a:xfrm>
            <a:off x="7632700" y="4144963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3772" name="Line 28"/>
          <p:cNvSpPr>
            <a:spLocks noChangeShapeType="1"/>
          </p:cNvSpPr>
          <p:nvPr/>
        </p:nvSpPr>
        <p:spPr bwMode="auto">
          <a:xfrm>
            <a:off x="7632700" y="4503738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3773" name="Rectangle 29"/>
          <p:cNvSpPr>
            <a:spLocks noChangeArrowheads="1"/>
          </p:cNvSpPr>
          <p:nvPr/>
        </p:nvSpPr>
        <p:spPr bwMode="auto">
          <a:xfrm>
            <a:off x="1519238" y="1119188"/>
            <a:ext cx="728662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MUX</a:t>
            </a:r>
          </a:p>
        </p:txBody>
      </p:sp>
      <p:sp>
        <p:nvSpPr>
          <p:cNvPr id="543774" name="Rectangle 30"/>
          <p:cNvSpPr>
            <a:spLocks noChangeArrowheads="1"/>
          </p:cNvSpPr>
          <p:nvPr/>
        </p:nvSpPr>
        <p:spPr bwMode="auto">
          <a:xfrm>
            <a:off x="6553200" y="1119188"/>
            <a:ext cx="1084263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DeMUX</a:t>
            </a:r>
          </a:p>
        </p:txBody>
      </p:sp>
      <p:sp>
        <p:nvSpPr>
          <p:cNvPr id="543775" name="WordArt 31"/>
          <p:cNvSpPr>
            <a:spLocks noChangeArrowheads="1" noChangeShapeType="1" noTextEdit="1"/>
          </p:cNvSpPr>
          <p:nvPr/>
        </p:nvSpPr>
        <p:spPr bwMode="auto">
          <a:xfrm>
            <a:off x="488950" y="1808163"/>
            <a:ext cx="122238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r>
              <a:rPr lang="en-GB" sz="3600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7</a:t>
            </a:r>
          </a:p>
        </p:txBody>
      </p:sp>
      <p:pic>
        <p:nvPicPr>
          <p:cNvPr id="543776" name="Picture 32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1808163"/>
            <a:ext cx="219075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3777" name="Picture 33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2166938"/>
            <a:ext cx="219075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3778" name="Picture 34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2528888"/>
            <a:ext cx="219075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3779" name="Picture 35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2887663"/>
            <a:ext cx="219075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3780" name="Picture 36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248025"/>
            <a:ext cx="219075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3781" name="Picture 37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608388"/>
            <a:ext cx="219075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3782" name="Picture 38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967163"/>
            <a:ext cx="219075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3783" name="Picture 39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4327525"/>
            <a:ext cx="219075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3784" name="WordArt 40"/>
          <p:cNvSpPr>
            <a:spLocks noChangeArrowheads="1" noChangeShapeType="1" noTextEdit="1"/>
          </p:cNvSpPr>
          <p:nvPr/>
        </p:nvSpPr>
        <p:spPr bwMode="auto">
          <a:xfrm>
            <a:off x="488950" y="2166938"/>
            <a:ext cx="122238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r>
              <a:rPr lang="en-GB" sz="3600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543785" name="WordArt 41"/>
          <p:cNvSpPr>
            <a:spLocks noChangeArrowheads="1" noChangeShapeType="1" noTextEdit="1"/>
          </p:cNvSpPr>
          <p:nvPr/>
        </p:nvSpPr>
        <p:spPr bwMode="auto">
          <a:xfrm>
            <a:off x="488950" y="2527300"/>
            <a:ext cx="122238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r>
              <a:rPr lang="en-GB" sz="3600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543786" name="WordArt 42"/>
          <p:cNvSpPr>
            <a:spLocks noChangeArrowheads="1" noChangeShapeType="1" noTextEdit="1"/>
          </p:cNvSpPr>
          <p:nvPr/>
        </p:nvSpPr>
        <p:spPr bwMode="auto">
          <a:xfrm>
            <a:off x="488950" y="2887663"/>
            <a:ext cx="122238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r>
              <a:rPr lang="en-GB" sz="3600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543787" name="WordArt 43"/>
          <p:cNvSpPr>
            <a:spLocks noChangeArrowheads="1" noChangeShapeType="1" noTextEdit="1"/>
          </p:cNvSpPr>
          <p:nvPr/>
        </p:nvSpPr>
        <p:spPr bwMode="auto">
          <a:xfrm>
            <a:off x="488950" y="3248025"/>
            <a:ext cx="122238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r>
              <a:rPr lang="en-GB" sz="3600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543788" name="WordArt 44"/>
          <p:cNvSpPr>
            <a:spLocks noChangeArrowheads="1" noChangeShapeType="1" noTextEdit="1"/>
          </p:cNvSpPr>
          <p:nvPr/>
        </p:nvSpPr>
        <p:spPr bwMode="auto">
          <a:xfrm>
            <a:off x="488950" y="3608388"/>
            <a:ext cx="122238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r>
              <a:rPr lang="en-GB" sz="3600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543789" name="WordArt 45"/>
          <p:cNvSpPr>
            <a:spLocks noChangeArrowheads="1" noChangeShapeType="1" noTextEdit="1"/>
          </p:cNvSpPr>
          <p:nvPr/>
        </p:nvSpPr>
        <p:spPr bwMode="auto">
          <a:xfrm>
            <a:off x="488950" y="3968750"/>
            <a:ext cx="122238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r>
              <a:rPr lang="en-GB" sz="3600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543790" name="WordArt 46"/>
          <p:cNvSpPr>
            <a:spLocks noChangeArrowheads="1" noChangeShapeType="1" noTextEdit="1"/>
          </p:cNvSpPr>
          <p:nvPr/>
        </p:nvSpPr>
        <p:spPr bwMode="auto">
          <a:xfrm>
            <a:off x="488950" y="4329113"/>
            <a:ext cx="122238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r>
              <a:rPr lang="en-GB" sz="3600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0</a:t>
            </a:r>
          </a:p>
        </p:txBody>
      </p:sp>
      <p:grpSp>
        <p:nvGrpSpPr>
          <p:cNvPr id="543791" name="Group 47"/>
          <p:cNvGrpSpPr>
            <a:grpSpLocks/>
          </p:cNvGrpSpPr>
          <p:nvPr/>
        </p:nvGrpSpPr>
        <p:grpSpPr bwMode="auto">
          <a:xfrm>
            <a:off x="7993063" y="1674813"/>
            <a:ext cx="358775" cy="312737"/>
            <a:chOff x="2414" y="2954"/>
            <a:chExt cx="920" cy="907"/>
          </a:xfrm>
        </p:grpSpPr>
        <p:sp>
          <p:nvSpPr>
            <p:cNvPr id="543792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3793" name="AutoShape 49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543794" name="Line 50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3795" name="Line 51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3796" name="AutoShape 52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543797" name="WordArt 53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r>
                <a:rPr lang="en-GB" sz="3600" i="1" kern="10" spc="72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80000"/>
                      </a:srgbClr>
                    </a:outerShdw>
                  </a:effectLst>
                  <a:latin typeface="Arial Black" panose="020B0A04020102020204" pitchFamily="34" charset="0"/>
                </a:rPr>
                <a:t>7</a:t>
              </a:r>
            </a:p>
          </p:txBody>
        </p:sp>
        <p:sp>
          <p:nvSpPr>
            <p:cNvPr id="543798" name="Line 54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  <p:grpSp>
        <p:nvGrpSpPr>
          <p:cNvPr id="543799" name="Group 55"/>
          <p:cNvGrpSpPr>
            <a:grpSpLocks/>
          </p:cNvGrpSpPr>
          <p:nvPr/>
        </p:nvGrpSpPr>
        <p:grpSpPr bwMode="auto">
          <a:xfrm>
            <a:off x="7993063" y="2035175"/>
            <a:ext cx="358775" cy="312738"/>
            <a:chOff x="2414" y="2954"/>
            <a:chExt cx="920" cy="907"/>
          </a:xfrm>
        </p:grpSpPr>
        <p:sp>
          <p:nvSpPr>
            <p:cNvPr id="543800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3801" name="AutoShape 57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543802" name="Line 58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3803" name="Line 59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3804" name="AutoShape 60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543805" name="WordArt 61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r>
                <a:rPr lang="en-GB" sz="3600" i="1" kern="10" spc="72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80000"/>
                      </a:srgbClr>
                    </a:outerShdw>
                  </a:effectLst>
                  <a:latin typeface="Arial Black" panose="020B0A04020102020204" pitchFamily="34" charset="0"/>
                </a:rPr>
                <a:t>6</a:t>
              </a:r>
            </a:p>
          </p:txBody>
        </p:sp>
        <p:sp>
          <p:nvSpPr>
            <p:cNvPr id="543806" name="Line 62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  <p:grpSp>
        <p:nvGrpSpPr>
          <p:cNvPr id="543807" name="Group 63"/>
          <p:cNvGrpSpPr>
            <a:grpSpLocks/>
          </p:cNvGrpSpPr>
          <p:nvPr/>
        </p:nvGrpSpPr>
        <p:grpSpPr bwMode="auto">
          <a:xfrm>
            <a:off x="7993063" y="2395538"/>
            <a:ext cx="358775" cy="312737"/>
            <a:chOff x="2414" y="2954"/>
            <a:chExt cx="920" cy="907"/>
          </a:xfrm>
        </p:grpSpPr>
        <p:sp>
          <p:nvSpPr>
            <p:cNvPr id="543808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3809" name="AutoShape 65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543810" name="Line 66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3811" name="Line 67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3812" name="AutoShape 68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543813" name="WordArt 69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r>
                <a:rPr lang="en-GB" sz="3600" i="1" kern="10" spc="72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80000"/>
                      </a:srgbClr>
                    </a:outerShdw>
                  </a:effectLst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543814" name="Line 70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  <p:grpSp>
        <p:nvGrpSpPr>
          <p:cNvPr id="543815" name="Group 71"/>
          <p:cNvGrpSpPr>
            <a:grpSpLocks/>
          </p:cNvGrpSpPr>
          <p:nvPr/>
        </p:nvGrpSpPr>
        <p:grpSpPr bwMode="auto">
          <a:xfrm>
            <a:off x="7993063" y="2754313"/>
            <a:ext cx="358775" cy="312737"/>
            <a:chOff x="2414" y="2954"/>
            <a:chExt cx="920" cy="907"/>
          </a:xfrm>
        </p:grpSpPr>
        <p:sp>
          <p:nvSpPr>
            <p:cNvPr id="543816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3817" name="AutoShape 73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543818" name="Line 74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3819" name="Line 75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3820" name="AutoShape 76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543821" name="WordArt 77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r>
                <a:rPr lang="en-GB" sz="3600" i="1" kern="10" spc="72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80000"/>
                      </a:srgbClr>
                    </a:outerShdw>
                  </a:effectLst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543822" name="Line 78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  <p:grpSp>
        <p:nvGrpSpPr>
          <p:cNvPr id="543823" name="Group 79"/>
          <p:cNvGrpSpPr>
            <a:grpSpLocks/>
          </p:cNvGrpSpPr>
          <p:nvPr/>
        </p:nvGrpSpPr>
        <p:grpSpPr bwMode="auto">
          <a:xfrm>
            <a:off x="7993063" y="3114675"/>
            <a:ext cx="358775" cy="312738"/>
            <a:chOff x="2414" y="2954"/>
            <a:chExt cx="920" cy="907"/>
          </a:xfrm>
        </p:grpSpPr>
        <p:sp>
          <p:nvSpPr>
            <p:cNvPr id="543824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3825" name="AutoShape 81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543826" name="Line 82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3827" name="Line 83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3828" name="AutoShape 84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543829" name="WordArt 85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r>
                <a:rPr lang="en-GB" sz="3600" i="1" kern="10" spc="72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80000"/>
                      </a:srgbClr>
                    </a:outerShdw>
                  </a:effectLst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543830" name="Line 86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  <p:grpSp>
        <p:nvGrpSpPr>
          <p:cNvPr id="543831" name="Group 87"/>
          <p:cNvGrpSpPr>
            <a:grpSpLocks/>
          </p:cNvGrpSpPr>
          <p:nvPr/>
        </p:nvGrpSpPr>
        <p:grpSpPr bwMode="auto">
          <a:xfrm>
            <a:off x="7993063" y="3475038"/>
            <a:ext cx="358775" cy="312737"/>
            <a:chOff x="2414" y="2954"/>
            <a:chExt cx="920" cy="907"/>
          </a:xfrm>
        </p:grpSpPr>
        <p:sp>
          <p:nvSpPr>
            <p:cNvPr id="543832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3833" name="AutoShape 89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543834" name="Line 90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3835" name="Line 91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3836" name="AutoShape 92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543837" name="WordArt 93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r>
                <a:rPr lang="en-GB" sz="3600" i="1" kern="10" spc="72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80000"/>
                      </a:srgbClr>
                    </a:outerShdw>
                  </a:effectLst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543838" name="Line 94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  <p:grpSp>
        <p:nvGrpSpPr>
          <p:cNvPr id="543839" name="Group 95"/>
          <p:cNvGrpSpPr>
            <a:grpSpLocks/>
          </p:cNvGrpSpPr>
          <p:nvPr/>
        </p:nvGrpSpPr>
        <p:grpSpPr bwMode="auto">
          <a:xfrm>
            <a:off x="7993063" y="3835400"/>
            <a:ext cx="358775" cy="312738"/>
            <a:chOff x="2414" y="2954"/>
            <a:chExt cx="920" cy="907"/>
          </a:xfrm>
        </p:grpSpPr>
        <p:sp>
          <p:nvSpPr>
            <p:cNvPr id="543840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3841" name="AutoShape 97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543842" name="Line 98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3843" name="Line 99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3844" name="AutoShape 100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543845" name="WordArt 101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r>
                <a:rPr lang="en-GB" sz="3600" i="1" kern="10" spc="72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80000"/>
                      </a:srgbClr>
                    </a:outerShdw>
                  </a:effectLst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543846" name="Line 102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  <p:grpSp>
        <p:nvGrpSpPr>
          <p:cNvPr id="543847" name="Group 103"/>
          <p:cNvGrpSpPr>
            <a:grpSpLocks/>
          </p:cNvGrpSpPr>
          <p:nvPr/>
        </p:nvGrpSpPr>
        <p:grpSpPr bwMode="auto">
          <a:xfrm>
            <a:off x="7993063" y="4195763"/>
            <a:ext cx="358775" cy="312737"/>
            <a:chOff x="2414" y="2954"/>
            <a:chExt cx="920" cy="907"/>
          </a:xfrm>
        </p:grpSpPr>
        <p:sp>
          <p:nvSpPr>
            <p:cNvPr id="543848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3849" name="AutoShape 105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543850" name="Line 106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3851" name="Line 107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3852" name="AutoShape 108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543853" name="WordArt 109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r>
                <a:rPr lang="en-GB" sz="3600" i="1" kern="10" spc="72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80000"/>
                      </a:srgbClr>
                    </a:outerShdw>
                  </a:effectLst>
                  <a:latin typeface="Arial Black" panose="020B0A04020102020204" pitchFamily="34" charset="0"/>
                </a:rPr>
                <a:t>0</a:t>
              </a:r>
            </a:p>
          </p:txBody>
        </p:sp>
        <p:sp>
          <p:nvSpPr>
            <p:cNvPr id="543854" name="Line 110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  <p:sp>
        <p:nvSpPr>
          <p:cNvPr id="543856" name="Rectangle 112"/>
          <p:cNvSpPr>
            <a:spLocks noChangeArrowheads="1"/>
          </p:cNvSpPr>
          <p:nvPr/>
        </p:nvSpPr>
        <p:spPr bwMode="auto">
          <a:xfrm>
            <a:off x="1331913" y="4805363"/>
            <a:ext cx="10795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43857" name="Rectangle 113"/>
          <p:cNvSpPr>
            <a:spLocks noChangeArrowheads="1"/>
          </p:cNvSpPr>
          <p:nvPr/>
        </p:nvSpPr>
        <p:spPr bwMode="auto">
          <a:xfrm>
            <a:off x="6553200" y="4805363"/>
            <a:ext cx="10795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43858" name="Line 114"/>
          <p:cNvSpPr>
            <a:spLocks noChangeShapeType="1"/>
          </p:cNvSpPr>
          <p:nvPr/>
        </p:nvSpPr>
        <p:spPr bwMode="auto">
          <a:xfrm flipH="1">
            <a:off x="1871663" y="5229225"/>
            <a:ext cx="0" cy="7207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3859" name="Line 115"/>
          <p:cNvSpPr>
            <a:spLocks noChangeShapeType="1"/>
          </p:cNvSpPr>
          <p:nvPr/>
        </p:nvSpPr>
        <p:spPr bwMode="auto">
          <a:xfrm flipH="1">
            <a:off x="2232025" y="5229225"/>
            <a:ext cx="0" cy="7207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3860" name="Line 116"/>
          <p:cNvSpPr>
            <a:spLocks noChangeShapeType="1"/>
          </p:cNvSpPr>
          <p:nvPr/>
        </p:nvSpPr>
        <p:spPr bwMode="auto">
          <a:xfrm>
            <a:off x="6731000" y="5229225"/>
            <a:ext cx="1588" cy="7207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3861" name="Line 117"/>
          <p:cNvSpPr>
            <a:spLocks noChangeShapeType="1"/>
          </p:cNvSpPr>
          <p:nvPr/>
        </p:nvSpPr>
        <p:spPr bwMode="auto">
          <a:xfrm>
            <a:off x="7091363" y="5229225"/>
            <a:ext cx="1587" cy="7207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3862" name="Line 118"/>
          <p:cNvSpPr>
            <a:spLocks noChangeShapeType="1"/>
          </p:cNvSpPr>
          <p:nvPr/>
        </p:nvSpPr>
        <p:spPr bwMode="auto">
          <a:xfrm flipH="1">
            <a:off x="7451725" y="5229225"/>
            <a:ext cx="0" cy="7207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3863" name="Line 119"/>
          <p:cNvSpPr>
            <a:spLocks noChangeShapeType="1"/>
          </p:cNvSpPr>
          <p:nvPr/>
        </p:nvSpPr>
        <p:spPr bwMode="auto">
          <a:xfrm>
            <a:off x="2592388" y="5588000"/>
            <a:ext cx="3779837" cy="0"/>
          </a:xfrm>
          <a:prstGeom prst="line">
            <a:avLst/>
          </a:prstGeom>
          <a:noFill/>
          <a:ln w="38100">
            <a:solidFill>
              <a:srgbClr val="CC00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3864" name="Line 120"/>
          <p:cNvSpPr>
            <a:spLocks noChangeShapeType="1"/>
          </p:cNvSpPr>
          <p:nvPr/>
        </p:nvSpPr>
        <p:spPr bwMode="auto">
          <a:xfrm>
            <a:off x="2592388" y="5767388"/>
            <a:ext cx="3779837" cy="0"/>
          </a:xfrm>
          <a:prstGeom prst="line">
            <a:avLst/>
          </a:prstGeom>
          <a:noFill/>
          <a:ln w="38100">
            <a:solidFill>
              <a:srgbClr val="CC00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3866" name="Rectangle 122"/>
          <p:cNvSpPr>
            <a:spLocks noChangeArrowheads="1"/>
          </p:cNvSpPr>
          <p:nvPr/>
        </p:nvSpPr>
        <p:spPr bwMode="auto">
          <a:xfrm>
            <a:off x="1408113" y="5949950"/>
            <a:ext cx="10795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43867" name="Rectangle 123"/>
          <p:cNvSpPr>
            <a:spLocks noChangeArrowheads="1"/>
          </p:cNvSpPr>
          <p:nvPr/>
        </p:nvSpPr>
        <p:spPr bwMode="auto">
          <a:xfrm>
            <a:off x="6551613" y="5949950"/>
            <a:ext cx="12604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43868" name="Text Box 124"/>
          <p:cNvSpPr txBox="1">
            <a:spLocks noChangeArrowheads="1"/>
          </p:cNvSpPr>
          <p:nvPr/>
        </p:nvSpPr>
        <p:spPr bwMode="auto">
          <a:xfrm>
            <a:off x="3792538" y="5768975"/>
            <a:ext cx="15589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Synchronize</a:t>
            </a:r>
            <a:endParaRPr lang="en-US" altLang="en-US" sz="2400" b="1" i="1" baseline="-2500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4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8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A6DB-95B7-4C7A-849D-154F4979E9E1}" type="slidenum">
              <a:rPr lang="en-US" altLang="en-US"/>
              <a:pPr/>
              <a:t>5</a:t>
            </a:fld>
            <a:r>
              <a:rPr lang="en-US" altLang="en-US"/>
              <a:t> / 65</a:t>
            </a:r>
          </a:p>
        </p:txBody>
      </p:sp>
      <p:graphicFrame>
        <p:nvGraphicFramePr>
          <p:cNvPr id="480258" name="Object 2"/>
          <p:cNvGraphicFramePr>
            <a:graphicFrameLocks noChangeAspect="1"/>
          </p:cNvGraphicFramePr>
          <p:nvPr/>
        </p:nvGraphicFramePr>
        <p:xfrm>
          <a:off x="611188" y="1628775"/>
          <a:ext cx="558165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37708" imgH="1725900" progId="Visio.Drawing.11">
                  <p:embed/>
                </p:oleObj>
              </mc:Choice>
              <mc:Fallback>
                <p:oleObj name="Visio" r:id="rId3" imgW="3237708" imgH="172590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28775"/>
                        <a:ext cx="558165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Procedure</a:t>
            </a:r>
          </a:p>
        </p:txBody>
      </p:sp>
      <p:sp>
        <p:nvSpPr>
          <p:cNvPr id="4802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Truth Table Approach</a:t>
            </a:r>
          </a:p>
        </p:txBody>
      </p:sp>
      <p:sp>
        <p:nvSpPr>
          <p:cNvPr id="480303" name="Text Box 47"/>
          <p:cNvSpPr txBox="1">
            <a:spLocks noChangeArrowheads="1"/>
          </p:cNvSpPr>
          <p:nvPr/>
        </p:nvSpPr>
        <p:spPr bwMode="auto">
          <a:xfrm>
            <a:off x="790575" y="1704975"/>
            <a:ext cx="360363" cy="283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 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55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80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65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0304" name="Text Box 48"/>
          <p:cNvSpPr txBox="1">
            <a:spLocks noChangeArrowheads="1"/>
          </p:cNvSpPr>
          <p:nvPr/>
        </p:nvSpPr>
        <p:spPr bwMode="auto">
          <a:xfrm>
            <a:off x="1871663" y="1770063"/>
            <a:ext cx="179387" cy="258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22500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20000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17000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17000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0305" name="Text Box 49"/>
          <p:cNvSpPr txBox="1">
            <a:spLocks noChangeArrowheads="1"/>
          </p:cNvSpPr>
          <p:nvPr/>
        </p:nvSpPr>
        <p:spPr bwMode="auto">
          <a:xfrm>
            <a:off x="2771775" y="3608388"/>
            <a:ext cx="179388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0306" name="Text Box 50"/>
          <p:cNvSpPr txBox="1">
            <a:spLocks noChangeArrowheads="1"/>
          </p:cNvSpPr>
          <p:nvPr/>
        </p:nvSpPr>
        <p:spPr bwMode="auto">
          <a:xfrm>
            <a:off x="3722688" y="2889250"/>
            <a:ext cx="179387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0307" name="Text Box 51"/>
          <p:cNvSpPr txBox="1">
            <a:spLocks noChangeArrowheads="1"/>
          </p:cNvSpPr>
          <p:nvPr/>
        </p:nvSpPr>
        <p:spPr bwMode="auto">
          <a:xfrm>
            <a:off x="4495800" y="2503488"/>
            <a:ext cx="179388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0308" name="Text Box 52"/>
          <p:cNvSpPr txBox="1">
            <a:spLocks noChangeArrowheads="1"/>
          </p:cNvSpPr>
          <p:nvPr/>
        </p:nvSpPr>
        <p:spPr bwMode="auto">
          <a:xfrm>
            <a:off x="5472113" y="1808163"/>
            <a:ext cx="1793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graphicFrame>
        <p:nvGraphicFramePr>
          <p:cNvPr id="480311" name="Group 55"/>
          <p:cNvGraphicFramePr>
            <a:graphicFrameLocks noGrp="1"/>
          </p:cNvGraphicFramePr>
          <p:nvPr/>
        </p:nvGraphicFramePr>
        <p:xfrm>
          <a:off x="6551613" y="1268413"/>
          <a:ext cx="2160587" cy="2700342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2140206266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88731962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410248442"/>
                    </a:ext>
                  </a:extLst>
                </a:gridCol>
              </a:tblGrid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 B  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4104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492194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793821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934262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852197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744575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170705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27187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156290"/>
                  </a:ext>
                </a:extLst>
              </a:tr>
            </a:tbl>
          </a:graphicData>
        </a:graphic>
      </p:graphicFrame>
      <p:sp>
        <p:nvSpPr>
          <p:cNvPr id="480310" name="Text Box 54"/>
          <p:cNvSpPr txBox="1">
            <a:spLocks noChangeArrowheads="1"/>
          </p:cNvSpPr>
          <p:nvPr/>
        </p:nvSpPr>
        <p:spPr bwMode="auto">
          <a:xfrm>
            <a:off x="7632700" y="1911350"/>
            <a:ext cx="10795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8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8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8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303" grpId="0"/>
      <p:bldP spid="480304" grpId="0"/>
      <p:bldP spid="480305" grpId="0"/>
      <p:bldP spid="480306" grpId="0"/>
      <p:bldP spid="480307" grpId="0"/>
      <p:bldP spid="480308" grpId="0"/>
      <p:bldP spid="4803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7FBB-3DE8-49C1-91D5-1D4D60BC1F16}" type="slidenum">
              <a:rPr lang="en-US" altLang="en-US"/>
              <a:pPr/>
              <a:t>59</a:t>
            </a:fld>
            <a:r>
              <a:rPr lang="en-US" altLang="en-US"/>
              <a:t> / 65</a:t>
            </a: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DeMultiplexers / Decoders</a:t>
            </a:r>
          </a:p>
        </p:txBody>
      </p:sp>
      <p:grpSp>
        <p:nvGrpSpPr>
          <p:cNvPr id="542724" name="Group 4"/>
          <p:cNvGrpSpPr>
            <a:grpSpLocks/>
          </p:cNvGrpSpPr>
          <p:nvPr/>
        </p:nvGrpSpPr>
        <p:grpSpPr bwMode="auto">
          <a:xfrm>
            <a:off x="5472113" y="1268413"/>
            <a:ext cx="2882900" cy="1800225"/>
            <a:chOff x="725" y="1026"/>
            <a:chExt cx="1816" cy="1134"/>
          </a:xfrm>
        </p:grpSpPr>
        <p:sp>
          <p:nvSpPr>
            <p:cNvPr id="542725" name="AutoShape 5"/>
            <p:cNvSpPr>
              <a:spLocks noChangeArrowheads="1"/>
            </p:cNvSpPr>
            <p:nvPr/>
          </p:nvSpPr>
          <p:spPr bwMode="auto">
            <a:xfrm flipH="1" flipV="1">
              <a:off x="1066" y="1026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0" tIns="0" rIns="0" bIns="0" anchor="ctr" anchorCtr="1"/>
            <a:lstStyle/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</a:t>
              </a:r>
              <a:b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</a:p>
          </p:txBody>
        </p:sp>
        <p:sp>
          <p:nvSpPr>
            <p:cNvPr id="542726" name="Line 6"/>
            <p:cNvSpPr>
              <a:spLocks noChangeShapeType="1"/>
            </p:cNvSpPr>
            <p:nvPr/>
          </p:nvSpPr>
          <p:spPr bwMode="auto">
            <a:xfrm>
              <a:off x="725" y="136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2727" name="Line 7"/>
            <p:cNvSpPr>
              <a:spLocks noChangeShapeType="1"/>
            </p:cNvSpPr>
            <p:nvPr/>
          </p:nvSpPr>
          <p:spPr bwMode="auto">
            <a:xfrm>
              <a:off x="725" y="15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2728" name="Text Box 8"/>
            <p:cNvSpPr txBox="1">
              <a:spLocks noChangeArrowheads="1"/>
            </p:cNvSpPr>
            <p:nvPr/>
          </p:nvSpPr>
          <p:spPr bwMode="auto">
            <a:xfrm>
              <a:off x="1066" y="1243"/>
              <a:ext cx="226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42729" name="Line 9"/>
            <p:cNvSpPr>
              <a:spLocks noChangeShapeType="1"/>
            </p:cNvSpPr>
            <p:nvPr/>
          </p:nvSpPr>
          <p:spPr bwMode="auto">
            <a:xfrm>
              <a:off x="2200" y="125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2730" name="Text Box 10"/>
            <p:cNvSpPr txBox="1">
              <a:spLocks noChangeArrowheads="1"/>
            </p:cNvSpPr>
            <p:nvPr/>
          </p:nvSpPr>
          <p:spPr bwMode="auto">
            <a:xfrm>
              <a:off x="1965" y="1086"/>
              <a:ext cx="226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42731" name="Line 11"/>
            <p:cNvSpPr>
              <a:spLocks noChangeShapeType="1"/>
            </p:cNvSpPr>
            <p:nvPr/>
          </p:nvSpPr>
          <p:spPr bwMode="auto">
            <a:xfrm>
              <a:off x="2200" y="1479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2732" name="Line 12"/>
            <p:cNvSpPr>
              <a:spLocks noChangeShapeType="1"/>
            </p:cNvSpPr>
            <p:nvPr/>
          </p:nvSpPr>
          <p:spPr bwMode="auto">
            <a:xfrm>
              <a:off x="2200" y="170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2733" name="Line 13"/>
            <p:cNvSpPr>
              <a:spLocks noChangeShapeType="1"/>
            </p:cNvSpPr>
            <p:nvPr/>
          </p:nvSpPr>
          <p:spPr bwMode="auto">
            <a:xfrm>
              <a:off x="2200" y="193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2734" name="Line 14"/>
            <p:cNvSpPr>
              <a:spLocks noChangeShapeType="1"/>
            </p:cNvSpPr>
            <p:nvPr/>
          </p:nvSpPr>
          <p:spPr bwMode="auto">
            <a:xfrm>
              <a:off x="725" y="182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  <p:graphicFrame>
        <p:nvGraphicFramePr>
          <p:cNvPr id="542735" name="Group 15"/>
          <p:cNvGraphicFramePr>
            <a:graphicFrameLocks noGrp="1"/>
          </p:cNvGraphicFramePr>
          <p:nvPr/>
        </p:nvGraphicFramePr>
        <p:xfrm>
          <a:off x="5111750" y="3429000"/>
          <a:ext cx="3421063" cy="2590800"/>
        </p:xfrm>
        <a:graphic>
          <a:graphicData uri="http://schemas.openxmlformats.org/drawingml/2006/table">
            <a:tbl>
              <a:tblPr/>
              <a:tblGrid>
                <a:gridCol w="541338">
                  <a:extLst>
                    <a:ext uri="{9D8B030D-6E8A-4147-A177-3AD203B41FA5}">
                      <a16:colId xmlns:a16="http://schemas.microsoft.com/office/drawing/2014/main" val="673686274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916951409"/>
                    </a:ext>
                  </a:extLst>
                </a:gridCol>
                <a:gridCol w="1979613">
                  <a:extLst>
                    <a:ext uri="{9D8B030D-6E8A-4147-A177-3AD203B41FA5}">
                      <a16:colId xmlns:a16="http://schemas.microsoft.com/office/drawing/2014/main" val="1307941730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</a:t>
                      </a:r>
                      <a:endParaRPr kumimoji="0" lang="en-US" alt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Y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Y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Y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567967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0   0   0   0 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594810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758539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493961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4508100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983791"/>
                  </a:ext>
                </a:extLst>
              </a:tr>
            </a:tbl>
          </a:graphicData>
        </a:graphic>
      </p:graphicFrame>
      <p:grpSp>
        <p:nvGrpSpPr>
          <p:cNvPr id="542769" name="Group 49"/>
          <p:cNvGrpSpPr>
            <a:grpSpLocks/>
          </p:cNvGrpSpPr>
          <p:nvPr/>
        </p:nvGrpSpPr>
        <p:grpSpPr bwMode="auto">
          <a:xfrm>
            <a:off x="431800" y="1268413"/>
            <a:ext cx="3060700" cy="2160587"/>
            <a:chOff x="385" y="2614"/>
            <a:chExt cx="1928" cy="1361"/>
          </a:xfrm>
        </p:grpSpPr>
        <p:sp>
          <p:nvSpPr>
            <p:cNvPr id="542770" name="AutoShape 50"/>
            <p:cNvSpPr>
              <a:spLocks noChangeArrowheads="1"/>
            </p:cNvSpPr>
            <p:nvPr/>
          </p:nvSpPr>
          <p:spPr bwMode="auto">
            <a:xfrm flipH="1">
              <a:off x="725" y="2614"/>
              <a:ext cx="1249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DeMUX</a:t>
              </a:r>
            </a:p>
          </p:txBody>
        </p:sp>
        <p:sp>
          <p:nvSpPr>
            <p:cNvPr id="542771" name="Line 51"/>
            <p:cNvSpPr>
              <a:spLocks noChangeShapeType="1"/>
            </p:cNvSpPr>
            <p:nvPr/>
          </p:nvSpPr>
          <p:spPr bwMode="auto">
            <a:xfrm rot="-5400000">
              <a:off x="1324" y="3862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2772" name="Line 52"/>
            <p:cNvSpPr>
              <a:spLocks noChangeShapeType="1"/>
            </p:cNvSpPr>
            <p:nvPr/>
          </p:nvSpPr>
          <p:spPr bwMode="auto">
            <a:xfrm rot="-5400000">
              <a:off x="1097" y="3862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2773" name="Text Box 53"/>
            <p:cNvSpPr txBox="1">
              <a:spLocks noChangeArrowheads="1"/>
            </p:cNvSpPr>
            <p:nvPr/>
          </p:nvSpPr>
          <p:spPr bwMode="auto">
            <a:xfrm>
              <a:off x="725" y="3067"/>
              <a:ext cx="22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2774" name="Line 54"/>
            <p:cNvSpPr>
              <a:spLocks noChangeShapeType="1"/>
            </p:cNvSpPr>
            <p:nvPr/>
          </p:nvSpPr>
          <p:spPr bwMode="auto">
            <a:xfrm>
              <a:off x="1972" y="284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2775" name="Text Box 55"/>
            <p:cNvSpPr txBox="1">
              <a:spLocks noChangeArrowheads="1"/>
            </p:cNvSpPr>
            <p:nvPr/>
          </p:nvSpPr>
          <p:spPr bwMode="auto">
            <a:xfrm>
              <a:off x="1746" y="2702"/>
              <a:ext cx="226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42776" name="Line 56"/>
            <p:cNvSpPr>
              <a:spLocks noChangeShapeType="1"/>
            </p:cNvSpPr>
            <p:nvPr/>
          </p:nvSpPr>
          <p:spPr bwMode="auto">
            <a:xfrm>
              <a:off x="1972" y="306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2777" name="Line 57"/>
            <p:cNvSpPr>
              <a:spLocks noChangeShapeType="1"/>
            </p:cNvSpPr>
            <p:nvPr/>
          </p:nvSpPr>
          <p:spPr bwMode="auto">
            <a:xfrm>
              <a:off x="1972" y="329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2778" name="Line 58"/>
            <p:cNvSpPr>
              <a:spLocks noChangeShapeType="1"/>
            </p:cNvSpPr>
            <p:nvPr/>
          </p:nvSpPr>
          <p:spPr bwMode="auto">
            <a:xfrm>
              <a:off x="1972" y="3522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2779" name="Line 59"/>
            <p:cNvSpPr>
              <a:spLocks noChangeShapeType="1"/>
            </p:cNvSpPr>
            <p:nvPr/>
          </p:nvSpPr>
          <p:spPr bwMode="auto">
            <a:xfrm>
              <a:off x="385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42780" name="Text Box 60"/>
            <p:cNvSpPr txBox="1">
              <a:spLocks noChangeArrowheads="1"/>
            </p:cNvSpPr>
            <p:nvPr/>
          </p:nvSpPr>
          <p:spPr bwMode="auto">
            <a:xfrm>
              <a:off x="1066" y="3473"/>
              <a:ext cx="56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aphicFrame>
        <p:nvGraphicFramePr>
          <p:cNvPr id="542781" name="Group 61"/>
          <p:cNvGraphicFramePr>
            <a:graphicFrameLocks noGrp="1"/>
          </p:cNvGraphicFramePr>
          <p:nvPr/>
        </p:nvGraphicFramePr>
        <p:xfrm>
          <a:off x="792163" y="3840163"/>
          <a:ext cx="3238500" cy="21590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3775486858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596124569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948957846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906013525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960842654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993228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667868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985139"/>
                  </a:ext>
                </a:extLst>
              </a:tr>
              <a:tr h="431800">
                <a:tc>
                  <a:txBody>
                    <a:bodyPr/>
                    <a:lstStyle>
                      <a:lvl1pPr marL="457200" indent="-457200"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912813" indent="-381000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331913" indent="-342900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868488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390775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8479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33051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7623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42195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410017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US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015500"/>
                  </a:ext>
                </a:extLst>
              </a:tr>
            </a:tbl>
          </a:graphicData>
        </a:graphic>
      </p:graphicFrame>
      <p:sp>
        <p:nvSpPr>
          <p:cNvPr id="542823" name="Line 103"/>
          <p:cNvSpPr>
            <a:spLocks noChangeShapeType="1"/>
          </p:cNvSpPr>
          <p:nvPr/>
        </p:nvSpPr>
        <p:spPr bwMode="auto">
          <a:xfrm>
            <a:off x="4211638" y="4510088"/>
            <a:ext cx="7207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2824" name="Line 104"/>
          <p:cNvSpPr>
            <a:spLocks noChangeShapeType="1"/>
          </p:cNvSpPr>
          <p:nvPr/>
        </p:nvSpPr>
        <p:spPr bwMode="auto">
          <a:xfrm>
            <a:off x="4211638" y="4933950"/>
            <a:ext cx="7207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2825" name="Line 105"/>
          <p:cNvSpPr>
            <a:spLocks noChangeShapeType="1"/>
          </p:cNvSpPr>
          <p:nvPr/>
        </p:nvSpPr>
        <p:spPr bwMode="auto">
          <a:xfrm>
            <a:off x="4211638" y="5359400"/>
            <a:ext cx="7207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2826" name="Line 106"/>
          <p:cNvSpPr>
            <a:spLocks noChangeShapeType="1"/>
          </p:cNvSpPr>
          <p:nvPr/>
        </p:nvSpPr>
        <p:spPr bwMode="auto">
          <a:xfrm>
            <a:off x="4211638" y="5770563"/>
            <a:ext cx="7207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2829" name="Line 109"/>
          <p:cNvSpPr>
            <a:spLocks noChangeShapeType="1"/>
          </p:cNvSpPr>
          <p:nvPr/>
        </p:nvSpPr>
        <p:spPr bwMode="auto">
          <a:xfrm>
            <a:off x="1150938" y="6127750"/>
            <a:ext cx="0" cy="3619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2830" name="Line 110"/>
          <p:cNvSpPr>
            <a:spLocks noChangeShapeType="1"/>
          </p:cNvSpPr>
          <p:nvPr/>
        </p:nvSpPr>
        <p:spPr bwMode="auto">
          <a:xfrm>
            <a:off x="1150938" y="6489700"/>
            <a:ext cx="478472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2831" name="Line 111"/>
          <p:cNvSpPr>
            <a:spLocks noChangeShapeType="1"/>
          </p:cNvSpPr>
          <p:nvPr/>
        </p:nvSpPr>
        <p:spPr bwMode="auto">
          <a:xfrm flipV="1">
            <a:off x="5935663" y="6129338"/>
            <a:ext cx="0" cy="36036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2832" name="Line 112"/>
          <p:cNvSpPr>
            <a:spLocks noChangeShapeType="1"/>
          </p:cNvSpPr>
          <p:nvPr/>
        </p:nvSpPr>
        <p:spPr bwMode="auto">
          <a:xfrm>
            <a:off x="1511300" y="6127750"/>
            <a:ext cx="0" cy="541338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2833" name="Line 113"/>
          <p:cNvSpPr>
            <a:spLocks noChangeShapeType="1"/>
          </p:cNvSpPr>
          <p:nvPr/>
        </p:nvSpPr>
        <p:spPr bwMode="auto">
          <a:xfrm>
            <a:off x="1511300" y="6669088"/>
            <a:ext cx="4730750" cy="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2834" name="Line 114"/>
          <p:cNvSpPr>
            <a:spLocks noChangeShapeType="1"/>
          </p:cNvSpPr>
          <p:nvPr/>
        </p:nvSpPr>
        <p:spPr bwMode="auto">
          <a:xfrm flipV="1">
            <a:off x="6243638" y="6129338"/>
            <a:ext cx="0" cy="53975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4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4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4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4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4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4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4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A6AB-18B5-4996-BF86-31391FFBF5B0}" type="slidenum">
              <a:rPr lang="en-US" altLang="en-US"/>
              <a:pPr/>
              <a:t>60</a:t>
            </a:fld>
            <a:r>
              <a:rPr lang="en-US" altLang="en-US"/>
              <a:t> / 65</a:t>
            </a:r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Three-State Gates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89025"/>
            <a:ext cx="8280400" cy="3684588"/>
          </a:xfrm>
        </p:spPr>
        <p:txBody>
          <a:bodyPr/>
          <a:lstStyle/>
          <a:p>
            <a:r>
              <a:rPr lang="en-US" altLang="en-US"/>
              <a:t>Tri-State Buffer</a:t>
            </a:r>
            <a:endParaRPr lang="ar-JO" altLang="en-US"/>
          </a:p>
          <a:p>
            <a:endParaRPr lang="ar-JO" altLang="en-US"/>
          </a:p>
          <a:p>
            <a:endParaRPr lang="ar-JO" altLang="en-US"/>
          </a:p>
          <a:p>
            <a:endParaRPr lang="ar-JO" altLang="en-US"/>
          </a:p>
          <a:p>
            <a:endParaRPr lang="ar-JO" altLang="en-US"/>
          </a:p>
          <a:p>
            <a:r>
              <a:rPr lang="en-US" altLang="en-US"/>
              <a:t>Tri-State Inverter</a:t>
            </a:r>
          </a:p>
        </p:txBody>
      </p:sp>
      <p:grpSp>
        <p:nvGrpSpPr>
          <p:cNvPr id="526391" name="Group 55"/>
          <p:cNvGrpSpPr>
            <a:grpSpLocks/>
          </p:cNvGrpSpPr>
          <p:nvPr/>
        </p:nvGrpSpPr>
        <p:grpSpPr bwMode="auto">
          <a:xfrm>
            <a:off x="5292725" y="3789363"/>
            <a:ext cx="2663825" cy="1408112"/>
            <a:chOff x="3295" y="2727"/>
            <a:chExt cx="1678" cy="887"/>
          </a:xfrm>
        </p:grpSpPr>
        <p:grpSp>
          <p:nvGrpSpPr>
            <p:cNvPr id="526389" name="Group 53"/>
            <p:cNvGrpSpPr>
              <a:grpSpLocks/>
            </p:cNvGrpSpPr>
            <p:nvPr/>
          </p:nvGrpSpPr>
          <p:grpSpPr bwMode="auto">
            <a:xfrm>
              <a:off x="3447" y="2727"/>
              <a:ext cx="1360" cy="680"/>
              <a:chOff x="725" y="1139"/>
              <a:chExt cx="1360" cy="680"/>
            </a:xfrm>
          </p:grpSpPr>
          <p:grpSp>
            <p:nvGrpSpPr>
              <p:cNvPr id="526346" name="Group 10"/>
              <p:cNvGrpSpPr>
                <a:grpSpLocks/>
              </p:cNvGrpSpPr>
              <p:nvPr/>
            </p:nvGrpSpPr>
            <p:grpSpPr bwMode="auto">
              <a:xfrm>
                <a:off x="1179" y="1139"/>
                <a:ext cx="453" cy="454"/>
                <a:chOff x="3334" y="1026"/>
                <a:chExt cx="453" cy="454"/>
              </a:xfrm>
            </p:grpSpPr>
            <p:sp>
              <p:nvSpPr>
                <p:cNvPr id="526342" name="Line 6"/>
                <p:cNvSpPr>
                  <a:spLocks noChangeShapeType="1"/>
                </p:cNvSpPr>
                <p:nvPr/>
              </p:nvSpPr>
              <p:spPr bwMode="auto">
                <a:xfrm>
                  <a:off x="3334" y="1026"/>
                  <a:ext cx="453" cy="227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526343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3334" y="1253"/>
                  <a:ext cx="453" cy="227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526344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3334" y="1026"/>
                  <a:ext cx="0" cy="454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endParaRPr lang="en-GB"/>
                </a:p>
              </p:txBody>
            </p:sp>
          </p:grpSp>
          <p:sp>
            <p:nvSpPr>
              <p:cNvPr id="526345" name="Line 9"/>
              <p:cNvSpPr>
                <a:spLocks noChangeShapeType="1"/>
              </p:cNvSpPr>
              <p:nvPr/>
            </p:nvSpPr>
            <p:spPr bwMode="auto">
              <a:xfrm flipH="1">
                <a:off x="725" y="1366"/>
                <a:ext cx="45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26347" name="Line 11"/>
              <p:cNvSpPr>
                <a:spLocks noChangeShapeType="1"/>
              </p:cNvSpPr>
              <p:nvPr/>
            </p:nvSpPr>
            <p:spPr bwMode="auto">
              <a:xfrm flipH="1">
                <a:off x="1632" y="1366"/>
                <a:ext cx="45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26348" name="Line 12"/>
              <p:cNvSpPr>
                <a:spLocks noChangeShapeType="1"/>
              </p:cNvSpPr>
              <p:nvPr/>
            </p:nvSpPr>
            <p:spPr bwMode="auto">
              <a:xfrm flipH="1" flipV="1">
                <a:off x="1405" y="1479"/>
                <a:ext cx="0" cy="3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GB"/>
              </a:p>
            </p:txBody>
          </p:sp>
        </p:grpSp>
        <p:sp>
          <p:nvSpPr>
            <p:cNvPr id="526349" name="Rectangle 13"/>
            <p:cNvSpPr>
              <a:spLocks noChangeArrowheads="1"/>
            </p:cNvSpPr>
            <p:nvPr/>
          </p:nvSpPr>
          <p:spPr bwMode="auto">
            <a:xfrm>
              <a:off x="3295" y="2840"/>
              <a:ext cx="128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 b="1" i="1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26350" name="Rectangle 14"/>
            <p:cNvSpPr>
              <a:spLocks noChangeArrowheads="1"/>
            </p:cNvSpPr>
            <p:nvPr/>
          </p:nvSpPr>
          <p:spPr bwMode="auto">
            <a:xfrm>
              <a:off x="4856" y="2840"/>
              <a:ext cx="117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 b="1" i="1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26351" name="Rectangle 15"/>
            <p:cNvSpPr>
              <a:spLocks noChangeArrowheads="1"/>
            </p:cNvSpPr>
            <p:nvPr/>
          </p:nvSpPr>
          <p:spPr bwMode="auto">
            <a:xfrm>
              <a:off x="4057" y="3407"/>
              <a:ext cx="128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graphicFrame>
        <p:nvGraphicFramePr>
          <p:cNvPr id="526376" name="Group 40"/>
          <p:cNvGraphicFramePr>
            <a:graphicFrameLocks noGrp="1"/>
          </p:cNvGraphicFramePr>
          <p:nvPr/>
        </p:nvGraphicFramePr>
        <p:xfrm>
          <a:off x="5292725" y="1701800"/>
          <a:ext cx="2519363" cy="1727200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4020770118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786443365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  A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US" alt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996341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x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Hi-Z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73277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878371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62054"/>
                  </a:ext>
                </a:extLst>
              </a:tr>
            </a:tbl>
          </a:graphicData>
        </a:graphic>
      </p:graphicFrame>
      <p:grpSp>
        <p:nvGrpSpPr>
          <p:cNvPr id="526377" name="Group 41"/>
          <p:cNvGrpSpPr>
            <a:grpSpLocks/>
          </p:cNvGrpSpPr>
          <p:nvPr/>
        </p:nvGrpSpPr>
        <p:grpSpPr bwMode="auto">
          <a:xfrm>
            <a:off x="1871663" y="1989138"/>
            <a:ext cx="1439862" cy="1081087"/>
            <a:chOff x="3334" y="1026"/>
            <a:chExt cx="453" cy="454"/>
          </a:xfrm>
        </p:grpSpPr>
        <p:sp>
          <p:nvSpPr>
            <p:cNvPr id="526378" name="Line 42"/>
            <p:cNvSpPr>
              <a:spLocks noChangeShapeType="1"/>
            </p:cNvSpPr>
            <p:nvPr/>
          </p:nvSpPr>
          <p:spPr bwMode="auto">
            <a:xfrm>
              <a:off x="3334" y="1026"/>
              <a:ext cx="453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6379" name="Line 43"/>
            <p:cNvSpPr>
              <a:spLocks noChangeShapeType="1"/>
            </p:cNvSpPr>
            <p:nvPr/>
          </p:nvSpPr>
          <p:spPr bwMode="auto">
            <a:xfrm flipH="1">
              <a:off x="3334" y="1253"/>
              <a:ext cx="453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6380" name="Line 44"/>
            <p:cNvSpPr>
              <a:spLocks noChangeShapeType="1"/>
            </p:cNvSpPr>
            <p:nvPr/>
          </p:nvSpPr>
          <p:spPr bwMode="auto">
            <a:xfrm flipV="1">
              <a:off x="3334" y="1026"/>
              <a:ext cx="0" cy="45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  <p:sp>
        <p:nvSpPr>
          <p:cNvPr id="526381" name="Line 45"/>
          <p:cNvSpPr>
            <a:spLocks noChangeShapeType="1"/>
          </p:cNvSpPr>
          <p:nvPr/>
        </p:nvSpPr>
        <p:spPr bwMode="auto">
          <a:xfrm flipH="1">
            <a:off x="1150938" y="2528888"/>
            <a:ext cx="9286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26382" name="Line 46"/>
          <p:cNvSpPr>
            <a:spLocks noChangeShapeType="1"/>
          </p:cNvSpPr>
          <p:nvPr/>
        </p:nvSpPr>
        <p:spPr bwMode="auto">
          <a:xfrm flipH="1">
            <a:off x="2452688" y="2528888"/>
            <a:ext cx="1643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26383" name="Line 47"/>
          <p:cNvSpPr>
            <a:spLocks noChangeShapeType="1"/>
          </p:cNvSpPr>
          <p:nvPr/>
        </p:nvSpPr>
        <p:spPr bwMode="auto">
          <a:xfrm flipH="1" flipV="1">
            <a:off x="2220913" y="2940050"/>
            <a:ext cx="0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26384" name="Rectangle 48"/>
          <p:cNvSpPr>
            <a:spLocks noChangeArrowheads="1"/>
          </p:cNvSpPr>
          <p:nvPr/>
        </p:nvSpPr>
        <p:spPr bwMode="auto">
          <a:xfrm>
            <a:off x="909638" y="2349500"/>
            <a:ext cx="203200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26385" name="Rectangle 49"/>
          <p:cNvSpPr>
            <a:spLocks noChangeArrowheads="1"/>
          </p:cNvSpPr>
          <p:nvPr/>
        </p:nvSpPr>
        <p:spPr bwMode="auto">
          <a:xfrm>
            <a:off x="4095750" y="2349500"/>
            <a:ext cx="185738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526386" name="Rectangle 50"/>
          <p:cNvSpPr>
            <a:spLocks noChangeArrowheads="1"/>
          </p:cNvSpPr>
          <p:nvPr/>
        </p:nvSpPr>
        <p:spPr bwMode="auto">
          <a:xfrm>
            <a:off x="2117725" y="3546475"/>
            <a:ext cx="203200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26387" name="Line 51"/>
          <p:cNvSpPr>
            <a:spLocks noChangeShapeType="1"/>
          </p:cNvSpPr>
          <p:nvPr/>
        </p:nvSpPr>
        <p:spPr bwMode="auto">
          <a:xfrm flipV="1">
            <a:off x="2051050" y="2286000"/>
            <a:ext cx="360363" cy="242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26388" name="Line 52"/>
          <p:cNvSpPr>
            <a:spLocks noChangeShapeType="1"/>
          </p:cNvSpPr>
          <p:nvPr/>
        </p:nvSpPr>
        <p:spPr bwMode="auto">
          <a:xfrm flipH="1" flipV="1">
            <a:off x="2219325" y="2424113"/>
            <a:ext cx="0" cy="5397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grpSp>
        <p:nvGrpSpPr>
          <p:cNvPr id="526405" name="Group 69"/>
          <p:cNvGrpSpPr>
            <a:grpSpLocks/>
          </p:cNvGrpSpPr>
          <p:nvPr/>
        </p:nvGrpSpPr>
        <p:grpSpPr bwMode="auto">
          <a:xfrm>
            <a:off x="1035050" y="5049838"/>
            <a:ext cx="2544763" cy="1408112"/>
            <a:chOff x="652" y="3181"/>
            <a:chExt cx="1603" cy="887"/>
          </a:xfrm>
        </p:grpSpPr>
        <p:grpSp>
          <p:nvGrpSpPr>
            <p:cNvPr id="526394" name="Group 58"/>
            <p:cNvGrpSpPr>
              <a:grpSpLocks/>
            </p:cNvGrpSpPr>
            <p:nvPr/>
          </p:nvGrpSpPr>
          <p:grpSpPr bwMode="auto">
            <a:xfrm>
              <a:off x="1218" y="3181"/>
              <a:ext cx="453" cy="454"/>
              <a:chOff x="3334" y="1026"/>
              <a:chExt cx="453" cy="454"/>
            </a:xfrm>
          </p:grpSpPr>
          <p:sp>
            <p:nvSpPr>
              <p:cNvPr id="526395" name="Line 59"/>
              <p:cNvSpPr>
                <a:spLocks noChangeShapeType="1"/>
              </p:cNvSpPr>
              <p:nvPr/>
            </p:nvSpPr>
            <p:spPr bwMode="auto">
              <a:xfrm>
                <a:off x="3334" y="1026"/>
                <a:ext cx="453" cy="227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26396" name="Line 60"/>
              <p:cNvSpPr>
                <a:spLocks noChangeShapeType="1"/>
              </p:cNvSpPr>
              <p:nvPr/>
            </p:nvSpPr>
            <p:spPr bwMode="auto">
              <a:xfrm flipH="1">
                <a:off x="3334" y="1253"/>
                <a:ext cx="453" cy="227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26397" name="Line 61"/>
              <p:cNvSpPr>
                <a:spLocks noChangeShapeType="1"/>
              </p:cNvSpPr>
              <p:nvPr/>
            </p:nvSpPr>
            <p:spPr bwMode="auto">
              <a:xfrm flipV="1">
                <a:off x="3334" y="1026"/>
                <a:ext cx="0" cy="45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GB"/>
              </a:p>
            </p:txBody>
          </p:sp>
        </p:grpSp>
        <p:sp>
          <p:nvSpPr>
            <p:cNvPr id="526398" name="Line 62"/>
            <p:cNvSpPr>
              <a:spLocks noChangeShapeType="1"/>
            </p:cNvSpPr>
            <p:nvPr/>
          </p:nvSpPr>
          <p:spPr bwMode="auto">
            <a:xfrm flipH="1">
              <a:off x="764" y="340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6399" name="Line 63"/>
            <p:cNvSpPr>
              <a:spLocks noChangeShapeType="1"/>
            </p:cNvSpPr>
            <p:nvPr/>
          </p:nvSpPr>
          <p:spPr bwMode="auto">
            <a:xfrm flipH="1">
              <a:off x="1671" y="340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6400" name="Line 64"/>
            <p:cNvSpPr>
              <a:spLocks noChangeShapeType="1"/>
            </p:cNvSpPr>
            <p:nvPr/>
          </p:nvSpPr>
          <p:spPr bwMode="auto">
            <a:xfrm flipH="1" flipV="1">
              <a:off x="1444" y="3521"/>
              <a:ext cx="0" cy="3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26401" name="Rectangle 65"/>
            <p:cNvSpPr>
              <a:spLocks noChangeArrowheads="1"/>
            </p:cNvSpPr>
            <p:nvPr/>
          </p:nvSpPr>
          <p:spPr bwMode="auto">
            <a:xfrm>
              <a:off x="652" y="3294"/>
              <a:ext cx="48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 b="1" i="1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26402" name="Rectangle 66"/>
            <p:cNvSpPr>
              <a:spLocks noChangeArrowheads="1"/>
            </p:cNvSpPr>
            <p:nvPr/>
          </p:nvSpPr>
          <p:spPr bwMode="auto">
            <a:xfrm>
              <a:off x="2207" y="3294"/>
              <a:ext cx="48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 b="1" i="1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26403" name="Rectangle 67"/>
            <p:cNvSpPr>
              <a:spLocks noChangeArrowheads="1"/>
            </p:cNvSpPr>
            <p:nvPr/>
          </p:nvSpPr>
          <p:spPr bwMode="auto">
            <a:xfrm>
              <a:off x="1414" y="3861"/>
              <a:ext cx="48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526404" name="Object 68"/>
            <p:cNvGraphicFramePr>
              <a:graphicFrameLocks noChangeAspect="1"/>
            </p:cNvGraphicFramePr>
            <p:nvPr/>
          </p:nvGraphicFramePr>
          <p:xfrm>
            <a:off x="1625" y="3327"/>
            <a:ext cx="162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76078" imgH="76078" progId="Visio.Drawing.11">
                    <p:embed/>
                  </p:oleObj>
                </mc:Choice>
                <mc:Fallback>
                  <p:oleObj name="Visio" r:id="rId3" imgW="76078" imgH="76078" progId="Visio.Drawing.11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5" y="3327"/>
                          <a:ext cx="162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2708-C9E0-4921-AAE6-DCC76B353A6C}" type="slidenum">
              <a:rPr lang="en-US" altLang="en-US"/>
              <a:pPr/>
              <a:t>61</a:t>
            </a:fld>
            <a:r>
              <a:rPr lang="en-US" altLang="en-US"/>
              <a:t> / 65</a:t>
            </a:r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Three-State Gates</a:t>
            </a:r>
          </a:p>
        </p:txBody>
      </p:sp>
      <p:grpSp>
        <p:nvGrpSpPr>
          <p:cNvPr id="530436" name="Group 4"/>
          <p:cNvGrpSpPr>
            <a:grpSpLocks/>
          </p:cNvGrpSpPr>
          <p:nvPr/>
        </p:nvGrpSpPr>
        <p:grpSpPr bwMode="auto">
          <a:xfrm>
            <a:off x="1212850" y="1268413"/>
            <a:ext cx="2159000" cy="1079500"/>
            <a:chOff x="725" y="1139"/>
            <a:chExt cx="1360" cy="680"/>
          </a:xfrm>
        </p:grpSpPr>
        <p:grpSp>
          <p:nvGrpSpPr>
            <p:cNvPr id="530437" name="Group 5"/>
            <p:cNvGrpSpPr>
              <a:grpSpLocks/>
            </p:cNvGrpSpPr>
            <p:nvPr/>
          </p:nvGrpSpPr>
          <p:grpSpPr bwMode="auto">
            <a:xfrm>
              <a:off x="1179" y="1139"/>
              <a:ext cx="453" cy="454"/>
              <a:chOff x="3334" y="1026"/>
              <a:chExt cx="453" cy="454"/>
            </a:xfrm>
          </p:grpSpPr>
          <p:sp>
            <p:nvSpPr>
              <p:cNvPr id="530438" name="Line 6"/>
              <p:cNvSpPr>
                <a:spLocks noChangeShapeType="1"/>
              </p:cNvSpPr>
              <p:nvPr/>
            </p:nvSpPr>
            <p:spPr bwMode="auto">
              <a:xfrm>
                <a:off x="3334" y="1026"/>
                <a:ext cx="453" cy="227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30439" name="Line 7"/>
              <p:cNvSpPr>
                <a:spLocks noChangeShapeType="1"/>
              </p:cNvSpPr>
              <p:nvPr/>
            </p:nvSpPr>
            <p:spPr bwMode="auto">
              <a:xfrm flipH="1">
                <a:off x="3334" y="1253"/>
                <a:ext cx="453" cy="227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30440" name="Line 8"/>
              <p:cNvSpPr>
                <a:spLocks noChangeShapeType="1"/>
              </p:cNvSpPr>
              <p:nvPr/>
            </p:nvSpPr>
            <p:spPr bwMode="auto">
              <a:xfrm flipV="1">
                <a:off x="3334" y="1026"/>
                <a:ext cx="0" cy="45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GB"/>
              </a:p>
            </p:txBody>
          </p:sp>
        </p:grpSp>
        <p:sp>
          <p:nvSpPr>
            <p:cNvPr id="530441" name="Line 9"/>
            <p:cNvSpPr>
              <a:spLocks noChangeShapeType="1"/>
            </p:cNvSpPr>
            <p:nvPr/>
          </p:nvSpPr>
          <p:spPr bwMode="auto">
            <a:xfrm flipH="1">
              <a:off x="725" y="1366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30442" name="Line 10"/>
            <p:cNvSpPr>
              <a:spLocks noChangeShapeType="1"/>
            </p:cNvSpPr>
            <p:nvPr/>
          </p:nvSpPr>
          <p:spPr bwMode="auto">
            <a:xfrm flipH="1">
              <a:off x="1632" y="1366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30443" name="Line 11"/>
            <p:cNvSpPr>
              <a:spLocks noChangeShapeType="1"/>
            </p:cNvSpPr>
            <p:nvPr/>
          </p:nvSpPr>
          <p:spPr bwMode="auto">
            <a:xfrm flipH="1" flipV="1">
              <a:off x="1405" y="1479"/>
              <a:ext cx="0" cy="3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  <p:sp>
        <p:nvSpPr>
          <p:cNvPr id="530444" name="Rectangle 12"/>
          <p:cNvSpPr>
            <a:spLocks noChangeArrowheads="1"/>
          </p:cNvSpPr>
          <p:nvPr/>
        </p:nvSpPr>
        <p:spPr bwMode="auto">
          <a:xfrm>
            <a:off x="971550" y="1447800"/>
            <a:ext cx="203200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30445" name="Rectangle 13"/>
          <p:cNvSpPr>
            <a:spLocks noChangeArrowheads="1"/>
          </p:cNvSpPr>
          <p:nvPr/>
        </p:nvSpPr>
        <p:spPr bwMode="auto">
          <a:xfrm>
            <a:off x="4168775" y="2168525"/>
            <a:ext cx="185738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530446" name="Rectangle 14"/>
          <p:cNvSpPr>
            <a:spLocks noChangeArrowheads="1"/>
          </p:cNvSpPr>
          <p:nvPr/>
        </p:nvSpPr>
        <p:spPr bwMode="auto">
          <a:xfrm>
            <a:off x="2181225" y="2347913"/>
            <a:ext cx="203200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grpSp>
        <p:nvGrpSpPr>
          <p:cNvPr id="530447" name="Group 15"/>
          <p:cNvGrpSpPr>
            <a:grpSpLocks/>
          </p:cNvGrpSpPr>
          <p:nvPr/>
        </p:nvGrpSpPr>
        <p:grpSpPr bwMode="auto">
          <a:xfrm>
            <a:off x="1212850" y="2887663"/>
            <a:ext cx="2159000" cy="1079500"/>
            <a:chOff x="725" y="1139"/>
            <a:chExt cx="1360" cy="680"/>
          </a:xfrm>
        </p:grpSpPr>
        <p:grpSp>
          <p:nvGrpSpPr>
            <p:cNvPr id="530448" name="Group 16"/>
            <p:cNvGrpSpPr>
              <a:grpSpLocks/>
            </p:cNvGrpSpPr>
            <p:nvPr/>
          </p:nvGrpSpPr>
          <p:grpSpPr bwMode="auto">
            <a:xfrm>
              <a:off x="1179" y="1139"/>
              <a:ext cx="453" cy="454"/>
              <a:chOff x="3334" y="1026"/>
              <a:chExt cx="453" cy="454"/>
            </a:xfrm>
          </p:grpSpPr>
          <p:sp>
            <p:nvSpPr>
              <p:cNvPr id="530449" name="Line 17"/>
              <p:cNvSpPr>
                <a:spLocks noChangeShapeType="1"/>
              </p:cNvSpPr>
              <p:nvPr/>
            </p:nvSpPr>
            <p:spPr bwMode="auto">
              <a:xfrm>
                <a:off x="3334" y="1026"/>
                <a:ext cx="453" cy="227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30450" name="Line 18"/>
              <p:cNvSpPr>
                <a:spLocks noChangeShapeType="1"/>
              </p:cNvSpPr>
              <p:nvPr/>
            </p:nvSpPr>
            <p:spPr bwMode="auto">
              <a:xfrm flipH="1">
                <a:off x="3334" y="1253"/>
                <a:ext cx="453" cy="227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30451" name="Line 19"/>
              <p:cNvSpPr>
                <a:spLocks noChangeShapeType="1"/>
              </p:cNvSpPr>
              <p:nvPr/>
            </p:nvSpPr>
            <p:spPr bwMode="auto">
              <a:xfrm flipV="1">
                <a:off x="3334" y="1026"/>
                <a:ext cx="0" cy="45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GB"/>
              </a:p>
            </p:txBody>
          </p:sp>
        </p:grpSp>
        <p:sp>
          <p:nvSpPr>
            <p:cNvPr id="530452" name="Line 20"/>
            <p:cNvSpPr>
              <a:spLocks noChangeShapeType="1"/>
            </p:cNvSpPr>
            <p:nvPr/>
          </p:nvSpPr>
          <p:spPr bwMode="auto">
            <a:xfrm flipH="1">
              <a:off x="725" y="1366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30453" name="Line 21"/>
            <p:cNvSpPr>
              <a:spLocks noChangeShapeType="1"/>
            </p:cNvSpPr>
            <p:nvPr/>
          </p:nvSpPr>
          <p:spPr bwMode="auto">
            <a:xfrm flipH="1">
              <a:off x="1632" y="1366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30454" name="Line 22"/>
            <p:cNvSpPr>
              <a:spLocks noChangeShapeType="1"/>
            </p:cNvSpPr>
            <p:nvPr/>
          </p:nvSpPr>
          <p:spPr bwMode="auto">
            <a:xfrm flipH="1" flipV="1">
              <a:off x="1405" y="1479"/>
              <a:ext cx="0" cy="3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  <p:sp>
        <p:nvSpPr>
          <p:cNvPr id="530455" name="Rectangle 23"/>
          <p:cNvSpPr>
            <a:spLocks noChangeArrowheads="1"/>
          </p:cNvSpPr>
          <p:nvPr/>
        </p:nvSpPr>
        <p:spPr bwMode="auto">
          <a:xfrm>
            <a:off x="971550" y="3067050"/>
            <a:ext cx="203200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30457" name="Rectangle 25"/>
          <p:cNvSpPr>
            <a:spLocks noChangeArrowheads="1"/>
          </p:cNvSpPr>
          <p:nvPr/>
        </p:nvSpPr>
        <p:spPr bwMode="auto">
          <a:xfrm>
            <a:off x="2173288" y="3967163"/>
            <a:ext cx="220662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530463" name="Line 31"/>
          <p:cNvSpPr>
            <a:spLocks noChangeShapeType="1"/>
          </p:cNvSpPr>
          <p:nvPr/>
        </p:nvSpPr>
        <p:spPr bwMode="auto">
          <a:xfrm flipH="1">
            <a:off x="3373438" y="2347913"/>
            <a:ext cx="719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30464" name="Line 32"/>
          <p:cNvSpPr>
            <a:spLocks noChangeShapeType="1"/>
          </p:cNvSpPr>
          <p:nvPr/>
        </p:nvSpPr>
        <p:spPr bwMode="auto">
          <a:xfrm flipV="1">
            <a:off x="3371850" y="1627188"/>
            <a:ext cx="1588" cy="1620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graphicFrame>
        <p:nvGraphicFramePr>
          <p:cNvPr id="530490" name="Group 58"/>
          <p:cNvGraphicFramePr>
            <a:graphicFrameLocks noGrp="1"/>
          </p:cNvGraphicFramePr>
          <p:nvPr/>
        </p:nvGraphicFramePr>
        <p:xfrm>
          <a:off x="5651500" y="1270000"/>
          <a:ext cx="2519363" cy="2159000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983935157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526269169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  D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US" alt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978234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Hi-Z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170943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106938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193404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46286"/>
                  </a:ext>
                </a:extLst>
              </a:tr>
            </a:tbl>
          </a:graphicData>
        </a:graphic>
      </p:graphicFrame>
      <p:sp>
        <p:nvSpPr>
          <p:cNvPr id="530491" name="Oval 59"/>
          <p:cNvSpPr>
            <a:spLocks noChangeArrowheads="1"/>
          </p:cNvSpPr>
          <p:nvPr/>
        </p:nvSpPr>
        <p:spPr bwMode="auto">
          <a:xfrm>
            <a:off x="6011863" y="3035300"/>
            <a:ext cx="720725" cy="360363"/>
          </a:xfrm>
          <a:prstGeom prst="ellipse">
            <a:avLst/>
          </a:prstGeom>
          <a:noFill/>
          <a:ln w="28575" algn="ctr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530492" name="AutoShape 60"/>
          <p:cNvSpPr>
            <a:spLocks/>
          </p:cNvSpPr>
          <p:nvPr/>
        </p:nvSpPr>
        <p:spPr bwMode="auto">
          <a:xfrm>
            <a:off x="6911975" y="3717925"/>
            <a:ext cx="1724025" cy="474663"/>
          </a:xfrm>
          <a:prstGeom prst="borderCallout1">
            <a:avLst>
              <a:gd name="adj1" fmla="val 24079"/>
              <a:gd name="adj2" fmla="val -4421"/>
              <a:gd name="adj3" fmla="val -61875"/>
              <a:gd name="adj4" fmla="val -25046"/>
            </a:avLst>
          </a:prstGeom>
          <a:noFill/>
          <a:ln w="2857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Allowed</a:t>
            </a:r>
          </a:p>
        </p:txBody>
      </p:sp>
      <p:sp>
        <p:nvSpPr>
          <p:cNvPr id="530502" name="Rectangle 70"/>
          <p:cNvSpPr>
            <a:spLocks noChangeArrowheads="1"/>
          </p:cNvSpPr>
          <p:nvPr/>
        </p:nvSpPr>
        <p:spPr bwMode="auto">
          <a:xfrm>
            <a:off x="6211888" y="5151438"/>
            <a:ext cx="358775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grpSp>
        <p:nvGrpSpPr>
          <p:cNvPr id="530520" name="Group 88"/>
          <p:cNvGrpSpPr>
            <a:grpSpLocks/>
          </p:cNvGrpSpPr>
          <p:nvPr/>
        </p:nvGrpSpPr>
        <p:grpSpPr bwMode="auto">
          <a:xfrm>
            <a:off x="2951163" y="4149725"/>
            <a:ext cx="3240087" cy="2339975"/>
            <a:chOff x="2074" y="2614"/>
            <a:chExt cx="2041" cy="1474"/>
          </a:xfrm>
        </p:grpSpPr>
        <p:grpSp>
          <p:nvGrpSpPr>
            <p:cNvPr id="530493" name="Group 61"/>
            <p:cNvGrpSpPr>
              <a:grpSpLocks/>
            </p:cNvGrpSpPr>
            <p:nvPr/>
          </p:nvGrpSpPr>
          <p:grpSpPr bwMode="auto">
            <a:xfrm>
              <a:off x="2301" y="2614"/>
              <a:ext cx="1360" cy="680"/>
              <a:chOff x="725" y="1139"/>
              <a:chExt cx="1360" cy="680"/>
            </a:xfrm>
          </p:grpSpPr>
          <p:grpSp>
            <p:nvGrpSpPr>
              <p:cNvPr id="530494" name="Group 62"/>
              <p:cNvGrpSpPr>
                <a:grpSpLocks/>
              </p:cNvGrpSpPr>
              <p:nvPr/>
            </p:nvGrpSpPr>
            <p:grpSpPr bwMode="auto">
              <a:xfrm>
                <a:off x="1179" y="1139"/>
                <a:ext cx="453" cy="454"/>
                <a:chOff x="3334" y="1026"/>
                <a:chExt cx="453" cy="454"/>
              </a:xfrm>
            </p:grpSpPr>
            <p:sp>
              <p:nvSpPr>
                <p:cNvPr id="530495" name="Line 63"/>
                <p:cNvSpPr>
                  <a:spLocks noChangeShapeType="1"/>
                </p:cNvSpPr>
                <p:nvPr/>
              </p:nvSpPr>
              <p:spPr bwMode="auto">
                <a:xfrm>
                  <a:off x="3334" y="1026"/>
                  <a:ext cx="453" cy="227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530496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3334" y="1253"/>
                  <a:ext cx="453" cy="227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530497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3334" y="1026"/>
                  <a:ext cx="0" cy="454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endParaRPr lang="en-GB"/>
                </a:p>
              </p:txBody>
            </p:sp>
          </p:grpSp>
          <p:sp>
            <p:nvSpPr>
              <p:cNvPr id="530498" name="Line 66"/>
              <p:cNvSpPr>
                <a:spLocks noChangeShapeType="1"/>
              </p:cNvSpPr>
              <p:nvPr/>
            </p:nvSpPr>
            <p:spPr bwMode="auto">
              <a:xfrm flipH="1">
                <a:off x="725" y="1366"/>
                <a:ext cx="45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30499" name="Line 67"/>
              <p:cNvSpPr>
                <a:spLocks noChangeShapeType="1"/>
              </p:cNvSpPr>
              <p:nvPr/>
            </p:nvSpPr>
            <p:spPr bwMode="auto">
              <a:xfrm flipH="1">
                <a:off x="1632" y="1366"/>
                <a:ext cx="45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30500" name="Line 68"/>
              <p:cNvSpPr>
                <a:spLocks noChangeShapeType="1"/>
              </p:cNvSpPr>
              <p:nvPr/>
            </p:nvSpPr>
            <p:spPr bwMode="auto">
              <a:xfrm flipH="1" flipV="1">
                <a:off x="1405" y="1479"/>
                <a:ext cx="0" cy="3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GB"/>
              </a:p>
            </p:txBody>
          </p:sp>
        </p:grpSp>
        <p:sp>
          <p:nvSpPr>
            <p:cNvPr id="530501" name="Rectangle 69"/>
            <p:cNvSpPr>
              <a:spLocks noChangeArrowheads="1"/>
            </p:cNvSpPr>
            <p:nvPr/>
          </p:nvSpPr>
          <p:spPr bwMode="auto">
            <a:xfrm>
              <a:off x="2110" y="2727"/>
              <a:ext cx="128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 b="1" i="1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30503" name="Rectangle 71"/>
            <p:cNvSpPr>
              <a:spLocks noChangeArrowheads="1"/>
            </p:cNvSpPr>
            <p:nvPr/>
          </p:nvSpPr>
          <p:spPr bwMode="auto">
            <a:xfrm>
              <a:off x="2074" y="3067"/>
              <a:ext cx="128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grpSp>
          <p:nvGrpSpPr>
            <p:cNvPr id="530505" name="Group 73"/>
            <p:cNvGrpSpPr>
              <a:grpSpLocks/>
            </p:cNvGrpSpPr>
            <p:nvPr/>
          </p:nvGrpSpPr>
          <p:grpSpPr bwMode="auto">
            <a:xfrm>
              <a:off x="2755" y="3634"/>
              <a:ext cx="453" cy="454"/>
              <a:chOff x="3334" y="1026"/>
              <a:chExt cx="453" cy="454"/>
            </a:xfrm>
          </p:grpSpPr>
          <p:sp>
            <p:nvSpPr>
              <p:cNvPr id="530506" name="Line 74"/>
              <p:cNvSpPr>
                <a:spLocks noChangeShapeType="1"/>
              </p:cNvSpPr>
              <p:nvPr/>
            </p:nvSpPr>
            <p:spPr bwMode="auto">
              <a:xfrm>
                <a:off x="3334" y="1026"/>
                <a:ext cx="453" cy="227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30507" name="Line 75"/>
              <p:cNvSpPr>
                <a:spLocks noChangeShapeType="1"/>
              </p:cNvSpPr>
              <p:nvPr/>
            </p:nvSpPr>
            <p:spPr bwMode="auto">
              <a:xfrm flipH="1">
                <a:off x="3334" y="1253"/>
                <a:ext cx="453" cy="227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30508" name="Line 76"/>
              <p:cNvSpPr>
                <a:spLocks noChangeShapeType="1"/>
              </p:cNvSpPr>
              <p:nvPr/>
            </p:nvSpPr>
            <p:spPr bwMode="auto">
              <a:xfrm flipV="1">
                <a:off x="3334" y="1026"/>
                <a:ext cx="0" cy="45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GB"/>
              </a:p>
            </p:txBody>
          </p:sp>
        </p:grpSp>
        <p:sp>
          <p:nvSpPr>
            <p:cNvPr id="530509" name="Line 77"/>
            <p:cNvSpPr>
              <a:spLocks noChangeShapeType="1"/>
            </p:cNvSpPr>
            <p:nvPr/>
          </p:nvSpPr>
          <p:spPr bwMode="auto">
            <a:xfrm flipH="1">
              <a:off x="2301" y="3861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30510" name="Line 78"/>
            <p:cNvSpPr>
              <a:spLocks noChangeShapeType="1"/>
            </p:cNvSpPr>
            <p:nvPr/>
          </p:nvSpPr>
          <p:spPr bwMode="auto">
            <a:xfrm flipH="1">
              <a:off x="3208" y="3861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30512" name="Rectangle 80"/>
            <p:cNvSpPr>
              <a:spLocks noChangeArrowheads="1"/>
            </p:cNvSpPr>
            <p:nvPr/>
          </p:nvSpPr>
          <p:spPr bwMode="auto">
            <a:xfrm>
              <a:off x="2110" y="3747"/>
              <a:ext cx="128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 b="1" i="1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30514" name="Line 82"/>
            <p:cNvSpPr>
              <a:spLocks noChangeShapeType="1"/>
            </p:cNvSpPr>
            <p:nvPr/>
          </p:nvSpPr>
          <p:spPr bwMode="auto">
            <a:xfrm flipH="1">
              <a:off x="3662" y="3350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30515" name="Line 83"/>
            <p:cNvSpPr>
              <a:spLocks noChangeShapeType="1"/>
            </p:cNvSpPr>
            <p:nvPr/>
          </p:nvSpPr>
          <p:spPr bwMode="auto">
            <a:xfrm flipV="1">
              <a:off x="3660" y="2840"/>
              <a:ext cx="1" cy="10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30516" name="Line 84"/>
            <p:cNvSpPr>
              <a:spLocks noChangeShapeType="1"/>
            </p:cNvSpPr>
            <p:nvPr/>
          </p:nvSpPr>
          <p:spPr bwMode="auto">
            <a:xfrm flipH="1">
              <a:off x="2300" y="3180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graphicFrame>
          <p:nvGraphicFramePr>
            <p:cNvPr id="530518" name="Object 86"/>
            <p:cNvGraphicFramePr>
              <a:graphicFrameLocks noChangeAspect="1"/>
            </p:cNvGraphicFramePr>
            <p:nvPr/>
          </p:nvGraphicFramePr>
          <p:xfrm>
            <a:off x="2827" y="3269"/>
            <a:ext cx="304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223845" imgH="250911" progId="Visio.Drawing.11">
                    <p:embed/>
                  </p:oleObj>
                </mc:Choice>
                <mc:Fallback>
                  <p:oleObj name="Visio" r:id="rId3" imgW="223845" imgH="250911" progId="Visio.Drawing.11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7" y="3269"/>
                          <a:ext cx="304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0519" name="Line 87"/>
            <p:cNvSpPr>
              <a:spLocks noChangeShapeType="1"/>
            </p:cNvSpPr>
            <p:nvPr/>
          </p:nvSpPr>
          <p:spPr bwMode="auto">
            <a:xfrm flipV="1">
              <a:off x="2981" y="3586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  <p:sp>
        <p:nvSpPr>
          <p:cNvPr id="530521" name="AutoShape 89"/>
          <p:cNvSpPr>
            <a:spLocks/>
          </p:cNvSpPr>
          <p:nvPr/>
        </p:nvSpPr>
        <p:spPr bwMode="auto">
          <a:xfrm flipH="1">
            <a:off x="6665913" y="4954588"/>
            <a:ext cx="180975" cy="719137"/>
          </a:xfrm>
          <a:prstGeom prst="rightBrace">
            <a:avLst>
              <a:gd name="adj1" fmla="val 33114"/>
              <a:gd name="adj2" fmla="val 50000"/>
            </a:avLst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530522" name="Rectangle 90"/>
          <p:cNvSpPr>
            <a:spLocks noChangeArrowheads="1"/>
          </p:cNvSpPr>
          <p:nvPr/>
        </p:nvSpPr>
        <p:spPr bwMode="auto">
          <a:xfrm>
            <a:off x="6931025" y="4868863"/>
            <a:ext cx="1527175" cy="83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  <a:p>
            <a:r>
              <a:rPr lang="en-US" altLang="en-US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3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502" grpId="0"/>
      <p:bldP spid="53052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D5D8-ECD6-4F9A-BED6-8D97E2A9EFD2}" type="slidenum">
              <a:rPr lang="en-US" altLang="en-US"/>
              <a:pPr/>
              <a:t>62</a:t>
            </a:fld>
            <a:r>
              <a:rPr lang="en-US" altLang="en-US"/>
              <a:t> / 65</a:t>
            </a: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Three-State Gates</a:t>
            </a:r>
          </a:p>
        </p:txBody>
      </p:sp>
      <p:grpSp>
        <p:nvGrpSpPr>
          <p:cNvPr id="531483" name="Group 27"/>
          <p:cNvGrpSpPr>
            <a:grpSpLocks/>
          </p:cNvGrpSpPr>
          <p:nvPr/>
        </p:nvGrpSpPr>
        <p:grpSpPr bwMode="auto">
          <a:xfrm>
            <a:off x="6192838" y="1089025"/>
            <a:ext cx="719137" cy="720725"/>
            <a:chOff x="3334" y="1026"/>
            <a:chExt cx="453" cy="454"/>
          </a:xfrm>
        </p:grpSpPr>
        <p:sp>
          <p:nvSpPr>
            <p:cNvPr id="531484" name="Line 28"/>
            <p:cNvSpPr>
              <a:spLocks noChangeShapeType="1"/>
            </p:cNvSpPr>
            <p:nvPr/>
          </p:nvSpPr>
          <p:spPr bwMode="auto">
            <a:xfrm>
              <a:off x="3334" y="1026"/>
              <a:ext cx="453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31485" name="Line 29"/>
            <p:cNvSpPr>
              <a:spLocks noChangeShapeType="1"/>
            </p:cNvSpPr>
            <p:nvPr/>
          </p:nvSpPr>
          <p:spPr bwMode="auto">
            <a:xfrm flipH="1">
              <a:off x="3334" y="1253"/>
              <a:ext cx="453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31486" name="Line 30"/>
            <p:cNvSpPr>
              <a:spLocks noChangeShapeType="1"/>
            </p:cNvSpPr>
            <p:nvPr/>
          </p:nvSpPr>
          <p:spPr bwMode="auto">
            <a:xfrm flipV="1">
              <a:off x="3334" y="1026"/>
              <a:ext cx="0" cy="45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  <p:sp>
        <p:nvSpPr>
          <p:cNvPr id="531487" name="Line 31"/>
          <p:cNvSpPr>
            <a:spLocks noChangeShapeType="1"/>
          </p:cNvSpPr>
          <p:nvPr/>
        </p:nvSpPr>
        <p:spPr bwMode="auto">
          <a:xfrm flipH="1">
            <a:off x="2592388" y="1449388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31488" name="Line 32"/>
          <p:cNvSpPr>
            <a:spLocks noChangeShapeType="1"/>
          </p:cNvSpPr>
          <p:nvPr/>
        </p:nvSpPr>
        <p:spPr bwMode="auto">
          <a:xfrm flipH="1">
            <a:off x="6911975" y="1449388"/>
            <a:ext cx="719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31489" name="Line 33"/>
          <p:cNvSpPr>
            <a:spLocks noChangeShapeType="1"/>
          </p:cNvSpPr>
          <p:nvPr/>
        </p:nvSpPr>
        <p:spPr bwMode="auto">
          <a:xfrm flipH="1" flipV="1">
            <a:off x="6551613" y="1628775"/>
            <a:ext cx="0" cy="3603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31490" name="Rectangle 34"/>
          <p:cNvSpPr>
            <a:spLocks noChangeArrowheads="1"/>
          </p:cNvSpPr>
          <p:nvPr/>
        </p:nvSpPr>
        <p:spPr bwMode="auto">
          <a:xfrm>
            <a:off x="2232025" y="4508500"/>
            <a:ext cx="220663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31491" name="Rectangle 35"/>
          <p:cNvSpPr>
            <a:spLocks noChangeArrowheads="1"/>
          </p:cNvSpPr>
          <p:nvPr/>
        </p:nvSpPr>
        <p:spPr bwMode="auto">
          <a:xfrm>
            <a:off x="8380413" y="2906713"/>
            <a:ext cx="185737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531492" name="Rectangle 36"/>
          <p:cNvSpPr>
            <a:spLocks noChangeArrowheads="1"/>
          </p:cNvSpPr>
          <p:nvPr/>
        </p:nvSpPr>
        <p:spPr bwMode="auto">
          <a:xfrm>
            <a:off x="2592388" y="5949950"/>
            <a:ext cx="203200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531502" name="Rectangle 46"/>
          <p:cNvSpPr>
            <a:spLocks noChangeArrowheads="1"/>
          </p:cNvSpPr>
          <p:nvPr/>
        </p:nvSpPr>
        <p:spPr bwMode="auto">
          <a:xfrm>
            <a:off x="2566988" y="5229225"/>
            <a:ext cx="271462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b="1" i="1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31503" name="Line 47"/>
          <p:cNvSpPr>
            <a:spLocks noChangeShapeType="1"/>
          </p:cNvSpPr>
          <p:nvPr/>
        </p:nvSpPr>
        <p:spPr bwMode="auto">
          <a:xfrm flipH="1">
            <a:off x="7632700" y="3070225"/>
            <a:ext cx="719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31504" name="Line 48"/>
          <p:cNvSpPr>
            <a:spLocks noChangeShapeType="1"/>
          </p:cNvSpPr>
          <p:nvPr/>
        </p:nvSpPr>
        <p:spPr bwMode="auto">
          <a:xfrm flipV="1">
            <a:off x="7632700" y="1447800"/>
            <a:ext cx="0" cy="3241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grpSp>
        <p:nvGrpSpPr>
          <p:cNvPr id="531509" name="Group 53"/>
          <p:cNvGrpSpPr>
            <a:grpSpLocks/>
          </p:cNvGrpSpPr>
          <p:nvPr/>
        </p:nvGrpSpPr>
        <p:grpSpPr bwMode="auto">
          <a:xfrm>
            <a:off x="6192838" y="2170113"/>
            <a:ext cx="719137" cy="720725"/>
            <a:chOff x="3334" y="1026"/>
            <a:chExt cx="453" cy="454"/>
          </a:xfrm>
        </p:grpSpPr>
        <p:sp>
          <p:nvSpPr>
            <p:cNvPr id="531510" name="Line 54"/>
            <p:cNvSpPr>
              <a:spLocks noChangeShapeType="1"/>
            </p:cNvSpPr>
            <p:nvPr/>
          </p:nvSpPr>
          <p:spPr bwMode="auto">
            <a:xfrm>
              <a:off x="3334" y="1026"/>
              <a:ext cx="453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31511" name="Line 55"/>
            <p:cNvSpPr>
              <a:spLocks noChangeShapeType="1"/>
            </p:cNvSpPr>
            <p:nvPr/>
          </p:nvSpPr>
          <p:spPr bwMode="auto">
            <a:xfrm flipH="1">
              <a:off x="3334" y="1253"/>
              <a:ext cx="453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31512" name="Line 56"/>
            <p:cNvSpPr>
              <a:spLocks noChangeShapeType="1"/>
            </p:cNvSpPr>
            <p:nvPr/>
          </p:nvSpPr>
          <p:spPr bwMode="auto">
            <a:xfrm flipV="1">
              <a:off x="3334" y="1026"/>
              <a:ext cx="0" cy="45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  <p:sp>
        <p:nvSpPr>
          <p:cNvPr id="531513" name="Line 57"/>
          <p:cNvSpPr>
            <a:spLocks noChangeShapeType="1"/>
          </p:cNvSpPr>
          <p:nvPr/>
        </p:nvSpPr>
        <p:spPr bwMode="auto">
          <a:xfrm flipH="1" flipV="1">
            <a:off x="6551613" y="2709863"/>
            <a:ext cx="0" cy="3603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grpSp>
        <p:nvGrpSpPr>
          <p:cNvPr id="531514" name="Group 58"/>
          <p:cNvGrpSpPr>
            <a:grpSpLocks/>
          </p:cNvGrpSpPr>
          <p:nvPr/>
        </p:nvGrpSpPr>
        <p:grpSpPr bwMode="auto">
          <a:xfrm>
            <a:off x="6192838" y="3251200"/>
            <a:ext cx="719137" cy="720725"/>
            <a:chOff x="3334" y="1026"/>
            <a:chExt cx="453" cy="454"/>
          </a:xfrm>
        </p:grpSpPr>
        <p:sp>
          <p:nvSpPr>
            <p:cNvPr id="531515" name="Line 59"/>
            <p:cNvSpPr>
              <a:spLocks noChangeShapeType="1"/>
            </p:cNvSpPr>
            <p:nvPr/>
          </p:nvSpPr>
          <p:spPr bwMode="auto">
            <a:xfrm>
              <a:off x="3334" y="1026"/>
              <a:ext cx="453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31516" name="Line 60"/>
            <p:cNvSpPr>
              <a:spLocks noChangeShapeType="1"/>
            </p:cNvSpPr>
            <p:nvPr/>
          </p:nvSpPr>
          <p:spPr bwMode="auto">
            <a:xfrm flipH="1">
              <a:off x="3334" y="1253"/>
              <a:ext cx="453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31517" name="Line 61"/>
            <p:cNvSpPr>
              <a:spLocks noChangeShapeType="1"/>
            </p:cNvSpPr>
            <p:nvPr/>
          </p:nvSpPr>
          <p:spPr bwMode="auto">
            <a:xfrm flipV="1">
              <a:off x="3334" y="1026"/>
              <a:ext cx="0" cy="45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  <p:sp>
        <p:nvSpPr>
          <p:cNvPr id="531518" name="Line 62"/>
          <p:cNvSpPr>
            <a:spLocks noChangeShapeType="1"/>
          </p:cNvSpPr>
          <p:nvPr/>
        </p:nvSpPr>
        <p:spPr bwMode="auto">
          <a:xfrm flipH="1" flipV="1">
            <a:off x="6551613" y="3790950"/>
            <a:ext cx="0" cy="3603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grpSp>
        <p:nvGrpSpPr>
          <p:cNvPr id="531519" name="Group 63"/>
          <p:cNvGrpSpPr>
            <a:grpSpLocks/>
          </p:cNvGrpSpPr>
          <p:nvPr/>
        </p:nvGrpSpPr>
        <p:grpSpPr bwMode="auto">
          <a:xfrm>
            <a:off x="6192838" y="4332288"/>
            <a:ext cx="719137" cy="720725"/>
            <a:chOff x="3334" y="1026"/>
            <a:chExt cx="453" cy="454"/>
          </a:xfrm>
        </p:grpSpPr>
        <p:sp>
          <p:nvSpPr>
            <p:cNvPr id="531520" name="Line 64"/>
            <p:cNvSpPr>
              <a:spLocks noChangeShapeType="1"/>
            </p:cNvSpPr>
            <p:nvPr/>
          </p:nvSpPr>
          <p:spPr bwMode="auto">
            <a:xfrm>
              <a:off x="3334" y="1026"/>
              <a:ext cx="453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31521" name="Line 65"/>
            <p:cNvSpPr>
              <a:spLocks noChangeShapeType="1"/>
            </p:cNvSpPr>
            <p:nvPr/>
          </p:nvSpPr>
          <p:spPr bwMode="auto">
            <a:xfrm flipH="1">
              <a:off x="3334" y="1253"/>
              <a:ext cx="453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531522" name="Line 66"/>
            <p:cNvSpPr>
              <a:spLocks noChangeShapeType="1"/>
            </p:cNvSpPr>
            <p:nvPr/>
          </p:nvSpPr>
          <p:spPr bwMode="auto">
            <a:xfrm flipV="1">
              <a:off x="3334" y="1026"/>
              <a:ext cx="0" cy="45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  <p:sp>
        <p:nvSpPr>
          <p:cNvPr id="531523" name="Line 67"/>
          <p:cNvSpPr>
            <a:spLocks noChangeShapeType="1"/>
          </p:cNvSpPr>
          <p:nvPr/>
        </p:nvSpPr>
        <p:spPr bwMode="auto">
          <a:xfrm flipH="1" flipV="1">
            <a:off x="6551613" y="4872038"/>
            <a:ext cx="0" cy="14366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31524" name="Line 68"/>
          <p:cNvSpPr>
            <a:spLocks noChangeShapeType="1"/>
          </p:cNvSpPr>
          <p:nvPr/>
        </p:nvSpPr>
        <p:spPr bwMode="auto">
          <a:xfrm flipH="1">
            <a:off x="5472113" y="1989138"/>
            <a:ext cx="10795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31525" name="Line 69"/>
          <p:cNvSpPr>
            <a:spLocks noChangeShapeType="1"/>
          </p:cNvSpPr>
          <p:nvPr/>
        </p:nvSpPr>
        <p:spPr bwMode="auto">
          <a:xfrm flipH="1" flipV="1">
            <a:off x="5651500" y="3068638"/>
            <a:ext cx="900113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31526" name="Line 70"/>
          <p:cNvSpPr>
            <a:spLocks noChangeShapeType="1"/>
          </p:cNvSpPr>
          <p:nvPr/>
        </p:nvSpPr>
        <p:spPr bwMode="auto">
          <a:xfrm flipH="1">
            <a:off x="5832475" y="4151313"/>
            <a:ext cx="7191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31527" name="Line 71"/>
          <p:cNvSpPr>
            <a:spLocks noChangeShapeType="1"/>
          </p:cNvSpPr>
          <p:nvPr/>
        </p:nvSpPr>
        <p:spPr bwMode="auto">
          <a:xfrm flipH="1">
            <a:off x="4932363" y="6308725"/>
            <a:ext cx="161925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31528" name="Line 72"/>
          <p:cNvSpPr>
            <a:spLocks noChangeShapeType="1"/>
          </p:cNvSpPr>
          <p:nvPr/>
        </p:nvSpPr>
        <p:spPr bwMode="auto">
          <a:xfrm flipH="1">
            <a:off x="6911975" y="2528888"/>
            <a:ext cx="719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31529" name="Line 73"/>
          <p:cNvSpPr>
            <a:spLocks noChangeShapeType="1"/>
          </p:cNvSpPr>
          <p:nvPr/>
        </p:nvSpPr>
        <p:spPr bwMode="auto">
          <a:xfrm flipH="1">
            <a:off x="6911975" y="3608388"/>
            <a:ext cx="719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31530" name="Line 74"/>
          <p:cNvSpPr>
            <a:spLocks noChangeShapeType="1"/>
          </p:cNvSpPr>
          <p:nvPr/>
        </p:nvSpPr>
        <p:spPr bwMode="auto">
          <a:xfrm flipH="1">
            <a:off x="6911975" y="4687888"/>
            <a:ext cx="719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31532" name="Line 76"/>
          <p:cNvSpPr>
            <a:spLocks noChangeShapeType="1"/>
          </p:cNvSpPr>
          <p:nvPr/>
        </p:nvSpPr>
        <p:spPr bwMode="auto">
          <a:xfrm flipH="1">
            <a:off x="2592388" y="2528888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31533" name="Line 77"/>
          <p:cNvSpPr>
            <a:spLocks noChangeShapeType="1"/>
          </p:cNvSpPr>
          <p:nvPr/>
        </p:nvSpPr>
        <p:spPr bwMode="auto">
          <a:xfrm flipH="1">
            <a:off x="2592388" y="3608388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31534" name="Line 78"/>
          <p:cNvSpPr>
            <a:spLocks noChangeShapeType="1"/>
          </p:cNvSpPr>
          <p:nvPr/>
        </p:nvSpPr>
        <p:spPr bwMode="auto">
          <a:xfrm flipH="1">
            <a:off x="2592388" y="4689475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31535" name="Rectangle 79"/>
          <p:cNvSpPr>
            <a:spLocks noChangeArrowheads="1"/>
          </p:cNvSpPr>
          <p:nvPr/>
        </p:nvSpPr>
        <p:spPr bwMode="auto">
          <a:xfrm>
            <a:off x="2232025" y="3429000"/>
            <a:ext cx="220663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31536" name="Rectangle 80"/>
          <p:cNvSpPr>
            <a:spLocks noChangeArrowheads="1"/>
          </p:cNvSpPr>
          <p:nvPr/>
        </p:nvSpPr>
        <p:spPr bwMode="auto">
          <a:xfrm>
            <a:off x="2232025" y="2349500"/>
            <a:ext cx="220663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31537" name="Rectangle 81"/>
          <p:cNvSpPr>
            <a:spLocks noChangeArrowheads="1"/>
          </p:cNvSpPr>
          <p:nvPr/>
        </p:nvSpPr>
        <p:spPr bwMode="auto">
          <a:xfrm>
            <a:off x="2232025" y="1268413"/>
            <a:ext cx="220663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31539" name="AutoShape 83"/>
          <p:cNvSpPr>
            <a:spLocks noChangeArrowheads="1"/>
          </p:cNvSpPr>
          <p:nvPr/>
        </p:nvSpPr>
        <p:spPr bwMode="auto">
          <a:xfrm flipH="1" flipV="1">
            <a:off x="3311525" y="4868863"/>
            <a:ext cx="1606550" cy="18002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0" tIns="0" rIns="0" bIns="0" anchor="ctr" anchorCtr="1"/>
          <a:lstStyle/>
          <a:p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b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</a:p>
        </p:txBody>
      </p:sp>
      <p:sp>
        <p:nvSpPr>
          <p:cNvPr id="531540" name="Line 84"/>
          <p:cNvSpPr>
            <a:spLocks noChangeShapeType="1"/>
          </p:cNvSpPr>
          <p:nvPr/>
        </p:nvSpPr>
        <p:spPr bwMode="auto">
          <a:xfrm>
            <a:off x="2951163" y="5408613"/>
            <a:ext cx="3603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31541" name="Line 85"/>
          <p:cNvSpPr>
            <a:spLocks noChangeShapeType="1"/>
          </p:cNvSpPr>
          <p:nvPr/>
        </p:nvSpPr>
        <p:spPr bwMode="auto">
          <a:xfrm>
            <a:off x="2951163" y="5768975"/>
            <a:ext cx="360362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31542" name="Text Box 86"/>
          <p:cNvSpPr txBox="1">
            <a:spLocks noChangeArrowheads="1"/>
          </p:cNvSpPr>
          <p:nvPr/>
        </p:nvSpPr>
        <p:spPr bwMode="auto">
          <a:xfrm>
            <a:off x="3311525" y="5213350"/>
            <a:ext cx="35877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531543" name="Line 87"/>
          <p:cNvSpPr>
            <a:spLocks noChangeShapeType="1"/>
          </p:cNvSpPr>
          <p:nvPr/>
        </p:nvSpPr>
        <p:spPr bwMode="auto">
          <a:xfrm>
            <a:off x="4930775" y="5229225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31544" name="Text Box 88"/>
          <p:cNvSpPr txBox="1">
            <a:spLocks noChangeArrowheads="1"/>
          </p:cNvSpPr>
          <p:nvPr/>
        </p:nvSpPr>
        <p:spPr bwMode="auto">
          <a:xfrm>
            <a:off x="4500563" y="4964113"/>
            <a:ext cx="358775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31545" name="Line 89"/>
          <p:cNvSpPr>
            <a:spLocks noChangeShapeType="1"/>
          </p:cNvSpPr>
          <p:nvPr/>
        </p:nvSpPr>
        <p:spPr bwMode="auto">
          <a:xfrm>
            <a:off x="4930775" y="5588000"/>
            <a:ext cx="720725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31546" name="Line 90"/>
          <p:cNvSpPr>
            <a:spLocks noChangeShapeType="1"/>
          </p:cNvSpPr>
          <p:nvPr/>
        </p:nvSpPr>
        <p:spPr bwMode="auto">
          <a:xfrm>
            <a:off x="4930775" y="5946775"/>
            <a:ext cx="901700" cy="31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31547" name="Line 91"/>
          <p:cNvSpPr>
            <a:spLocks noChangeShapeType="1"/>
          </p:cNvSpPr>
          <p:nvPr/>
        </p:nvSpPr>
        <p:spPr bwMode="auto">
          <a:xfrm flipV="1">
            <a:off x="5832475" y="4149725"/>
            <a:ext cx="1588" cy="18002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31548" name="Line 92"/>
          <p:cNvSpPr>
            <a:spLocks noChangeShapeType="1"/>
          </p:cNvSpPr>
          <p:nvPr/>
        </p:nvSpPr>
        <p:spPr bwMode="auto">
          <a:xfrm flipV="1">
            <a:off x="5651500" y="3068638"/>
            <a:ext cx="1588" cy="25209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31549" name="Line 93"/>
          <p:cNvSpPr>
            <a:spLocks noChangeShapeType="1"/>
          </p:cNvSpPr>
          <p:nvPr/>
        </p:nvSpPr>
        <p:spPr bwMode="auto">
          <a:xfrm flipV="1">
            <a:off x="5472113" y="1989138"/>
            <a:ext cx="1587" cy="32400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31550" name="Line 94"/>
          <p:cNvSpPr>
            <a:spLocks noChangeShapeType="1"/>
          </p:cNvSpPr>
          <p:nvPr/>
        </p:nvSpPr>
        <p:spPr bwMode="auto">
          <a:xfrm>
            <a:off x="2951163" y="6127750"/>
            <a:ext cx="360362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31551" name="Rectangle 95"/>
          <p:cNvSpPr>
            <a:spLocks noChangeArrowheads="1"/>
          </p:cNvSpPr>
          <p:nvPr/>
        </p:nvSpPr>
        <p:spPr bwMode="auto">
          <a:xfrm>
            <a:off x="2592388" y="5621338"/>
            <a:ext cx="271462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b="1" i="1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2C55-E180-479E-9806-8FDDBCF3FDC3}" type="slidenum">
              <a:rPr lang="en-US" altLang="en-US"/>
              <a:pPr/>
              <a:t>6</a:t>
            </a:fld>
            <a:r>
              <a:rPr lang="en-US" altLang="en-US"/>
              <a:t> / 65</a:t>
            </a:r>
          </a:p>
        </p:txBody>
      </p:sp>
      <p:graphicFrame>
        <p:nvGraphicFramePr>
          <p:cNvPr id="481282" name="Object 2"/>
          <p:cNvGraphicFramePr>
            <a:graphicFrameLocks noChangeAspect="1"/>
          </p:cNvGraphicFramePr>
          <p:nvPr/>
        </p:nvGraphicFramePr>
        <p:xfrm>
          <a:off x="611188" y="1628775"/>
          <a:ext cx="558165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37708" imgH="1725900" progId="Visio.Drawing.11">
                  <p:embed/>
                </p:oleObj>
              </mc:Choice>
              <mc:Fallback>
                <p:oleObj name="Visio" r:id="rId3" imgW="3237708" imgH="172590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28775"/>
                        <a:ext cx="558165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Procedure</a:t>
            </a:r>
          </a:p>
        </p:txBody>
      </p:sp>
      <p:sp>
        <p:nvSpPr>
          <p:cNvPr id="4812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Truth Table Approach</a:t>
            </a:r>
          </a:p>
        </p:txBody>
      </p:sp>
      <p:sp>
        <p:nvSpPr>
          <p:cNvPr id="481285" name="Text Box 5"/>
          <p:cNvSpPr txBox="1">
            <a:spLocks noChangeArrowheads="1"/>
          </p:cNvSpPr>
          <p:nvPr/>
        </p:nvSpPr>
        <p:spPr bwMode="auto">
          <a:xfrm>
            <a:off x="790575" y="1704975"/>
            <a:ext cx="360363" cy="283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 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55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80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65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1286" name="Text Box 6"/>
          <p:cNvSpPr txBox="1">
            <a:spLocks noChangeArrowheads="1"/>
          </p:cNvSpPr>
          <p:nvPr/>
        </p:nvSpPr>
        <p:spPr bwMode="auto">
          <a:xfrm>
            <a:off x="1871663" y="1770063"/>
            <a:ext cx="179387" cy="258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22500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20000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17000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17000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1287" name="Text Box 7"/>
          <p:cNvSpPr txBox="1">
            <a:spLocks noChangeArrowheads="1"/>
          </p:cNvSpPr>
          <p:nvPr/>
        </p:nvSpPr>
        <p:spPr bwMode="auto">
          <a:xfrm>
            <a:off x="2771775" y="3608388"/>
            <a:ext cx="179388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1288" name="Text Box 8"/>
          <p:cNvSpPr txBox="1">
            <a:spLocks noChangeArrowheads="1"/>
          </p:cNvSpPr>
          <p:nvPr/>
        </p:nvSpPr>
        <p:spPr bwMode="auto">
          <a:xfrm>
            <a:off x="3722688" y="2889250"/>
            <a:ext cx="179387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1289" name="Text Box 9"/>
          <p:cNvSpPr txBox="1">
            <a:spLocks noChangeArrowheads="1"/>
          </p:cNvSpPr>
          <p:nvPr/>
        </p:nvSpPr>
        <p:spPr bwMode="auto">
          <a:xfrm>
            <a:off x="4495800" y="2503488"/>
            <a:ext cx="179388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1290" name="Text Box 10"/>
          <p:cNvSpPr txBox="1">
            <a:spLocks noChangeArrowheads="1"/>
          </p:cNvSpPr>
          <p:nvPr/>
        </p:nvSpPr>
        <p:spPr bwMode="auto">
          <a:xfrm>
            <a:off x="5472113" y="1808163"/>
            <a:ext cx="1793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graphicFrame>
        <p:nvGraphicFramePr>
          <p:cNvPr id="481293" name="Group 13"/>
          <p:cNvGraphicFramePr>
            <a:graphicFrameLocks noGrp="1"/>
          </p:cNvGraphicFramePr>
          <p:nvPr/>
        </p:nvGraphicFramePr>
        <p:xfrm>
          <a:off x="6551613" y="1268413"/>
          <a:ext cx="2160587" cy="2700342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2172476139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02363195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439932883"/>
                    </a:ext>
                  </a:extLst>
                </a:gridCol>
              </a:tblGrid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 B  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394601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387577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287909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035544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488098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608366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259384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4408427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480999"/>
                  </a:ext>
                </a:extLst>
              </a:tr>
            </a:tbl>
          </a:graphicData>
        </a:graphic>
      </p:graphicFrame>
      <p:sp>
        <p:nvSpPr>
          <p:cNvPr id="481292" name="Text Box 12"/>
          <p:cNvSpPr txBox="1">
            <a:spLocks noChangeArrowheads="1"/>
          </p:cNvSpPr>
          <p:nvPr/>
        </p:nvSpPr>
        <p:spPr bwMode="auto">
          <a:xfrm>
            <a:off x="7632700" y="2219325"/>
            <a:ext cx="10795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8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8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8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5" grpId="0"/>
      <p:bldP spid="481286" grpId="0"/>
      <p:bldP spid="481287" grpId="0"/>
      <p:bldP spid="481288" grpId="0"/>
      <p:bldP spid="481289" grpId="0"/>
      <p:bldP spid="481290" grpId="0"/>
      <p:bldP spid="4812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33A3-6B2D-48D8-867E-116583DD07B3}" type="slidenum">
              <a:rPr lang="en-US" altLang="en-US"/>
              <a:pPr/>
              <a:t>7</a:t>
            </a:fld>
            <a:r>
              <a:rPr lang="en-US" altLang="en-US"/>
              <a:t> / 65</a:t>
            </a:r>
          </a:p>
        </p:txBody>
      </p:sp>
      <p:graphicFrame>
        <p:nvGraphicFramePr>
          <p:cNvPr id="482306" name="Object 2"/>
          <p:cNvGraphicFramePr>
            <a:graphicFrameLocks noChangeAspect="1"/>
          </p:cNvGraphicFramePr>
          <p:nvPr/>
        </p:nvGraphicFramePr>
        <p:xfrm>
          <a:off x="611188" y="1628775"/>
          <a:ext cx="558165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37708" imgH="1725900" progId="Visio.Drawing.11">
                  <p:embed/>
                </p:oleObj>
              </mc:Choice>
              <mc:Fallback>
                <p:oleObj name="Visio" r:id="rId3" imgW="3237708" imgH="172590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28775"/>
                        <a:ext cx="558165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Procedure</a:t>
            </a:r>
          </a:p>
        </p:txBody>
      </p:sp>
      <p:sp>
        <p:nvSpPr>
          <p:cNvPr id="4823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Truth Table Approach</a:t>
            </a:r>
          </a:p>
        </p:txBody>
      </p:sp>
      <p:sp>
        <p:nvSpPr>
          <p:cNvPr id="482309" name="Text Box 5"/>
          <p:cNvSpPr txBox="1">
            <a:spLocks noChangeArrowheads="1"/>
          </p:cNvSpPr>
          <p:nvPr/>
        </p:nvSpPr>
        <p:spPr bwMode="auto">
          <a:xfrm>
            <a:off x="790575" y="1704975"/>
            <a:ext cx="360363" cy="283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 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55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80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65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2310" name="Text Box 6"/>
          <p:cNvSpPr txBox="1">
            <a:spLocks noChangeArrowheads="1"/>
          </p:cNvSpPr>
          <p:nvPr/>
        </p:nvSpPr>
        <p:spPr bwMode="auto">
          <a:xfrm>
            <a:off x="1871663" y="1770063"/>
            <a:ext cx="179387" cy="258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22500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20000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17000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17000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2311" name="Text Box 7"/>
          <p:cNvSpPr txBox="1">
            <a:spLocks noChangeArrowheads="1"/>
          </p:cNvSpPr>
          <p:nvPr/>
        </p:nvSpPr>
        <p:spPr bwMode="auto">
          <a:xfrm>
            <a:off x="2771775" y="3608388"/>
            <a:ext cx="179388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2312" name="Text Box 8"/>
          <p:cNvSpPr txBox="1">
            <a:spLocks noChangeArrowheads="1"/>
          </p:cNvSpPr>
          <p:nvPr/>
        </p:nvSpPr>
        <p:spPr bwMode="auto">
          <a:xfrm>
            <a:off x="3722688" y="2889250"/>
            <a:ext cx="179387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2313" name="Text Box 9"/>
          <p:cNvSpPr txBox="1">
            <a:spLocks noChangeArrowheads="1"/>
          </p:cNvSpPr>
          <p:nvPr/>
        </p:nvSpPr>
        <p:spPr bwMode="auto">
          <a:xfrm>
            <a:off x="4495800" y="2503488"/>
            <a:ext cx="179388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2314" name="Text Box 10"/>
          <p:cNvSpPr txBox="1">
            <a:spLocks noChangeArrowheads="1"/>
          </p:cNvSpPr>
          <p:nvPr/>
        </p:nvSpPr>
        <p:spPr bwMode="auto">
          <a:xfrm>
            <a:off x="5472113" y="1808163"/>
            <a:ext cx="1793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graphicFrame>
        <p:nvGraphicFramePr>
          <p:cNvPr id="482316" name="Group 12"/>
          <p:cNvGraphicFramePr>
            <a:graphicFrameLocks noGrp="1"/>
          </p:cNvGraphicFramePr>
          <p:nvPr/>
        </p:nvGraphicFramePr>
        <p:xfrm>
          <a:off x="6551613" y="1268413"/>
          <a:ext cx="2160587" cy="2700342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2930525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36801229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85015283"/>
                    </a:ext>
                  </a:extLst>
                </a:gridCol>
              </a:tblGrid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 B  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823586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851918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528934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0750277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065604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5008843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48564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2054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099414"/>
                  </a:ext>
                </a:extLst>
              </a:tr>
            </a:tbl>
          </a:graphicData>
        </a:graphic>
      </p:graphicFrame>
      <p:sp>
        <p:nvSpPr>
          <p:cNvPr id="482358" name="Text Box 54"/>
          <p:cNvSpPr txBox="1">
            <a:spLocks noChangeArrowheads="1"/>
          </p:cNvSpPr>
          <p:nvPr/>
        </p:nvSpPr>
        <p:spPr bwMode="auto">
          <a:xfrm>
            <a:off x="7632700" y="2516188"/>
            <a:ext cx="10795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b="1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</a:t>
            </a: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8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8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8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9" grpId="0"/>
      <p:bldP spid="482310" grpId="0"/>
      <p:bldP spid="482311" grpId="0"/>
      <p:bldP spid="482312" grpId="0"/>
      <p:bldP spid="482313" grpId="0"/>
      <p:bldP spid="482314" grpId="0"/>
      <p:bldP spid="4823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077C-98DC-439D-B996-258E8DEA7247}" type="slidenum">
              <a:rPr lang="en-US" altLang="en-US"/>
              <a:pPr/>
              <a:t>8</a:t>
            </a:fld>
            <a:r>
              <a:rPr lang="en-US" altLang="en-US"/>
              <a:t> / 65</a:t>
            </a:r>
          </a:p>
        </p:txBody>
      </p:sp>
      <p:graphicFrame>
        <p:nvGraphicFramePr>
          <p:cNvPr id="483330" name="Object 2"/>
          <p:cNvGraphicFramePr>
            <a:graphicFrameLocks noChangeAspect="1"/>
          </p:cNvGraphicFramePr>
          <p:nvPr/>
        </p:nvGraphicFramePr>
        <p:xfrm>
          <a:off x="611188" y="1628775"/>
          <a:ext cx="558165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37708" imgH="1725900" progId="Visio.Drawing.11">
                  <p:embed/>
                </p:oleObj>
              </mc:Choice>
              <mc:Fallback>
                <p:oleObj name="Visio" r:id="rId3" imgW="3237708" imgH="172590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28775"/>
                        <a:ext cx="558165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Procedure</a:t>
            </a:r>
          </a:p>
        </p:txBody>
      </p:sp>
      <p:sp>
        <p:nvSpPr>
          <p:cNvPr id="4833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Truth Table Approach</a:t>
            </a:r>
          </a:p>
        </p:txBody>
      </p:sp>
      <p:sp>
        <p:nvSpPr>
          <p:cNvPr id="483333" name="Text Box 5"/>
          <p:cNvSpPr txBox="1">
            <a:spLocks noChangeArrowheads="1"/>
          </p:cNvSpPr>
          <p:nvPr/>
        </p:nvSpPr>
        <p:spPr bwMode="auto">
          <a:xfrm>
            <a:off x="790575" y="1704975"/>
            <a:ext cx="360363" cy="283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  <a:r>
              <a:rPr lang="en-US" altLang="en-US" sz="1400" b="1">
                <a:solidFill>
                  <a:schemeClr val="accent2"/>
                </a:solidFill>
              </a:rPr>
              <a:t> 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55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80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65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3334" name="Text Box 6"/>
          <p:cNvSpPr txBox="1">
            <a:spLocks noChangeArrowheads="1"/>
          </p:cNvSpPr>
          <p:nvPr/>
        </p:nvSpPr>
        <p:spPr bwMode="auto">
          <a:xfrm>
            <a:off x="1871663" y="1770063"/>
            <a:ext cx="179387" cy="258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22500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20000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17000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17000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3335" name="Text Box 7"/>
          <p:cNvSpPr txBox="1">
            <a:spLocks noChangeArrowheads="1"/>
          </p:cNvSpPr>
          <p:nvPr/>
        </p:nvSpPr>
        <p:spPr bwMode="auto">
          <a:xfrm>
            <a:off x="2771775" y="3608388"/>
            <a:ext cx="179388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3336" name="Text Box 8"/>
          <p:cNvSpPr txBox="1">
            <a:spLocks noChangeArrowheads="1"/>
          </p:cNvSpPr>
          <p:nvPr/>
        </p:nvSpPr>
        <p:spPr bwMode="auto">
          <a:xfrm>
            <a:off x="3722688" y="2889250"/>
            <a:ext cx="179387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3337" name="Text Box 9"/>
          <p:cNvSpPr txBox="1">
            <a:spLocks noChangeArrowheads="1"/>
          </p:cNvSpPr>
          <p:nvPr/>
        </p:nvSpPr>
        <p:spPr bwMode="auto">
          <a:xfrm>
            <a:off x="4495800" y="2503488"/>
            <a:ext cx="179388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3338" name="Text Box 10"/>
          <p:cNvSpPr txBox="1">
            <a:spLocks noChangeArrowheads="1"/>
          </p:cNvSpPr>
          <p:nvPr/>
        </p:nvSpPr>
        <p:spPr bwMode="auto">
          <a:xfrm>
            <a:off x="5472113" y="1808163"/>
            <a:ext cx="1793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graphicFrame>
        <p:nvGraphicFramePr>
          <p:cNvPr id="483340" name="Group 12"/>
          <p:cNvGraphicFramePr>
            <a:graphicFrameLocks noGrp="1"/>
          </p:cNvGraphicFramePr>
          <p:nvPr/>
        </p:nvGraphicFramePr>
        <p:xfrm>
          <a:off x="6551613" y="1268413"/>
          <a:ext cx="2160587" cy="2700342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187980199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2499846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222843253"/>
                    </a:ext>
                  </a:extLst>
                </a:gridCol>
              </a:tblGrid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 B  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802187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569144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982631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595574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547380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09450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663253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03273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233887"/>
                  </a:ext>
                </a:extLst>
              </a:tr>
            </a:tbl>
          </a:graphicData>
        </a:graphic>
      </p:graphicFrame>
      <p:sp>
        <p:nvSpPr>
          <p:cNvPr id="483382" name="Text Box 54"/>
          <p:cNvSpPr txBox="1">
            <a:spLocks noChangeArrowheads="1"/>
          </p:cNvSpPr>
          <p:nvPr/>
        </p:nvSpPr>
        <p:spPr bwMode="auto">
          <a:xfrm>
            <a:off x="7632700" y="2809875"/>
            <a:ext cx="10795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8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8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8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3" grpId="0"/>
      <p:bldP spid="483334" grpId="0"/>
      <p:bldP spid="483335" grpId="0"/>
      <p:bldP spid="483336" grpId="0"/>
      <p:bldP spid="483337" grpId="0"/>
      <p:bldP spid="483338" grpId="0"/>
      <p:bldP spid="483382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bg1"/>
          </a:buClr>
          <a:buSzTx/>
          <a:buFont typeface="Arial" panose="020B0604020202020204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bg1"/>
          </a:buClr>
          <a:buSzTx/>
          <a:buFont typeface="Arial" panose="020B0604020202020204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35037</TotalTime>
  <Words>5098</Words>
  <Application>Microsoft Office PowerPoint</Application>
  <PresentationFormat>On-screen Show (4:3)</PresentationFormat>
  <Paragraphs>2155</Paragraphs>
  <Slides>63</Slides>
  <Notes>63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Arial</vt:lpstr>
      <vt:lpstr>Arial Black</vt:lpstr>
      <vt:lpstr>Symbol</vt:lpstr>
      <vt:lpstr>Times New Roman</vt:lpstr>
      <vt:lpstr>Wingdings</vt:lpstr>
      <vt:lpstr>Default Design</vt:lpstr>
      <vt:lpstr>Visio</vt:lpstr>
      <vt:lpstr>Equation</vt:lpstr>
      <vt:lpstr>COMBINATIONAL LOGIC  digital logic design</vt:lpstr>
      <vt:lpstr>Combinational Circuits</vt:lpstr>
      <vt:lpstr>Combinational Circuits</vt:lpstr>
      <vt:lpstr>Analysis Procedure</vt:lpstr>
      <vt:lpstr>Analysis Procedure</vt:lpstr>
      <vt:lpstr>Analysis Procedure</vt:lpstr>
      <vt:lpstr>Analysis Procedure</vt:lpstr>
      <vt:lpstr>Analysis Procedure</vt:lpstr>
      <vt:lpstr>Analysis Procedure</vt:lpstr>
      <vt:lpstr>Analysis Procedure</vt:lpstr>
      <vt:lpstr>Analysis Procedure</vt:lpstr>
      <vt:lpstr>Analysis Procedure</vt:lpstr>
      <vt:lpstr>Design Procedure</vt:lpstr>
      <vt:lpstr>Design Procedure</vt:lpstr>
      <vt:lpstr>Design Procedure</vt:lpstr>
      <vt:lpstr>Seven-Segment Decoder</vt:lpstr>
      <vt:lpstr>Binary Adder</vt:lpstr>
      <vt:lpstr>Binary Adder</vt:lpstr>
      <vt:lpstr>Binary Adder</vt:lpstr>
      <vt:lpstr>Binary Adder</vt:lpstr>
      <vt:lpstr>Binary Adder</vt:lpstr>
      <vt:lpstr>Binary Adder</vt:lpstr>
      <vt:lpstr>                                                                                                                                             </vt:lpstr>
      <vt:lpstr>Parallel Adders</vt:lpstr>
      <vt:lpstr>Carry Look-ahead Adder (1/2)</vt:lpstr>
      <vt:lpstr>Carry Look-ahead Adder (2/2)</vt:lpstr>
      <vt:lpstr>BCD Adder</vt:lpstr>
      <vt:lpstr>BCD Adder</vt:lpstr>
      <vt:lpstr>BCD Adder</vt:lpstr>
      <vt:lpstr>BCD Adder</vt:lpstr>
      <vt:lpstr>Binary Subtractor</vt:lpstr>
      <vt:lpstr>Binary Adder/Subtractor</vt:lpstr>
      <vt:lpstr>Overflow</vt:lpstr>
      <vt:lpstr>Magnitude Comparator</vt:lpstr>
      <vt:lpstr>Magnitude Comparator</vt:lpstr>
      <vt:lpstr>Magnitude Comparator</vt:lpstr>
      <vt:lpstr>Decoders</vt:lpstr>
      <vt:lpstr>Decoders</vt:lpstr>
      <vt:lpstr>Decoders</vt:lpstr>
      <vt:lpstr>Decoders</vt:lpstr>
      <vt:lpstr>Decoders</vt:lpstr>
      <vt:lpstr>Decoders</vt:lpstr>
      <vt:lpstr>Implementation Using Decoders</vt:lpstr>
      <vt:lpstr>Implementation Using Decoders</vt:lpstr>
      <vt:lpstr>Encoders</vt:lpstr>
      <vt:lpstr>Encoders</vt:lpstr>
      <vt:lpstr>Priority Encoders</vt:lpstr>
      <vt:lpstr>Encoder / Decoder Pairs</vt:lpstr>
      <vt:lpstr>Multiplexers</vt:lpstr>
      <vt:lpstr>Multiplexers</vt:lpstr>
      <vt:lpstr>Multiplexers</vt:lpstr>
      <vt:lpstr>Multiplexers</vt:lpstr>
      <vt:lpstr>Implementation Using Multiplexers</vt:lpstr>
      <vt:lpstr>Implementation Using Multiplexers</vt:lpstr>
      <vt:lpstr>Implementation Using Multiplexers</vt:lpstr>
      <vt:lpstr>Implementation Using Multiplexers</vt:lpstr>
      <vt:lpstr>Multiplexer Expansion</vt:lpstr>
      <vt:lpstr>DeMultiplexers</vt:lpstr>
      <vt:lpstr>Multiplexer / DeMultiplexer Pairs</vt:lpstr>
      <vt:lpstr>DeMultiplexers / Decoders</vt:lpstr>
      <vt:lpstr>Three-State Gates</vt:lpstr>
      <vt:lpstr>Three-State Gates</vt:lpstr>
      <vt:lpstr>Three-State Gates</vt:lpstr>
    </vt:vector>
  </TitlesOfParts>
  <Company>Princess Sumaya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Logic</dc:title>
  <dc:subject>Digital Logic Design</dc:subject>
  <dc:creator>Dr. Bassam Kahhaleh</dc:creator>
  <cp:lastModifiedBy>Humair Shoukat</cp:lastModifiedBy>
  <cp:revision>8</cp:revision>
  <dcterms:created xsi:type="dcterms:W3CDTF">2003-02-07T19:59:33Z</dcterms:created>
  <dcterms:modified xsi:type="dcterms:W3CDTF">2023-02-03T12:38:23Z</dcterms:modified>
</cp:coreProperties>
</file>