
<file path=[Content_Types].xml><?xml version="1.0" encoding="utf-8"?>
<Types xmlns="http://schemas.openxmlformats.org/package/2006/content-types">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2"/>
  </p:notesMasterIdLst>
  <p:handoutMasterIdLst>
    <p:handoutMasterId r:id="rId33"/>
  </p:handoutMasterIdLst>
  <p:sldIdLst>
    <p:sldId id="256" r:id="rId2"/>
    <p:sldId id="323" r:id="rId3"/>
    <p:sldId id="258" r:id="rId4"/>
    <p:sldId id="324" r:id="rId5"/>
    <p:sldId id="322" r:id="rId6"/>
    <p:sldId id="268" r:id="rId7"/>
    <p:sldId id="333" r:id="rId8"/>
    <p:sldId id="334" r:id="rId9"/>
    <p:sldId id="335" r:id="rId10"/>
    <p:sldId id="298" r:id="rId11"/>
    <p:sldId id="320" r:id="rId12"/>
    <p:sldId id="271" r:id="rId13"/>
    <p:sldId id="259" r:id="rId14"/>
    <p:sldId id="260" r:id="rId15"/>
    <p:sldId id="265" r:id="rId16"/>
    <p:sldId id="276" r:id="rId17"/>
    <p:sldId id="261" r:id="rId18"/>
    <p:sldId id="262" r:id="rId19"/>
    <p:sldId id="305" r:id="rId20"/>
    <p:sldId id="263" r:id="rId21"/>
    <p:sldId id="283" r:id="rId22"/>
    <p:sldId id="295" r:id="rId23"/>
    <p:sldId id="309" r:id="rId24"/>
    <p:sldId id="331" r:id="rId25"/>
    <p:sldId id="332" r:id="rId26"/>
    <p:sldId id="313" r:id="rId27"/>
    <p:sldId id="293" r:id="rId28"/>
    <p:sldId id="294" r:id="rId29"/>
    <p:sldId id="310" r:id="rId30"/>
    <p:sldId id="311" r:id="rId3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10/13/2021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10/13/2021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u="sng" dirty="0"/>
              <a:t>Keys:   </a:t>
            </a:r>
          </a:p>
          <a:p>
            <a:pPr marL="171450" indent="-171450">
              <a:buFont typeface="Arial" panose="020B0604020202020204" pitchFamily="34" charset="0"/>
              <a:buChar char="•"/>
            </a:pPr>
            <a:r>
              <a:rPr lang="en-US" u="none" dirty="0"/>
              <a:t>Changing</a:t>
            </a:r>
            <a:r>
              <a:rPr lang="en-US" u="none" baseline="0" dirty="0"/>
              <a:t> requirements, </a:t>
            </a:r>
            <a:endParaRPr lang="en-US" u="none" dirty="0"/>
          </a:p>
          <a:p>
            <a:endParaRPr lang="en-US" u="sng" dirty="0"/>
          </a:p>
          <a:p>
            <a:pPr marL="0" indent="0">
              <a:buFont typeface="Arial" panose="020B0604020202020204" pitchFamily="34" charse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B06890-211D-44B9-BED1-E75BF24D7E8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75050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1150" y="1280161"/>
            <a:ext cx="7886700" cy="4528969"/>
          </a:xfrm>
          <a:prstGeom prst="rect">
            <a:avLst/>
          </a:prstGeom>
        </p:spPr>
        <p:txBody>
          <a:bodyPr rtlCol="0">
            <a:normAutofit/>
          </a:bodyPr>
          <a:lstStyle>
            <a:lvl1pPr marL="240030" indent="-240030">
              <a:defRPr/>
            </a:lvl1pPr>
            <a:lvl2pPr>
              <a:defRPr/>
            </a:lvl2pPr>
            <a:lvl3pPr>
              <a:defRPr/>
            </a:lvl3pPr>
            <a:lvl4pPr>
              <a:defRPr/>
            </a:lvl4pPr>
            <a:lvl5pPr marL="1543050" indent="-1714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667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7" name="Subtitle 2"/>
          <p:cNvSpPr>
            <a:spLocks noGrp="1"/>
          </p:cNvSpPr>
          <p:nvPr>
            <p:ph type="subTitle" idx="1"/>
          </p:nvPr>
        </p:nvSpPr>
        <p:spPr/>
        <p:txBody>
          <a:bodyPr/>
          <a:lstStyle/>
          <a:p>
            <a:pPr fontAlgn="auto">
              <a:spcAft>
                <a:spcPts val="0"/>
              </a:spcAft>
              <a:defRPr/>
            </a:pPr>
            <a:r>
              <a:rPr lang="en-US" dirty="0"/>
              <a:t>SOMMERVILLE, IAN. "SOFTWARE ENGINEERING 10</a:t>
            </a:r>
            <a:r>
              <a:rPr lang="en-US" baseline="30000" dirty="0"/>
              <a:t>TH</a:t>
            </a:r>
            <a:r>
              <a:rPr lang="en-US" dirty="0"/>
              <a:t> EDITION."</a:t>
            </a:r>
          </a:p>
          <a:p>
            <a:pPr eaLnBrk="1" fontAlgn="auto" hangingPunct="1">
              <a:spcAft>
                <a:spcPts val="0"/>
              </a:spcAft>
              <a:buFont typeface="Arial"/>
              <a:buNone/>
              <a:defRPr/>
            </a:pPr>
            <a:endParaRPr lang="en-US" dirty="0">
              <a:ea typeface="+mn-ea"/>
              <a:cs typeface="+mn-cs"/>
            </a:endParaRPr>
          </a:p>
        </p:txBody>
      </p:sp>
      <p:sp>
        <p:nvSpPr>
          <p:cNvPr id="8" name="TextBox 7"/>
          <p:cNvSpPr txBox="1"/>
          <p:nvPr/>
        </p:nvSpPr>
        <p:spPr>
          <a:xfrm>
            <a:off x="1883121" y="5454134"/>
            <a:ext cx="5558828" cy="523220"/>
          </a:xfrm>
          <a:prstGeom prst="rect">
            <a:avLst/>
          </a:prstGeom>
          <a:noFill/>
        </p:spPr>
        <p:txBody>
          <a:bodyPr wrap="square" rtlCol="0">
            <a:spAutoFit/>
          </a:bodyPr>
          <a:lstStyle/>
          <a:p>
            <a:r>
              <a:rPr lang="en-US" sz="1400" dirty="0" smtClean="0"/>
              <a:t>Copyrights: IAN </a:t>
            </a:r>
            <a:r>
              <a:rPr lang="en-US" sz="1400" dirty="0" err="1" smtClean="0"/>
              <a:t>Sommerville</a:t>
            </a:r>
            <a:endParaRPr lang="en-US" sz="1400" dirty="0" smtClean="0"/>
          </a:p>
          <a:p>
            <a:r>
              <a:rPr lang="en-US" sz="1400" dirty="0" smtClean="0"/>
              <a:t>Note: these slides are prepared by IAN </a:t>
            </a:r>
            <a:r>
              <a:rPr lang="en-US" sz="1400" dirty="0" err="1" smtClean="0"/>
              <a:t>Sommerville</a:t>
            </a:r>
            <a:endParaRPr lang="en-US" sz="1400" dirty="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gridCol w="6273800"/>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gridCol w="5905500"/>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lstStyle/>
          <a:p>
            <a:pPr marL="0" indent="0">
              <a:buNone/>
            </a:pPr>
            <a:r>
              <a:rPr lang="en-US" dirty="0"/>
              <a:t>Requirements and solutions evolve through the collaborative effort of self-organizing teams</a:t>
            </a:r>
          </a:p>
          <a:p>
            <a:pPr marL="0" indent="0">
              <a:buNone/>
            </a:pPr>
            <a:endParaRPr lang="en-US" dirty="0"/>
          </a:p>
          <a:p>
            <a:pPr marL="0" indent="0">
              <a:buNone/>
            </a:pPr>
            <a:r>
              <a:rPr lang="en-US" u="sng" dirty="0"/>
              <a:t>Characteristics</a:t>
            </a:r>
            <a:r>
              <a:rPr lang="en-US" dirty="0"/>
              <a:t> </a:t>
            </a:r>
          </a:p>
          <a:p>
            <a:pPr lvl="1"/>
            <a:r>
              <a:rPr lang="en-US" dirty="0"/>
              <a:t>Adaptive planning,</a:t>
            </a:r>
          </a:p>
          <a:p>
            <a:pPr lvl="1"/>
            <a:r>
              <a:rPr lang="en-US" dirty="0"/>
              <a:t>Evolutionary development, </a:t>
            </a:r>
          </a:p>
          <a:p>
            <a:pPr lvl="1"/>
            <a:r>
              <a:rPr lang="en-US" dirty="0"/>
              <a:t>Early delivery,  </a:t>
            </a:r>
          </a:p>
          <a:p>
            <a:pPr lvl="1"/>
            <a:r>
              <a:rPr lang="en-US" dirty="0"/>
              <a:t>Continuous improvement, </a:t>
            </a:r>
          </a:p>
          <a:p>
            <a:pPr lvl="1"/>
            <a:r>
              <a:rPr lang="en-US" dirty="0"/>
              <a:t>Rapid and flexible response to change.</a:t>
            </a:r>
          </a:p>
          <a:p>
            <a:pPr lvl="1"/>
            <a:endParaRPr lang="en-US" dirty="0"/>
          </a:p>
          <a:p>
            <a:pPr marL="0" indent="0">
              <a:buNone/>
            </a:pPr>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extLst>
      <p:ext uri="{BB962C8B-B14F-4D97-AF65-F5344CB8AC3E}">
        <p14:creationId xmlns:p14="http://schemas.microsoft.com/office/powerpoint/2010/main" val="10603110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Manifesto     </a:t>
            </a:r>
            <a:r>
              <a:rPr lang="en-US" sz="1500" dirty="0">
                <a:solidFill>
                  <a:srgbClr val="006666"/>
                </a:solidFill>
                <a:latin typeface="Verdana" pitchFamily="34" charset="0"/>
                <a:sym typeface="Verdana" pitchFamily="34" charset="0"/>
              </a:rPr>
              <a:t>http://agilemanifesto.org/</a:t>
            </a:r>
            <a:r>
              <a:rPr lang="en-US" sz="1500" b="1" dirty="0">
                <a:solidFill>
                  <a:srgbClr val="000000"/>
                </a:solidFill>
                <a:latin typeface="Verdana" pitchFamily="34" charset="0"/>
                <a:sym typeface="Verdana" pitchFamily="34" charset="0"/>
              </a:rPr>
              <a:t/>
            </a:r>
            <a:br>
              <a:rPr lang="en-US" sz="1500" b="1" dirty="0">
                <a:solidFill>
                  <a:srgbClr val="000000"/>
                </a:solidFill>
                <a:latin typeface="Verdana" pitchFamily="34" charset="0"/>
                <a:sym typeface="Verdana" pitchFamily="34" charset="0"/>
              </a:rPr>
            </a:br>
            <a:r>
              <a:rPr lang="en-US" sz="1500" dirty="0"/>
              <a:t> </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276" y="1279525"/>
            <a:ext cx="7524447" cy="4529138"/>
          </a:xfrm>
        </p:spPr>
      </p:pic>
    </p:spTree>
    <p:extLst>
      <p:ext uri="{BB962C8B-B14F-4D97-AF65-F5344CB8AC3E}">
        <p14:creationId xmlns:p14="http://schemas.microsoft.com/office/powerpoint/2010/main" val="313593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486" y="767412"/>
            <a:ext cx="7886700" cy="511217"/>
          </a:xfrm>
        </p:spPr>
        <p:txBody>
          <a:bodyPr>
            <a:normAutofit/>
          </a:bodyPr>
          <a:lstStyle/>
          <a:p>
            <a:r>
              <a:rPr lang="en-US" dirty="0"/>
              <a:t>Agile Principles                </a:t>
            </a:r>
            <a:r>
              <a:rPr lang="en-US" sz="1350" dirty="0">
                <a:solidFill>
                  <a:srgbClr val="006666"/>
                </a:solidFill>
                <a:latin typeface="Verdana" pitchFamily="34" charset="0"/>
                <a:sym typeface="Verdana" pitchFamily="34" charset="0"/>
              </a:rPr>
              <a:t>http://agilemanifesto.org/</a:t>
            </a:r>
            <a:endParaRPr lang="en-US" sz="1350" dirty="0"/>
          </a:p>
        </p:txBody>
      </p:sp>
      <p:sp>
        <p:nvSpPr>
          <p:cNvPr id="5" name="Content Placeholder 2"/>
          <p:cNvSpPr>
            <a:spLocks noGrp="1"/>
          </p:cNvSpPr>
          <p:nvPr>
            <p:ph sz="half" idx="1"/>
          </p:nvPr>
        </p:nvSpPr>
        <p:spPr>
          <a:xfrm>
            <a:off x="628650" y="1804738"/>
            <a:ext cx="3886200" cy="4033586"/>
          </a:xfrm>
        </p:spPr>
        <p:txBody>
          <a:bodyPr>
            <a:noAutofit/>
          </a:bodyPr>
          <a:lstStyle/>
          <a:p>
            <a:pPr marL="342900" indent="-342900">
              <a:buFont typeface="+mj-lt"/>
              <a:buAutoNum type="arabicPeriod"/>
              <a:defRPr/>
            </a:pPr>
            <a:r>
              <a:rPr lang="en-US" sz="1400" dirty="0"/>
              <a:t>Our </a:t>
            </a:r>
            <a:r>
              <a:rPr lang="en-US" sz="1400" u="sng" dirty="0">
                <a:solidFill>
                  <a:srgbClr val="C00000"/>
                </a:solidFill>
              </a:rPr>
              <a:t>highest priority is to satisfy the client </a:t>
            </a:r>
            <a:r>
              <a:rPr lang="en-US" sz="1400" dirty="0"/>
              <a:t>through early and continuous delivery of valuable software. </a:t>
            </a:r>
          </a:p>
          <a:p>
            <a:pPr marL="342900" indent="-342900">
              <a:buFont typeface="+mj-lt"/>
              <a:buAutoNum type="arabicPeriod"/>
              <a:defRPr/>
            </a:pPr>
            <a:r>
              <a:rPr lang="en-US" sz="1400" u="sng" dirty="0">
                <a:solidFill>
                  <a:srgbClr val="C00000"/>
                </a:solidFill>
              </a:rPr>
              <a:t>Welcome changing requirements</a:t>
            </a:r>
            <a:r>
              <a:rPr lang="en-US" sz="1400" dirty="0"/>
              <a:t>, even late in development. Agile processes harness change </a:t>
            </a:r>
            <a:r>
              <a:rPr lang="en-US" sz="1400" u="sng" dirty="0">
                <a:solidFill>
                  <a:srgbClr val="C00000"/>
                </a:solidFill>
              </a:rPr>
              <a:t>for the client's competitive advantage</a:t>
            </a:r>
            <a:r>
              <a:rPr lang="en-US" sz="1400" dirty="0">
                <a:solidFill>
                  <a:srgbClr val="21345F"/>
                </a:solidFill>
              </a:rPr>
              <a:t>. </a:t>
            </a:r>
          </a:p>
          <a:p>
            <a:pPr marL="342900" indent="-342900">
              <a:buFont typeface="+mj-lt"/>
              <a:buAutoNum type="arabicPeriod"/>
              <a:defRPr/>
            </a:pPr>
            <a:r>
              <a:rPr lang="en-US" sz="1400" u="sng" dirty="0">
                <a:solidFill>
                  <a:srgbClr val="C00000"/>
                </a:solidFill>
              </a:rPr>
              <a:t>Deliver working software frequently</a:t>
            </a:r>
            <a:r>
              <a:rPr lang="en-US" sz="1400" dirty="0">
                <a:solidFill>
                  <a:srgbClr val="21345F"/>
                </a:solidFill>
              </a:rPr>
              <a:t>, from a couple of weeks to a </a:t>
            </a:r>
            <a:r>
              <a:rPr lang="en-US" sz="1400" dirty="0"/>
              <a:t>couple of months, with a preference to the shorter timescale. </a:t>
            </a:r>
          </a:p>
          <a:p>
            <a:pPr marL="342900" indent="-342900">
              <a:buFont typeface="+mj-lt"/>
              <a:buAutoNum type="arabicPeriod"/>
              <a:defRPr/>
            </a:pPr>
            <a:r>
              <a:rPr lang="en-US" sz="1400" dirty="0"/>
              <a:t>Business people and developers must </a:t>
            </a:r>
            <a:r>
              <a:rPr lang="en-US" sz="1400" u="sng" dirty="0">
                <a:solidFill>
                  <a:srgbClr val="C00000"/>
                </a:solidFill>
              </a:rPr>
              <a:t>work together daily </a:t>
            </a:r>
            <a:r>
              <a:rPr lang="en-US" sz="1400" dirty="0"/>
              <a:t>throughout the project. </a:t>
            </a:r>
          </a:p>
          <a:p>
            <a:pPr marL="342900" indent="-342900">
              <a:buFont typeface="+mj-lt"/>
              <a:buAutoNum type="arabicPeriod"/>
              <a:defRPr/>
            </a:pPr>
            <a:r>
              <a:rPr lang="en-US" sz="1400" dirty="0"/>
              <a:t>Build projects around </a:t>
            </a:r>
            <a:r>
              <a:rPr lang="en-US" sz="1400" u="sng" dirty="0">
                <a:solidFill>
                  <a:srgbClr val="C00000"/>
                </a:solidFill>
              </a:rPr>
              <a:t>motivated individuals</a:t>
            </a:r>
            <a:r>
              <a:rPr lang="en-US" sz="1400" dirty="0"/>
              <a:t>. Give them the environment and support they need, and trust them to get the job done. </a:t>
            </a:r>
          </a:p>
          <a:p>
            <a:pPr marL="342900" indent="-342900">
              <a:buFont typeface="+mj-lt"/>
              <a:buAutoNum type="arabicPeriod"/>
              <a:defRPr/>
            </a:pPr>
            <a:r>
              <a:rPr lang="en-US" sz="1400" dirty="0"/>
              <a:t>The most efficient and effective method of conveying information to and within a development team is </a:t>
            </a:r>
            <a:r>
              <a:rPr lang="en-US" sz="1400" u="sng" dirty="0">
                <a:solidFill>
                  <a:srgbClr val="C00000"/>
                </a:solidFill>
              </a:rPr>
              <a:t>face-to-face conversation</a:t>
            </a:r>
            <a:r>
              <a:rPr lang="en-US" sz="1400" dirty="0"/>
              <a:t>. </a:t>
            </a:r>
          </a:p>
          <a:p>
            <a:pPr>
              <a:buFontTx/>
              <a:buNone/>
              <a:defRPr/>
            </a:pPr>
            <a:endParaRPr lang="en-US" sz="1600" dirty="0"/>
          </a:p>
        </p:txBody>
      </p:sp>
      <p:sp>
        <p:nvSpPr>
          <p:cNvPr id="4" name="Content Placeholder 3"/>
          <p:cNvSpPr>
            <a:spLocks noGrp="1"/>
          </p:cNvSpPr>
          <p:nvPr>
            <p:ph sz="half" idx="2"/>
          </p:nvPr>
        </p:nvSpPr>
        <p:spPr>
          <a:xfrm>
            <a:off x="4629150" y="1804738"/>
            <a:ext cx="3886200" cy="3685235"/>
          </a:xfrm>
        </p:spPr>
        <p:txBody>
          <a:bodyPr>
            <a:noAutofit/>
          </a:bodyPr>
          <a:lstStyle/>
          <a:p>
            <a:pPr marL="342900" indent="-342900">
              <a:buFont typeface="Franklin Gothic Demi" pitchFamily="34" charset="0"/>
              <a:buAutoNum type="arabicPeriod" startAt="7"/>
            </a:pPr>
            <a:r>
              <a:rPr lang="en-US" sz="1600" u="sng" dirty="0">
                <a:solidFill>
                  <a:srgbClr val="C00000"/>
                </a:solidFill>
              </a:rPr>
              <a:t>Working software </a:t>
            </a:r>
            <a:r>
              <a:rPr lang="en-US" sz="1600" dirty="0"/>
              <a:t>is the primary measure of progress. </a:t>
            </a:r>
          </a:p>
          <a:p>
            <a:pPr marL="342900" indent="-342900">
              <a:buFont typeface="Franklin Gothic Demi" pitchFamily="34" charset="0"/>
              <a:buAutoNum type="arabicPeriod" startAt="7"/>
            </a:pPr>
            <a:r>
              <a:rPr lang="en-US" sz="1600" dirty="0"/>
              <a:t>Agile processes promote sustainable development. The sponsors, developers, and users should be able to maintain a </a:t>
            </a:r>
            <a:r>
              <a:rPr lang="en-US" sz="1600" u="sng" dirty="0">
                <a:solidFill>
                  <a:srgbClr val="C00000"/>
                </a:solidFill>
              </a:rPr>
              <a:t>constant pace </a:t>
            </a:r>
            <a:r>
              <a:rPr lang="en-US" sz="1600" dirty="0"/>
              <a:t>indefinitely. </a:t>
            </a:r>
          </a:p>
          <a:p>
            <a:pPr marL="342900" indent="-342900">
              <a:buFont typeface="Franklin Gothic Demi" pitchFamily="34" charset="0"/>
              <a:buAutoNum type="arabicPeriod" startAt="7"/>
            </a:pPr>
            <a:r>
              <a:rPr lang="en-US" sz="1600" dirty="0"/>
              <a:t>Continuous attention to </a:t>
            </a:r>
            <a:r>
              <a:rPr lang="en-US" sz="1600" u="sng" dirty="0">
                <a:solidFill>
                  <a:srgbClr val="C00000"/>
                </a:solidFill>
              </a:rPr>
              <a:t>technical excellence </a:t>
            </a:r>
            <a:r>
              <a:rPr lang="en-US" sz="1600" dirty="0"/>
              <a:t>and good design enhances agility. </a:t>
            </a:r>
          </a:p>
          <a:p>
            <a:pPr marL="342900" indent="-342900">
              <a:buFont typeface="Franklin Gothic Demi" pitchFamily="34" charset="0"/>
              <a:buAutoNum type="arabicPeriod" startAt="7"/>
            </a:pPr>
            <a:r>
              <a:rPr lang="en-US" sz="1600" u="sng" dirty="0">
                <a:solidFill>
                  <a:srgbClr val="C00000"/>
                </a:solidFill>
              </a:rPr>
              <a:t>Simplicity</a:t>
            </a:r>
            <a:r>
              <a:rPr lang="en-US" sz="1600" u="sng" dirty="0"/>
              <a:t>-</a:t>
            </a:r>
            <a:r>
              <a:rPr lang="en-US" sz="1600" dirty="0"/>
              <a:t>-the art of maximizing the amount of work not done--is essential. </a:t>
            </a:r>
          </a:p>
          <a:p>
            <a:pPr marL="342900" indent="-342900">
              <a:buFont typeface="Franklin Gothic Demi" pitchFamily="34" charset="0"/>
              <a:buAutoNum type="arabicPeriod" startAt="7"/>
            </a:pPr>
            <a:r>
              <a:rPr lang="en-US" sz="1600" dirty="0"/>
              <a:t>The best architectures, requirements, and designs emerge from </a:t>
            </a:r>
            <a:r>
              <a:rPr lang="en-US" sz="1600" u="sng" dirty="0">
                <a:solidFill>
                  <a:srgbClr val="C00000"/>
                </a:solidFill>
              </a:rPr>
              <a:t>self-organizing teams</a:t>
            </a:r>
            <a:r>
              <a:rPr lang="en-US" sz="1600" dirty="0"/>
              <a:t>. </a:t>
            </a:r>
          </a:p>
          <a:p>
            <a:pPr marL="342900" indent="-342900">
              <a:buFont typeface="Franklin Gothic Demi" pitchFamily="34" charset="0"/>
              <a:buAutoNum type="arabicPeriod" startAt="7"/>
            </a:pPr>
            <a:r>
              <a:rPr lang="en-US" sz="1600" dirty="0"/>
              <a:t>At regular intervals, the team reflects on how to </a:t>
            </a:r>
            <a:r>
              <a:rPr lang="en-US" sz="1600" u="sng" dirty="0">
                <a:solidFill>
                  <a:srgbClr val="C00000"/>
                </a:solidFill>
              </a:rPr>
              <a:t>become more effective</a:t>
            </a:r>
            <a:r>
              <a:rPr lang="en-US" sz="1600" dirty="0"/>
              <a:t>, then </a:t>
            </a:r>
            <a:r>
              <a:rPr lang="en-US" sz="1600" u="sng" dirty="0">
                <a:solidFill>
                  <a:srgbClr val="C00000"/>
                </a:solidFill>
              </a:rPr>
              <a:t>tunes and adjusts </a:t>
            </a:r>
            <a:r>
              <a:rPr lang="en-US" sz="1600" dirty="0"/>
              <a:t>its behavior accordingly.</a:t>
            </a:r>
          </a:p>
          <a:p>
            <a:endParaRPr lang="en-US" sz="1600" dirty="0"/>
          </a:p>
        </p:txBody>
      </p:sp>
    </p:spTree>
    <p:extLst>
      <p:ext uri="{BB962C8B-B14F-4D97-AF65-F5344CB8AC3E}">
        <p14:creationId xmlns:p14="http://schemas.microsoft.com/office/powerpoint/2010/main" val="577257333"/>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1545</TotalTime>
  <Words>2406</Words>
  <Application>Microsoft Office PowerPoint</Application>
  <PresentationFormat>On-screen Show (4:3)</PresentationFormat>
  <Paragraphs>246</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ＭＳ Ｐゴシック</vt:lpstr>
      <vt:lpstr>Arial</vt:lpstr>
      <vt:lpstr>Calibri</vt:lpstr>
      <vt:lpstr>Franklin Gothic Demi</vt:lpstr>
      <vt:lpstr>Times New Roman</vt:lpstr>
      <vt:lpstr>Verdana</vt:lpstr>
      <vt:lpstr>Wingdings</vt:lpstr>
      <vt:lpstr>SE10 slides</vt:lpstr>
      <vt:lpstr>Chapter 3 – Agile Software Development</vt:lpstr>
      <vt:lpstr>Agile development</vt:lpstr>
      <vt:lpstr>Plan-driven and agile development</vt:lpstr>
      <vt:lpstr>Plan-driven and agile development</vt:lpstr>
      <vt:lpstr>Agile methods</vt:lpstr>
      <vt:lpstr>Agile methods</vt:lpstr>
      <vt:lpstr>Agile</vt:lpstr>
      <vt:lpstr>Agile Manifesto     http://agilemanifesto.org/  </vt:lpstr>
      <vt:lpstr>Agile Principles                http://agilemanifesto.org/</vt:lpstr>
      <vt:lpstr>Agile method applicability</vt:lpstr>
      <vt:lpstr>Agile development techniques</vt:lpstr>
      <vt:lpstr>Extreme programming</vt:lpstr>
      <vt:lpstr>The extreme programming release cycle </vt:lpstr>
      <vt:lpstr>Extreme programming practices (a) </vt:lpstr>
      <vt:lpstr>Extreme programming practices (b)</vt:lpstr>
      <vt:lpstr>User stories for requirements</vt:lpstr>
      <vt:lpstr>A ‘prescribing medication’ story </vt:lpstr>
      <vt:lpstr>Examples of task cards for prescribing medication </vt:lpstr>
      <vt:lpstr>Customer involvement</vt:lpstr>
      <vt:lpstr>Test case description for dose checking </vt:lpstr>
      <vt:lpstr>Pair programming</vt:lpstr>
      <vt:lpstr>Pair programming</vt:lpstr>
      <vt:lpstr>Scrum</vt:lpstr>
      <vt:lpstr>Scrum terminology (a)</vt:lpstr>
      <vt:lpstr>Scrum terminology (b)</vt:lpstr>
      <vt:lpstr>Scrum sprint cycle</vt:lpstr>
      <vt:lpstr>The Scrum sprint cycle</vt:lpstr>
      <vt:lpstr>The Sprint cycle</vt:lpstr>
      <vt:lpstr>Teamwork in Scrum</vt:lpstr>
      <vt:lpstr>Scrum benefits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Pc Planet</cp:lastModifiedBy>
  <cp:revision>44</cp:revision>
  <dcterms:created xsi:type="dcterms:W3CDTF">2010-01-06T20:28:26Z</dcterms:created>
  <dcterms:modified xsi:type="dcterms:W3CDTF">2021-10-13T04:42:33Z</dcterms:modified>
</cp:coreProperties>
</file>