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4"/>
  </p:notesMasterIdLst>
  <p:sldIdLst>
    <p:sldId id="256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301" r:id="rId15"/>
    <p:sldId id="302" r:id="rId16"/>
    <p:sldId id="303" r:id="rId17"/>
    <p:sldId id="313" r:id="rId18"/>
    <p:sldId id="314" r:id="rId19"/>
    <p:sldId id="305" r:id="rId20"/>
    <p:sldId id="306" r:id="rId21"/>
    <p:sldId id="307" r:id="rId22"/>
    <p:sldId id="315" r:id="rId23"/>
    <p:sldId id="316" r:id="rId24"/>
    <p:sldId id="299" r:id="rId25"/>
    <p:sldId id="300" r:id="rId26"/>
    <p:sldId id="308" r:id="rId27"/>
    <p:sldId id="310" r:id="rId28"/>
    <p:sldId id="309" r:id="rId29"/>
    <p:sldId id="311" r:id="rId30"/>
    <p:sldId id="312" r:id="rId31"/>
    <p:sldId id="295" r:id="rId32"/>
    <p:sldId id="285" r:id="rId33"/>
  </p:sldIdLst>
  <p:sldSz cx="9144000" cy="6858000" type="screen4x3"/>
  <p:notesSz cx="6858000" cy="9144000"/>
  <p:embeddedFontLst>
    <p:embeddedFont>
      <p:font typeface="Calibri" pitchFamily="34" charset="0"/>
      <p:regular r:id="rId35"/>
      <p:bold r:id="rId36"/>
      <p:italic r:id="rId37"/>
      <p:boldItalic r:id="rId38"/>
    </p:embeddedFont>
    <p:embeddedFont>
      <p:font typeface="Trebuchet MS" pitchFamily="34" charset="0"/>
      <p:regular r:id="rId39"/>
      <p:bold r:id="rId40"/>
      <p:italic r:id="rId41"/>
      <p:boldItalic r:id="rId42"/>
    </p:embeddedFont>
    <p:embeddedFont>
      <p:font typeface="Georgia" pitchFamily="18" charset="0"/>
      <p:regular r:id="rId43"/>
      <p:bold r:id="rId44"/>
      <p:italic r:id="rId45"/>
      <p:boldItalic r:id="rId46"/>
    </p:embeddedFont>
    <p:embeddedFont>
      <p:font typeface="Tahoma" pitchFamily="3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6F1BCCE-B8BF-4FE3-9A0E-9508F2BC5539}">
  <a:tblStyle styleId="{56F1BCCE-B8BF-4FE3-9A0E-9508F2BC5539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D"/>
          </a:solidFill>
        </a:fill>
      </a:tcStyle>
    </a:wholeTbl>
    <a:band1H>
      <a:tcTxStyle/>
      <a:tcStyle>
        <a:tcBdr/>
        <a:fill>
          <a:solidFill>
            <a:srgbClr val="CFCF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FD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28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32626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" name="Google Shape;30;p2"/>
          <p:cNvSpPr/>
          <p:nvPr/>
        </p:nvSpPr>
        <p:spPr>
          <a:xfrm rot="10800000" flipH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" name="Google Shape;31;p2"/>
          <p:cNvSpPr/>
          <p:nvPr/>
        </p:nvSpPr>
        <p:spPr>
          <a:xfrm rot="10800000" flipH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 flipH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2"/>
          <p:cNvSpPr/>
          <p:nvPr/>
        </p:nvSpPr>
        <p:spPr>
          <a:xfrm rot="10800000" flipH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dt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ft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A93A9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A93A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A93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A93A9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A93A9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A93A9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A93A9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A93A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dt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186944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190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18846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182879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/>
          <p:nvPr/>
        </p:nvSpPr>
        <p:spPr>
          <a:xfrm rot="10800000" flipH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Project Management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400" b="1" i="0" u="none" strike="noStrike" cap="none" dirty="0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Lecture </a:t>
            </a:r>
            <a:r>
              <a:rPr lang="en-US" sz="2400" b="1" i="0" u="none" strike="noStrike" cap="none" dirty="0" smtClean="0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01:</a:t>
            </a:r>
            <a:endParaRPr dirty="0"/>
          </a:p>
          <a:p>
            <a: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400" b="1" i="0" u="none" strike="noStrike" cap="none" dirty="0" smtClean="0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Software Project Acquisition</a:t>
            </a:r>
            <a:endParaRPr sz="2400" b="1" i="0" u="none" strike="noStrike" cap="none" dirty="0">
              <a:solidFill>
                <a:srgbClr val="3133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4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2209800" y="316468"/>
            <a:ext cx="5410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rPr>
              <a:t>In the name of Allah, the Beneficent, the Merciful</a:t>
            </a:r>
            <a:endParaRPr sz="1800" i="1">
              <a:solidFill>
                <a:srgbClr val="F2F2F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PMI Process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PMI-Process-Grou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2814874"/>
            <a:ext cx="5853373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381000" y="2205274"/>
            <a:ext cx="2057400" cy="1219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Before that, it is important to </a:t>
            </a:r>
            <a:r>
              <a:rPr lang="en-US" b="1" dirty="0" smtClean="0">
                <a:solidFill>
                  <a:srgbClr val="FF0000"/>
                </a:solidFill>
              </a:rPr>
              <a:t>acquire</a:t>
            </a:r>
            <a:r>
              <a:rPr lang="en-US" dirty="0" smtClean="0"/>
              <a:t> the project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3200400"/>
            <a:ext cx="762000" cy="22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8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Project Acquisition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activity in software project management is the acquisition of a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Software can be acquired either from:</a:t>
            </a:r>
          </a:p>
          <a:p>
            <a:pPr lvl="1"/>
            <a:r>
              <a:rPr lang="en-US" dirty="0" smtClean="0"/>
              <a:t>An external client</a:t>
            </a:r>
          </a:p>
          <a:p>
            <a:pPr lvl="1"/>
            <a:r>
              <a:rPr lang="en-US" dirty="0" smtClean="0"/>
              <a:t>An internal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acquisition from an external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request for proposal</a:t>
            </a:r>
          </a:p>
          <a:p>
            <a:r>
              <a:rPr lang="en-US" dirty="0" smtClean="0"/>
              <a:t>The proposal</a:t>
            </a:r>
          </a:p>
          <a:p>
            <a:r>
              <a:rPr lang="en-US" dirty="0" smtClean="0"/>
              <a:t>Negotiation</a:t>
            </a:r>
          </a:p>
          <a:p>
            <a:r>
              <a:rPr lang="en-US" dirty="0" smtClean="0"/>
              <a:t>Contract </a:t>
            </a:r>
            <a:r>
              <a:rPr lang="en-US" dirty="0" err="1" smtClean="0"/>
              <a:t>acceptanec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5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Information (RFI)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/>
              <a:t>In the RFI, you present your </a:t>
            </a:r>
            <a:r>
              <a:rPr lang="en-US" sz="2000" dirty="0">
                <a:solidFill>
                  <a:srgbClr val="3333FF"/>
                </a:solidFill>
              </a:rPr>
              <a:t>wish list</a:t>
            </a:r>
            <a:r>
              <a:rPr lang="en-US" sz="2000" dirty="0"/>
              <a:t>, which details your </a:t>
            </a:r>
            <a:r>
              <a:rPr lang="en-US" sz="2000" dirty="0">
                <a:solidFill>
                  <a:srgbClr val="3333FF"/>
                </a:solidFill>
              </a:rPr>
              <a:t>best-case scenario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of what you’ll need.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/>
              <a:t>In addition to basic questions about price and cost, your RFI may contain the following list of questions:</a:t>
            </a:r>
          </a:p>
          <a:p>
            <a:r>
              <a:rPr lang="en-GB" sz="1800" dirty="0"/>
              <a:t> The software testing application must integrate with the development database residing on our on-site servers.</a:t>
            </a:r>
          </a:p>
          <a:p>
            <a:r>
              <a:rPr lang="en-GB" sz="1800" dirty="0"/>
              <a:t> Is any specialized hardware required on our end?</a:t>
            </a:r>
          </a:p>
          <a:p>
            <a:r>
              <a:rPr lang="en-GB" sz="1800" dirty="0"/>
              <a:t> How long has your company been providing application-testing </a:t>
            </a:r>
            <a:r>
              <a:rPr lang="en-US" sz="1800" dirty="0"/>
              <a:t>services?</a:t>
            </a:r>
          </a:p>
          <a:p>
            <a:r>
              <a:rPr lang="en-GB" sz="1800" dirty="0"/>
              <a:t> What are the general qualifications of the personnel who would be providing </a:t>
            </a:r>
            <a:r>
              <a:rPr lang="en-US" sz="1800" dirty="0"/>
              <a:t>software-testing services? </a:t>
            </a:r>
          </a:p>
          <a:p>
            <a:r>
              <a:rPr lang="en-US" sz="1800" dirty="0"/>
              <a:t>Can you </a:t>
            </a:r>
            <a:r>
              <a:rPr lang="en-GB" sz="1800" dirty="0"/>
              <a:t>perform the software testing on-site, or do we have to come </a:t>
            </a:r>
            <a:r>
              <a:rPr lang="en-US" sz="1800" dirty="0"/>
              <a:t>to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Proposals (RFP)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A Request for Proposals (RFP) is </a:t>
            </a:r>
            <a:r>
              <a:rPr lang="en-US" sz="2000" dirty="0" smtClean="0"/>
              <a:t>the </a:t>
            </a:r>
            <a:r>
              <a:rPr lang="en-US" sz="2000" dirty="0" err="1" smtClean="0"/>
              <a:t>organisation’s</a:t>
            </a:r>
            <a:r>
              <a:rPr lang="en-US" sz="2000" dirty="0" smtClean="0"/>
              <a:t> </a:t>
            </a:r>
            <a:r>
              <a:rPr lang="en-US" sz="2000" dirty="0"/>
              <a:t>request for various vendors to provide their proposals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1800" dirty="0"/>
              <a:t>In the RFP, </a:t>
            </a:r>
            <a:r>
              <a:rPr lang="en-US" sz="1800" dirty="0" smtClean="0"/>
              <a:t>they  </a:t>
            </a:r>
            <a:r>
              <a:rPr lang="en-US" sz="1800" dirty="0">
                <a:solidFill>
                  <a:srgbClr val="3333FF"/>
                </a:solidFill>
              </a:rPr>
              <a:t>specify exactly what </a:t>
            </a:r>
            <a:r>
              <a:rPr lang="en-US" sz="1800" dirty="0" smtClean="0">
                <a:solidFill>
                  <a:srgbClr val="3333FF"/>
                </a:solidFill>
              </a:rPr>
              <a:t>they </a:t>
            </a:r>
            <a:r>
              <a:rPr lang="en-US" sz="1800" dirty="0">
                <a:solidFill>
                  <a:srgbClr val="3333FF"/>
                </a:solidFill>
              </a:rPr>
              <a:t>want vendors to supply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/>
              <a:t>they </a:t>
            </a:r>
            <a:r>
              <a:rPr lang="en-US" sz="1800" dirty="0"/>
              <a:t>also provide the </a:t>
            </a:r>
            <a:r>
              <a:rPr lang="en-US" sz="1800" dirty="0">
                <a:solidFill>
                  <a:srgbClr val="3333FF"/>
                </a:solidFill>
              </a:rPr>
              <a:t>logistical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3333FF"/>
                </a:solidFill>
              </a:rPr>
              <a:t>service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/>
              <a:t>requirements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>
                <a:solidFill>
                  <a:srgbClr val="3333FF"/>
                </a:solidFill>
              </a:rPr>
              <a:t>Logistical Requirements </a:t>
            </a:r>
            <a:r>
              <a:rPr lang="en-US" sz="2400" dirty="0"/>
              <a:t>are the delivery and installation timelines for any equipment and products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>
                <a:solidFill>
                  <a:srgbClr val="3333FF"/>
                </a:solidFill>
              </a:rPr>
              <a:t>Service Requirements </a:t>
            </a:r>
            <a:r>
              <a:rPr lang="en-US" sz="2400" dirty="0"/>
              <a:t>are contracts concerning warranties, maintenance, and upgrades after any warranties expire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r>
              <a:rPr lang="en-US" dirty="0"/>
              <a:t>Request for Proposals (RFP)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905000"/>
            <a:ext cx="8229600" cy="4325112"/>
          </a:xfrm>
        </p:spPr>
        <p:txBody>
          <a:bodyPr/>
          <a:lstStyle/>
          <a:p>
            <a:r>
              <a:rPr lang="en-US" sz="1600" dirty="0" smtClean="0"/>
              <a:t>Name  and details:</a:t>
            </a:r>
          </a:p>
          <a:p>
            <a:pPr lvl="1"/>
            <a:r>
              <a:rPr lang="en-US" sz="1400" dirty="0" smtClean="0"/>
              <a:t>of the prospective client</a:t>
            </a:r>
          </a:p>
          <a:p>
            <a:pPr lvl="1"/>
            <a:r>
              <a:rPr lang="en-US" sz="1400" dirty="0" smtClean="0"/>
              <a:t>of the project</a:t>
            </a:r>
          </a:p>
          <a:p>
            <a:r>
              <a:rPr lang="en-US" sz="1600" dirty="0" smtClean="0"/>
              <a:t>Contact details:</a:t>
            </a:r>
          </a:p>
          <a:p>
            <a:pPr lvl="1"/>
            <a:r>
              <a:rPr lang="en-US" sz="1400" dirty="0" smtClean="0"/>
              <a:t> for the project coordinator of the prospective client </a:t>
            </a:r>
          </a:p>
          <a:p>
            <a:r>
              <a:rPr lang="en-US" sz="1600" dirty="0" smtClean="0"/>
              <a:t>Scope:</a:t>
            </a:r>
          </a:p>
          <a:p>
            <a:pPr lvl="1"/>
            <a:r>
              <a:rPr lang="en-US" sz="1400" dirty="0" smtClean="0"/>
              <a:t> of the work and terms of reference</a:t>
            </a:r>
          </a:p>
          <a:p>
            <a:r>
              <a:rPr lang="en-US" sz="1600" dirty="0" smtClean="0"/>
              <a:t>Bidding details:</a:t>
            </a:r>
          </a:p>
          <a:p>
            <a:pPr lvl="1"/>
            <a:r>
              <a:rPr lang="en-US" sz="1400" dirty="0" smtClean="0"/>
              <a:t>format </a:t>
            </a:r>
            <a:r>
              <a:rPr lang="en-US" sz="1400" dirty="0"/>
              <a:t>of the bid </a:t>
            </a:r>
            <a:r>
              <a:rPr lang="en-US" sz="1400" dirty="0" smtClean="0"/>
              <a:t>document</a:t>
            </a:r>
          </a:p>
          <a:p>
            <a:pPr lvl="1"/>
            <a:r>
              <a:rPr lang="en-US" sz="1400" dirty="0" smtClean="0"/>
              <a:t>any </a:t>
            </a:r>
            <a:r>
              <a:rPr lang="en-US" sz="1400" dirty="0"/>
              <a:t>requirements for a bank guarantee/earnest money deposit toward project execution </a:t>
            </a:r>
            <a:r>
              <a:rPr lang="en-US" sz="1400" dirty="0" smtClean="0"/>
              <a:t>warranty</a:t>
            </a:r>
            <a:endParaRPr lang="en-US" sz="1400" dirty="0"/>
          </a:p>
          <a:p>
            <a:r>
              <a:rPr lang="en-US" sz="1600" dirty="0" smtClean="0"/>
              <a:t>Procedure: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/>
              <a:t>for evaluating bids that are received by the prospective </a:t>
            </a:r>
            <a:r>
              <a:rPr lang="en-US" sz="1400" dirty="0" smtClean="0"/>
              <a:t>client</a:t>
            </a:r>
          </a:p>
          <a:p>
            <a:r>
              <a:rPr lang="en-US" sz="1600" dirty="0" smtClean="0"/>
              <a:t>Important dates:</a:t>
            </a:r>
          </a:p>
          <a:p>
            <a:pPr lvl="1"/>
            <a:r>
              <a:rPr lang="en-US" sz="1400" dirty="0" smtClean="0"/>
              <a:t>for</a:t>
            </a:r>
            <a:r>
              <a:rPr lang="en-US" sz="1400" dirty="0"/>
              <a:t>	</a:t>
            </a:r>
            <a:r>
              <a:rPr lang="en-US" sz="1400" dirty="0" smtClean="0"/>
              <a:t>requesting clarification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dirty="0"/>
              <a:t>submission of </a:t>
            </a:r>
            <a:r>
              <a:rPr lang="en-US" sz="1400" dirty="0" smtClean="0"/>
              <a:t>bid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dirty="0"/>
              <a:t>awarding of the project;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Partial RFP for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46101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8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8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proposal is a starting point of a business decision.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 proposal is a single, separate option that is being considered, such as carrying out a particular software development project or not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Another proposal could be to enhance an existing program, and still another might be to redevelop that same software from </a:t>
            </a:r>
            <a:r>
              <a:rPr lang="en-US" sz="2400" dirty="0" smtClean="0"/>
              <a:t>scratch</a:t>
            </a:r>
          </a:p>
          <a:p>
            <a:pPr lvl="1"/>
            <a:r>
              <a:rPr lang="en-US" sz="2400" dirty="0"/>
              <a:t>The whole purpose of business decision making is to figure out, given the current business circumstances, which proposals should be carried out and which ones shouldn't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proposal preparation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estimation </a:t>
            </a:r>
          </a:p>
          <a:p>
            <a:r>
              <a:rPr lang="en-US" dirty="0" smtClean="0"/>
              <a:t>Delivery</a:t>
            </a:r>
            <a:r>
              <a:rPr lang="en-US" dirty="0"/>
              <a:t>	commitments </a:t>
            </a:r>
            <a:endParaRPr lang="en-US" dirty="0" smtClean="0"/>
          </a:p>
          <a:p>
            <a:r>
              <a:rPr lang="en-US" dirty="0" smtClean="0"/>
              <a:t>Pricing the proposal </a:t>
            </a:r>
          </a:p>
          <a:p>
            <a:r>
              <a:rPr lang="en-US" dirty="0" smtClean="0"/>
              <a:t>Preparing the</a:t>
            </a:r>
            <a:r>
              <a:rPr lang="en-US" dirty="0"/>
              <a:t>	proposal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Project?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According </a:t>
            </a:r>
            <a:r>
              <a:rPr lang="en-US" dirty="0"/>
              <a:t>to dictionary, project is a</a:t>
            </a:r>
          </a:p>
          <a:p>
            <a:pPr marL="0" indent="0" algn="ctr">
              <a:buNone/>
            </a:pPr>
            <a:r>
              <a:rPr lang="en-US" dirty="0"/>
              <a:t> “</a:t>
            </a:r>
            <a:r>
              <a:rPr lang="en-US" dirty="0">
                <a:solidFill>
                  <a:srgbClr val="3333FF"/>
                </a:solidFill>
              </a:rPr>
              <a:t>Planned </a:t>
            </a:r>
            <a:r>
              <a:rPr lang="en-US" dirty="0" smtClean="0">
                <a:solidFill>
                  <a:srgbClr val="3333FF"/>
                </a:solidFill>
              </a:rPr>
              <a:t>Activity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3333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3333FF"/>
                </a:solidFill>
              </a:rPr>
              <a:t>-----------------------</a:t>
            </a:r>
            <a:endParaRPr lang="en-US" dirty="0">
              <a:solidFill>
                <a:srgbClr val="3333FF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3333FF"/>
              </a:solidFill>
            </a:endParaRPr>
          </a:p>
          <a:p>
            <a:pPr marL="0" indent="0" algn="ctr">
              <a:buNone/>
            </a:pPr>
            <a:r>
              <a:rPr lang="en-US" dirty="0"/>
              <a:t>A project is a </a:t>
            </a:r>
            <a:r>
              <a:rPr lang="en-US" dirty="0">
                <a:solidFill>
                  <a:srgbClr val="3333FF"/>
                </a:solidFill>
              </a:rPr>
              <a:t>set of related tasks </a:t>
            </a:r>
            <a:r>
              <a:rPr lang="en-US" dirty="0"/>
              <a:t>that are </a:t>
            </a:r>
            <a:r>
              <a:rPr lang="en-US" dirty="0">
                <a:solidFill>
                  <a:srgbClr val="3333FF"/>
                </a:solidFill>
              </a:rPr>
              <a:t>coordinated</a:t>
            </a:r>
            <a:r>
              <a:rPr lang="en-US" dirty="0"/>
              <a:t> to achieve a </a:t>
            </a:r>
            <a:r>
              <a:rPr lang="en-US" dirty="0">
                <a:solidFill>
                  <a:srgbClr val="3333FF"/>
                </a:solidFill>
              </a:rPr>
              <a:t>specific objective </a:t>
            </a:r>
            <a:r>
              <a:rPr lang="en-US" dirty="0"/>
              <a:t>in a given </a:t>
            </a:r>
            <a:r>
              <a:rPr lang="en-US" dirty="0">
                <a:solidFill>
                  <a:srgbClr val="3333FF"/>
                </a:solidFill>
              </a:rPr>
              <a:t>time limit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proposal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technical proposal</a:t>
            </a:r>
          </a:p>
          <a:p>
            <a:r>
              <a:rPr lang="en-US" dirty="0" smtClean="0"/>
              <a:t>A financial proposal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6629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4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457200"/>
            <a:ext cx="7765473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6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Have to </a:t>
            </a:r>
            <a:r>
              <a:rPr lang="en-US" dirty="0"/>
              <a:t>negotiate the final contract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3333FF"/>
                </a:solidFill>
              </a:rPr>
              <a:t>Price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3333FF"/>
                </a:solidFill>
              </a:rPr>
              <a:t>Iron </a:t>
            </a:r>
            <a:r>
              <a:rPr lang="en-US" dirty="0" smtClean="0">
                <a:solidFill>
                  <a:srgbClr val="3333FF"/>
                </a:solidFill>
              </a:rPr>
              <a:t>Triangle</a:t>
            </a:r>
          </a:p>
          <a:p>
            <a:pPr marL="50800" indent="0">
              <a:spcBef>
                <a:spcPts val="0"/>
              </a:spcBef>
              <a:buNone/>
            </a:pPr>
            <a:endParaRPr lang="en-US" dirty="0" smtClean="0">
              <a:solidFill>
                <a:srgbClr val="3333FF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Timelines and benchmarks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Include penalties for not meeting targets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How much support in manpower and equipment you need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Other resources with costs are accounted for in writing (delivery cost)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endParaRPr lang="en-US" dirty="0">
              <a:solidFill>
                <a:srgbClr val="3333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Public bidding: </a:t>
            </a:r>
            <a:endParaRPr lang="en-US" sz="2000" dirty="0" smtClean="0"/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prospective client posts an RFP on the Internet or in the press and invites bids from all organizations that meet the criteria contained in the RFP. </a:t>
            </a:r>
            <a:endParaRPr lang="en-US" sz="18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Private biding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In a private bidding scenario, two options are possible</a:t>
            </a:r>
            <a:r>
              <a:rPr lang="en-US" sz="1800" dirty="0" smtClean="0"/>
              <a:t>:</a:t>
            </a:r>
          </a:p>
          <a:p>
            <a:pPr lvl="2"/>
            <a:r>
              <a:rPr lang="en-US" sz="1600" dirty="0"/>
              <a:t>	An	RFP	is	raised	on	multiple	prequalified	vendors. </a:t>
            </a:r>
            <a:endParaRPr lang="en-US" sz="1600" dirty="0" smtClean="0"/>
          </a:p>
          <a:p>
            <a:pPr lvl="2"/>
            <a:r>
              <a:rPr lang="en-US" sz="1600" dirty="0"/>
              <a:t>	An	RFP	is	raised	on	only	one	prequalified	vendor.	(This	scenario	occurs when an established relationship exists between a client and a vendor.) </a:t>
            </a:r>
            <a:endParaRPr lang="en-US" sz="16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Synthesis biding: </a:t>
            </a:r>
            <a:endParaRPr lang="en-US" sz="2000" dirty="0" smtClean="0"/>
          </a:p>
          <a:p>
            <a:pPr lvl="1"/>
            <a:r>
              <a:rPr lang="en-US" sz="1800" dirty="0" smtClean="0"/>
              <a:t>Open </a:t>
            </a:r>
            <a:r>
              <a:rPr lang="en-US" sz="1800" dirty="0"/>
              <a:t>solicitation is combined with the use of a strong core of favored/preferred vendors.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Acceptance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Price, delivery date, and payment terms </a:t>
            </a:r>
            <a:r>
              <a:rPr lang="en-US" dirty="0"/>
              <a:t>are in agreement with those specified in the order.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terms and conditions agreed upon and those specified in the order are in agreement.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Any new conditions are inserted in the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 </a:t>
            </a:r>
            <a:r>
              <a:rPr lang="en-US" dirty="0"/>
              <a:t>The scope of work is as agreed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7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acquisition from an internal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feasibility study</a:t>
            </a:r>
          </a:p>
          <a:p>
            <a:r>
              <a:rPr lang="en-US" dirty="0" smtClean="0"/>
              <a:t>Preparing the proposal</a:t>
            </a:r>
          </a:p>
          <a:p>
            <a:r>
              <a:rPr lang="en-US" dirty="0" smtClean="0"/>
              <a:t>Finalizing the proposal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7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feasibility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</a:p>
          <a:p>
            <a:r>
              <a:rPr lang="en-US" dirty="0" smtClean="0"/>
              <a:t>Technology requirements</a:t>
            </a:r>
          </a:p>
          <a:p>
            <a:r>
              <a:rPr lang="en-US" dirty="0" smtClean="0"/>
              <a:t>Software </a:t>
            </a:r>
            <a:r>
              <a:rPr lang="en-US" dirty="0" err="1" smtClean="0"/>
              <a:t>devlopment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Type of execution</a:t>
            </a:r>
          </a:p>
          <a:p>
            <a:r>
              <a:rPr lang="en-US" dirty="0" smtClean="0"/>
              <a:t>Tangible and intangible </a:t>
            </a:r>
            <a:r>
              <a:rPr lang="en-US" dirty="0" err="1" smtClean="0"/>
              <a:t>benfits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30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proposal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Proposal for the internal client has same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Procedure</a:t>
            </a:r>
          </a:p>
          <a:p>
            <a:pPr marL="50800" indent="0">
              <a:buNone/>
            </a:pPr>
            <a:r>
              <a:rPr lang="en-US" dirty="0" smtClean="0"/>
              <a:t>      as for external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8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Finalizing the proposal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proposal is discussed with the internal client </a:t>
            </a:r>
            <a:endParaRPr lang="en-US" sz="2000" dirty="0" smtClean="0"/>
          </a:p>
          <a:p>
            <a:pPr lvl="1"/>
            <a:r>
              <a:rPr lang="en-US" sz="2000" dirty="0" smtClean="0"/>
              <a:t>ensure </a:t>
            </a:r>
            <a:r>
              <a:rPr lang="en-US" sz="2000" dirty="0"/>
              <a:t>that all of their requirements as approved in the budget are met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proposed expenditure and timelines meet their expectations. </a:t>
            </a:r>
            <a:endParaRPr lang="en-US" sz="2000" dirty="0" smtClean="0"/>
          </a:p>
          <a:p>
            <a:pPr lvl="1"/>
            <a:r>
              <a:rPr lang="en-US" sz="2000" dirty="0" smtClean="0"/>
              <a:t>Any </a:t>
            </a:r>
            <a:r>
              <a:rPr lang="en-US" sz="2000" dirty="0"/>
              <a:t>feedback received is implemented in the proposal.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Once </a:t>
            </a:r>
            <a:r>
              <a:rPr lang="en-US" sz="2000" dirty="0"/>
              <a:t>the proposal is approved by the internal client, the project is ready for execution. </a:t>
            </a:r>
            <a:endParaRPr lang="en-US" sz="2000" dirty="0" smtClean="0"/>
          </a:p>
          <a:p>
            <a:endParaRPr lang="en-US" sz="2000" dirty="0" smtClean="0"/>
          </a:p>
          <a:p>
            <a:pPr marL="50800" indent="0" algn="ct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Note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50800" indent="0" algn="ctr">
              <a:buNone/>
            </a:pPr>
            <a:r>
              <a:rPr lang="en-US" sz="2000" dirty="0" smtClean="0"/>
              <a:t>In </a:t>
            </a:r>
            <a:r>
              <a:rPr lang="en-US" sz="2000" dirty="0"/>
              <a:t>internal projects, the emphasis is not on price, but rather on functionality, expenditures, and meeting required timelines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7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Characteristics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Non-routine</a:t>
            </a:r>
          </a:p>
          <a:p>
            <a:r>
              <a:rPr lang="en-US" dirty="0"/>
              <a:t>Specific deliverables 	</a:t>
            </a:r>
          </a:p>
          <a:p>
            <a:r>
              <a:rPr lang="en-US" dirty="0"/>
              <a:t>Time restrictions </a:t>
            </a:r>
          </a:p>
          <a:p>
            <a:r>
              <a:rPr lang="en-US" dirty="0"/>
              <a:t>Many tasks </a:t>
            </a:r>
          </a:p>
          <a:p>
            <a:r>
              <a:rPr lang="en-US" dirty="0"/>
              <a:t>Coordinated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project character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4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 smtClean="0"/>
              <a:t>Chapter 3: Software Project Acquisition</a:t>
            </a:r>
          </a:p>
          <a:p>
            <a:pPr marL="50800" indent="0">
              <a:buNone/>
            </a:pPr>
            <a:endParaRPr lang="en-US" dirty="0" smtClean="0"/>
          </a:p>
          <a:p>
            <a:pPr marL="50800" indent="0">
              <a:buNone/>
            </a:pPr>
            <a:r>
              <a:rPr lang="en-US" sz="2400" i="1" dirty="0" err="1"/>
              <a:t>Chemuturi</a:t>
            </a:r>
            <a:r>
              <a:rPr lang="en-US" sz="2400" i="1" dirty="0"/>
              <a:t>, M., &amp; </a:t>
            </a:r>
            <a:r>
              <a:rPr lang="en-US" sz="2400" i="1" dirty="0" err="1"/>
              <a:t>Cagley</a:t>
            </a:r>
            <a:r>
              <a:rPr lang="en-US" sz="2400" i="1" dirty="0"/>
              <a:t>, T. M. (2010). Mastering software project management: Best practices, tools and techniques. J. Ross Publishing.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Google Shape;378;p5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16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16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5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133600" y="1524000"/>
            <a:ext cx="5181600" cy="4953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2947987" y="2370083"/>
            <a:ext cx="3757613" cy="37338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3170674" y="3276600"/>
            <a:ext cx="3209925" cy="25908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Software Project Management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2799546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Project Management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18288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Management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83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also need to keep following factors in mind when working on software projects: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dirty="0"/>
              <a:t>Invisibility</a:t>
            </a:r>
          </a:p>
          <a:p>
            <a:r>
              <a:rPr lang="en-US" dirty="0"/>
              <a:t>Complexity</a:t>
            </a:r>
          </a:p>
          <a:p>
            <a:r>
              <a:rPr lang="en-US" dirty="0"/>
              <a:t>Flexibility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Projects: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Invisibility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Progress is not immediately visible</a:t>
            </a:r>
          </a:p>
          <a:p>
            <a:r>
              <a:rPr lang="en-US" dirty="0">
                <a:solidFill>
                  <a:srgbClr val="3333FF"/>
                </a:solidFill>
              </a:rPr>
              <a:t>Complexity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Difficult to measure cost/time</a:t>
            </a:r>
          </a:p>
          <a:p>
            <a:r>
              <a:rPr lang="en-US" dirty="0">
                <a:solidFill>
                  <a:srgbClr val="3333FF"/>
                </a:solidFill>
              </a:rPr>
              <a:t>Flexibility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Subject to high degree of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Project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3333FF"/>
                </a:solidFill>
              </a:rPr>
              <a:t>Note: </a:t>
            </a:r>
          </a:p>
          <a:p>
            <a:pPr marL="0" indent="0" algn="ctr">
              <a:buNone/>
            </a:pPr>
            <a:r>
              <a:rPr lang="en-US" sz="2400" dirty="0"/>
              <a:t>A </a:t>
            </a:r>
            <a:r>
              <a:rPr lang="en-US" sz="2400" u="sng" dirty="0"/>
              <a:t>software project</a:t>
            </a:r>
            <a:r>
              <a:rPr lang="en-US" sz="2400" dirty="0"/>
              <a:t> is not just concerned with the actual writing of </a:t>
            </a:r>
            <a:r>
              <a:rPr lang="en-US" sz="2400" dirty="0" smtClean="0"/>
              <a:t>software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3333FF"/>
                </a:solidFill>
              </a:rPr>
              <a:t>Why Manage</a:t>
            </a:r>
            <a:r>
              <a:rPr lang="en-US" sz="2400" dirty="0" smtClean="0">
                <a:solidFill>
                  <a:srgbClr val="3333FF"/>
                </a:solidFill>
              </a:rPr>
              <a:t>?</a:t>
            </a:r>
            <a:endParaRPr lang="en-US" sz="2400" dirty="0">
              <a:solidFill>
                <a:srgbClr val="3333FF"/>
              </a:solidFill>
            </a:endParaRPr>
          </a:p>
          <a:p>
            <a:r>
              <a:rPr lang="en-US" sz="2400" dirty="0"/>
              <a:t>To Complete Project on </a:t>
            </a:r>
            <a:r>
              <a:rPr lang="en-US" sz="2400" dirty="0">
                <a:solidFill>
                  <a:srgbClr val="3333FF"/>
                </a:solidFill>
              </a:rPr>
              <a:t>Time</a:t>
            </a:r>
          </a:p>
          <a:p>
            <a:r>
              <a:rPr lang="en-US" sz="2400" dirty="0"/>
              <a:t>To Keep Project </a:t>
            </a:r>
            <a:r>
              <a:rPr lang="en-US" sz="2400" dirty="0">
                <a:solidFill>
                  <a:srgbClr val="3333FF"/>
                </a:solidFill>
              </a:rPr>
              <a:t>Cost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Under Control</a:t>
            </a:r>
          </a:p>
          <a:p>
            <a:r>
              <a:rPr lang="en-US" sz="2400" dirty="0"/>
              <a:t>To Deliver What’s Promised (</a:t>
            </a:r>
            <a:r>
              <a:rPr lang="en-US" sz="2400" dirty="0">
                <a:solidFill>
                  <a:srgbClr val="3333FF"/>
                </a:solidFill>
              </a:rPr>
              <a:t>Scope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70"/>
          <a:stretch/>
        </p:blipFill>
        <p:spPr bwMode="auto">
          <a:xfrm>
            <a:off x="6248400" y="3459136"/>
            <a:ext cx="2376486" cy="247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6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Universal Constraints: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3333FF"/>
                </a:solidFill>
              </a:rPr>
              <a:t>three universal project constraints </a:t>
            </a:r>
            <a:r>
              <a:rPr lang="en-US" dirty="0"/>
              <a:t>you will always face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Time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Iron Triangle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achieve quality in the project deliverable, and in the management of the project, the Iron Triangle must remain balanced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Universal-Constraints-Tria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8012" y="3886200"/>
            <a:ext cx="2847975" cy="2552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1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Template">
  <a:themeElements>
    <a:clrScheme name="Blue">
      <a:dk1>
        <a:srgbClr val="1F497D"/>
      </a:dk1>
      <a:lt1>
        <a:srgbClr val="C6D9F0"/>
      </a:lt1>
      <a:dk2>
        <a:srgbClr val="4F81BD"/>
      </a:dk2>
      <a:lt2>
        <a:srgbClr val="DBE5F1"/>
      </a:lt2>
      <a:accent1>
        <a:srgbClr val="17365D"/>
      </a:accent1>
      <a:accent2>
        <a:srgbClr val="366092"/>
      </a:accent2>
      <a:accent3>
        <a:srgbClr val="953734"/>
      </a:accent3>
      <a:accent4>
        <a:srgbClr val="E36C09"/>
      </a:accent4>
      <a:accent5>
        <a:srgbClr val="262626"/>
      </a:accent5>
      <a:accent6>
        <a:srgbClr val="5F497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938</Words>
  <Application>Microsoft Office PowerPoint</Application>
  <PresentationFormat>On-screen Show (4:3)</PresentationFormat>
  <Paragraphs>189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Noto Sans Symbols</vt:lpstr>
      <vt:lpstr>Calibri</vt:lpstr>
      <vt:lpstr>Trebuchet MS</vt:lpstr>
      <vt:lpstr>Georgia</vt:lpstr>
      <vt:lpstr>Times New Roman</vt:lpstr>
      <vt:lpstr>Tahoma</vt:lpstr>
      <vt:lpstr>Urban</vt:lpstr>
      <vt:lpstr>PowerpointTemplate</vt:lpstr>
      <vt:lpstr>Software Project Management</vt:lpstr>
      <vt:lpstr>What is a Project?</vt:lpstr>
      <vt:lpstr>Key Characteristics </vt:lpstr>
      <vt:lpstr>PowerPoint Presentation</vt:lpstr>
      <vt:lpstr>Software Projects</vt:lpstr>
      <vt:lpstr>Software Projects:</vt:lpstr>
      <vt:lpstr>Software Project Management</vt:lpstr>
      <vt:lpstr>Universal Constraints:</vt:lpstr>
      <vt:lpstr>Iron Triangle</vt:lpstr>
      <vt:lpstr>PMI Process Groups</vt:lpstr>
      <vt:lpstr>Software Project Acquisition</vt:lpstr>
      <vt:lpstr>Project acquisition from an external client</vt:lpstr>
      <vt:lpstr>Request for Information (RFI)</vt:lpstr>
      <vt:lpstr>Request for Proposals (RFP)</vt:lpstr>
      <vt:lpstr>Request for Proposals (RFP)</vt:lpstr>
      <vt:lpstr>A Partial RFP for example</vt:lpstr>
      <vt:lpstr>PowerPoint Presentation</vt:lpstr>
      <vt:lpstr>Proposal</vt:lpstr>
      <vt:lpstr>For proposal preparation</vt:lpstr>
      <vt:lpstr>Preparing the proposal</vt:lpstr>
      <vt:lpstr>PowerPoint Presentation</vt:lpstr>
      <vt:lpstr>PowerPoint Presentation</vt:lpstr>
      <vt:lpstr>Negotiation</vt:lpstr>
      <vt:lpstr>Negotiation</vt:lpstr>
      <vt:lpstr>Contract Acceptance</vt:lpstr>
      <vt:lpstr>Project acquisition from an internal client</vt:lpstr>
      <vt:lpstr>The feasibility study</vt:lpstr>
      <vt:lpstr>Preparing the proposal</vt:lpstr>
      <vt:lpstr>Finalizing the proposal</vt:lpstr>
      <vt:lpstr>Reference: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cp:lastModifiedBy>Windows User</cp:lastModifiedBy>
  <cp:revision>14</cp:revision>
  <dcterms:modified xsi:type="dcterms:W3CDTF">2019-09-10T11:07:51Z</dcterms:modified>
</cp:coreProperties>
</file>