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60" r:id="rId4"/>
    <p:sldId id="279" r:id="rId5"/>
    <p:sldId id="280" r:id="rId6"/>
    <p:sldId id="286" r:id="rId7"/>
    <p:sldId id="278" r:id="rId8"/>
    <p:sldId id="287" r:id="rId9"/>
    <p:sldId id="288" r:id="rId10"/>
    <p:sldId id="289" r:id="rId11"/>
    <p:sldId id="285" r:id="rId12"/>
    <p:sldId id="290" r:id="rId13"/>
    <p:sldId id="298" r:id="rId14"/>
    <p:sldId id="299" r:id="rId15"/>
    <p:sldId id="302" r:id="rId16"/>
    <p:sldId id="303" r:id="rId17"/>
    <p:sldId id="312" r:id="rId18"/>
    <p:sldId id="313" r:id="rId19"/>
    <p:sldId id="315" r:id="rId20"/>
    <p:sldId id="3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75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C29DA67-AE66-4CFC-8EE9-1A22CA62AE09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A0A385C-20D1-4A35-A674-2B9CFC8C5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Project Management</a:t>
            </a:r>
            <a:br>
              <a:rPr lang="en-US" dirty="0" smtClean="0"/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 dirty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Lecture </a:t>
            </a:r>
            <a:r>
              <a:rPr lang="en-US" sz="2400" b="1" i="0" u="none" strike="noStrike" cap="none" dirty="0" smtClean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07:</a:t>
            </a:r>
            <a:endParaRPr dirty="0"/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r>
              <a:rPr lang="en-US" sz="2400" b="1" i="0" u="none" strike="noStrike" cap="none" dirty="0" smtClean="0">
                <a:solidFill>
                  <a:srgbClr val="313340"/>
                </a:solidFill>
                <a:latin typeface="Georgia"/>
                <a:ea typeface="Georgia"/>
                <a:cs typeface="Georgia"/>
                <a:sym typeface="Georgia"/>
              </a:rPr>
              <a:t>Software Project Planning</a:t>
            </a:r>
            <a:endParaRPr sz="2400" b="1" i="0" u="none" strike="noStrike" cap="none" dirty="0">
              <a:solidFill>
                <a:srgbClr val="31334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</a:pPr>
            <a:endParaRPr sz="24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796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31044"/>
            <a:ext cx="10772775" cy="810652"/>
          </a:xfrm>
        </p:spPr>
        <p:txBody>
          <a:bodyPr/>
          <a:lstStyle/>
          <a:p>
            <a:r>
              <a:rPr lang="en-US" dirty="0" smtClean="0"/>
              <a:t>Quality Assurance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>
            <a:normAutofit fontScale="92500"/>
          </a:bodyPr>
          <a:lstStyle/>
          <a:p>
            <a:r>
              <a:rPr lang="en-US" dirty="0"/>
              <a:t>Quality assurance planning focuses on achieving the specified level of quality of</a:t>
            </a:r>
          </a:p>
          <a:p>
            <a:pPr lvl="1"/>
            <a:r>
              <a:rPr lang="en-US" dirty="0"/>
              <a:t>the artifacts to be </a:t>
            </a:r>
            <a:r>
              <a:rPr lang="en-US" dirty="0" smtClean="0"/>
              <a:t>produced </a:t>
            </a:r>
            <a:r>
              <a:rPr lang="en-US" dirty="0"/>
              <a:t>by a development team. A QAP usually contains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Standards to be used in the </a:t>
            </a:r>
            <a:r>
              <a:rPr lang="en-US" dirty="0" smtClean="0"/>
              <a:t>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Quality goals for the </a:t>
            </a:r>
            <a:r>
              <a:rPr lang="en-US" dirty="0" smtClean="0"/>
              <a:t>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Quality assurance and control activities to be implemented in </a:t>
            </a:r>
            <a:r>
              <a:rPr lang="en-US" dirty="0" smtClean="0"/>
              <a:t>the project: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Measures and the processes for measurement (Cover the </a:t>
            </a:r>
            <a:r>
              <a:rPr lang="en-US" dirty="0" smtClean="0"/>
              <a:t>defined quality </a:t>
            </a:r>
            <a:r>
              <a:rPr lang="en-US" dirty="0"/>
              <a:t>levels, the periodicity of testing, and the reporting mechanisms</a:t>
            </a:r>
            <a:r>
              <a:rPr lang="en-US" dirty="0" smtClean="0"/>
              <a:t>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Schedules for proposed project </a:t>
            </a:r>
            <a:r>
              <a:rPr lang="en-US" dirty="0" smtClean="0"/>
              <a:t>audits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 improvement </a:t>
            </a:r>
            <a:r>
              <a:rPr lang="en-US" dirty="0" smtClean="0"/>
              <a:t>activities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Progress reporting mechanisms for the status of quality </a:t>
            </a:r>
            <a:r>
              <a:rPr lang="en-US" dirty="0" smtClean="0"/>
              <a:t>assurance activities </a:t>
            </a:r>
            <a:r>
              <a:rPr lang="en-US" dirty="0"/>
              <a:t>implemented in the project (for all concerned parties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31044"/>
            <a:ext cx="10772775" cy="810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96" y="702544"/>
            <a:ext cx="10772775" cy="810652"/>
          </a:xfrm>
        </p:spPr>
        <p:txBody>
          <a:bodyPr/>
          <a:lstStyle/>
          <a:p>
            <a:r>
              <a:rPr lang="en-US" dirty="0" smtClean="0"/>
              <a:t>Schedule Planning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Scheduling </a:t>
            </a:r>
            <a:r>
              <a:rPr lang="en-US" dirty="0"/>
              <a:t>planning is best achieved by using scheduling software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e.g., </a:t>
            </a:r>
            <a:r>
              <a:rPr lang="en-US" dirty="0" smtClean="0"/>
              <a:t>Microsoft Project </a:t>
            </a:r>
            <a:r>
              <a:rPr lang="en-US" dirty="0"/>
              <a:t>or Primavera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WORK BREAK DOWN STRUCTURE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15" y="577853"/>
            <a:ext cx="10772775" cy="810652"/>
          </a:xfrm>
        </p:spPr>
        <p:txBody>
          <a:bodyPr/>
          <a:lstStyle/>
          <a:p>
            <a:r>
              <a:rPr lang="en-US" dirty="0"/>
              <a:t>INDUCTION TRAINING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Describes how personnel </a:t>
            </a:r>
            <a:r>
              <a:rPr lang="en-US" dirty="0"/>
              <a:t>are to be brought up to speed to ensure the highest level of </a:t>
            </a:r>
            <a:r>
              <a:rPr lang="en-US" dirty="0" smtClean="0"/>
              <a:t>efficiency for </a:t>
            </a:r>
            <a:r>
              <a:rPr lang="en-US" dirty="0"/>
              <a:t>the project throughout its entire life cycle.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</a:t>
            </a:r>
            <a:r>
              <a:rPr lang="en-US" dirty="0"/>
              <a:t>induction training plan </a:t>
            </a:r>
            <a:r>
              <a:rPr lang="en-US" dirty="0" smtClean="0"/>
              <a:t>contains the </a:t>
            </a:r>
            <a:r>
              <a:rPr lang="en-US" dirty="0"/>
              <a:t>training topics, duration of training, and the possible faculty for each </a:t>
            </a:r>
            <a:r>
              <a:rPr lang="en-US" dirty="0" smtClean="0"/>
              <a:t>topic needed </a:t>
            </a:r>
            <a:r>
              <a:rPr lang="en-US" dirty="0"/>
              <a:t>by the personnel before beginning to work on the project.</a:t>
            </a:r>
          </a:p>
        </p:txBody>
      </p:sp>
    </p:spTree>
    <p:extLst>
      <p:ext uri="{BB962C8B-B14F-4D97-AF65-F5344CB8AC3E}">
        <p14:creationId xmlns:p14="http://schemas.microsoft.com/office/powerpoint/2010/main" val="418919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34" y="515508"/>
            <a:ext cx="10772775" cy="810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RISK </a:t>
            </a:r>
            <a:r>
              <a:rPr lang="en-US" dirty="0"/>
              <a:t>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4555839" cy="5718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Risk management plan describes how risks will be identified, prioritized, and managed across the life of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Typical risk management activities include: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Risk </a:t>
            </a:r>
            <a:r>
              <a:rPr lang="en-US" dirty="0"/>
              <a:t>identification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Risk </a:t>
            </a:r>
            <a:r>
              <a:rPr lang="en-US" dirty="0"/>
              <a:t>quantification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Risk </a:t>
            </a:r>
            <a:r>
              <a:rPr lang="en-US" dirty="0"/>
              <a:t>prioritization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45" y="1866487"/>
            <a:ext cx="6530458" cy="38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33" y="318080"/>
            <a:ext cx="10772775" cy="810652"/>
          </a:xfrm>
        </p:spPr>
        <p:txBody>
          <a:bodyPr/>
          <a:lstStyle/>
          <a:p>
            <a:r>
              <a:rPr lang="en-US" dirty="0" smtClean="0"/>
              <a:t>Build Plan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Build </a:t>
            </a:r>
            <a:r>
              <a:rPr lang="en-US" dirty="0"/>
              <a:t>plan contains the strategy for building the software project’s code and details the build period (ranging from continuous to daily or to some other period)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And </a:t>
            </a:r>
            <a:r>
              <a:rPr lang="en-US" dirty="0"/>
              <a:t>how the build will be tested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Details of the build plan include when and how functionality will be delivered to the </a:t>
            </a:r>
            <a:r>
              <a:rPr lang="en-US" dirty="0" smtClean="0"/>
              <a:t>client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Typical Build Plan includes: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	approach	for	integration	(i.e.,	top-down	or	</a:t>
            </a:r>
            <a:r>
              <a:rPr lang="en-US" dirty="0" smtClean="0"/>
              <a:t>bottom-up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Roles</a:t>
            </a:r>
            <a:r>
              <a:rPr lang="en-US" dirty="0"/>
              <a:t>	and	responsibilities	for	preparing	the	builds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Configuration</a:t>
            </a:r>
            <a:r>
              <a:rPr lang="en-US" dirty="0"/>
              <a:t>	of	the	integration	environment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Quality</a:t>
            </a:r>
            <a:r>
              <a:rPr lang="en-US" dirty="0"/>
              <a:t>	assurance	activities	before	accepting	components	</a:t>
            </a:r>
            <a:r>
              <a:rPr lang="en-US" dirty="0" smtClean="0"/>
              <a:t>into the</a:t>
            </a:r>
            <a:r>
              <a:rPr lang="en-US" dirty="0"/>
              <a:t>	build environment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Quality</a:t>
            </a:r>
            <a:r>
              <a:rPr lang="en-US" dirty="0"/>
              <a:t>	assurance	activities	after	integrating	each	</a:t>
            </a:r>
            <a:r>
              <a:rPr lang="en-US" dirty="0" smtClean="0"/>
              <a:t>component,</a:t>
            </a:r>
          </a:p>
          <a:p>
            <a:pPr marL="256032" lvl="1" indent="0">
              <a:buNone/>
            </a:pPr>
            <a:r>
              <a:rPr lang="en-US" dirty="0" smtClean="0"/>
              <a:t> after</a:t>
            </a:r>
            <a:r>
              <a:rPr lang="en-US" dirty="0"/>
              <a:t>	integrating each module, and at completion of the build</a:t>
            </a:r>
          </a:p>
        </p:txBody>
      </p:sp>
    </p:spTree>
    <p:extLst>
      <p:ext uri="{BB962C8B-B14F-4D97-AF65-F5344CB8AC3E}">
        <p14:creationId xmlns:p14="http://schemas.microsoft.com/office/powerpoint/2010/main" val="25306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97" y="390817"/>
            <a:ext cx="10772775" cy="810652"/>
          </a:xfrm>
        </p:spPr>
        <p:txBody>
          <a:bodyPr/>
          <a:lstStyle/>
          <a:p>
            <a:r>
              <a:rPr lang="en-US" dirty="0" smtClean="0"/>
              <a:t>Deployment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7431318" cy="571841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Deployment </a:t>
            </a:r>
            <a:r>
              <a:rPr lang="en-US" dirty="0"/>
              <a:t>plan contains a description of the target location of the project’s functionality,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Including </a:t>
            </a:r>
            <a:r>
              <a:rPr lang="en-US" dirty="0"/>
              <a:t>the deployment of hardware, system software, middleware, and pilot </a:t>
            </a:r>
            <a:r>
              <a:rPr lang="en-US" dirty="0" smtClean="0"/>
              <a:t>runs.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A </a:t>
            </a:r>
            <a:r>
              <a:rPr lang="en-US" dirty="0">
                <a:solidFill>
                  <a:srgbClr val="00B0F0"/>
                </a:solidFill>
              </a:rPr>
              <a:t>deployment plan typically contains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	schematic	diagram	of	the	deployment	</a:t>
            </a:r>
            <a:r>
              <a:rPr lang="en-US" dirty="0" smtClean="0"/>
              <a:t>components, including</a:t>
            </a:r>
            <a:r>
              <a:rPr lang="en-US" dirty="0"/>
              <a:t>	hardware, software, networking,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Floor	plans	for	deployment	of	hardware	and	</a:t>
            </a:r>
            <a:r>
              <a:rPr lang="en-US" dirty="0" smtClean="0"/>
              <a:t>networking (if</a:t>
            </a:r>
            <a:r>
              <a:rPr lang="en-US" dirty="0"/>
              <a:t>	necessary)	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</a:t>
            </a:r>
            <a:r>
              <a:rPr lang="en-US" dirty="0"/>
              <a:t>	bill	of	materials	(lists	all	components	being	</a:t>
            </a:r>
            <a:r>
              <a:rPr lang="en-US" dirty="0" smtClean="0"/>
              <a:t>deployed along</a:t>
            </a:r>
            <a:r>
              <a:rPr lang="en-US" dirty="0"/>
              <a:t>	with	the	technical specifications of each of the components)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Quality</a:t>
            </a:r>
            <a:r>
              <a:rPr lang="en-US" dirty="0"/>
              <a:t>	assurance	activities	planned	for	deployment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Technical</a:t>
            </a:r>
            <a:r>
              <a:rPr lang="en-US" dirty="0"/>
              <a:t>	methods	for	deploying	the	configuration	(</a:t>
            </a:r>
            <a:r>
              <a:rPr lang="en-US" dirty="0" smtClean="0"/>
              <a:t>if necessary</a:t>
            </a:r>
            <a:r>
              <a:rPr lang="en-US" dirty="0"/>
              <a:t>)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115" y="1006719"/>
            <a:ext cx="4193931" cy="49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34" y="557071"/>
            <a:ext cx="10772775" cy="810652"/>
          </a:xfrm>
        </p:spPr>
        <p:txBody>
          <a:bodyPr/>
          <a:lstStyle/>
          <a:p>
            <a:r>
              <a:rPr lang="en-US" dirty="0"/>
              <a:t> User </a:t>
            </a:r>
            <a:r>
              <a:rPr lang="en-US" dirty="0" smtClean="0"/>
              <a:t>Training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user </a:t>
            </a:r>
            <a:r>
              <a:rPr lang="en-US" dirty="0"/>
              <a:t>training plan describes how users of the system will be taught to use the functionality being delivered.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user training plan minimally contains: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</a:t>
            </a:r>
            <a:r>
              <a:rPr lang="en-US" dirty="0"/>
              <a:t>	bill	of	materials	(all	components	to	be	handed	over	to	the	client)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</a:t>
            </a:r>
            <a:r>
              <a:rPr lang="en-US" dirty="0"/>
              <a:t>	mode	of	handover/takeover	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</a:t>
            </a:r>
            <a:r>
              <a:rPr lang="en-US" dirty="0"/>
              <a:t>	required	sign-off	details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</a:t>
            </a:r>
            <a:r>
              <a:rPr lang="en-US" dirty="0"/>
              <a:t>	schedule	for	the	handover</a:t>
            </a:r>
          </a:p>
        </p:txBody>
      </p:sp>
    </p:spTree>
    <p:extLst>
      <p:ext uri="{BB962C8B-B14F-4D97-AF65-F5344CB8AC3E}">
        <p14:creationId xmlns:p14="http://schemas.microsoft.com/office/powerpoint/2010/main" val="18809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24" y="463553"/>
            <a:ext cx="10772775" cy="810652"/>
          </a:xfrm>
        </p:spPr>
        <p:txBody>
          <a:bodyPr/>
          <a:lstStyle/>
          <a:p>
            <a:r>
              <a:rPr lang="en-US" dirty="0" smtClean="0"/>
              <a:t>Software Maintenance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software </a:t>
            </a:r>
            <a:r>
              <a:rPr lang="en-US" dirty="0"/>
              <a:t>maintenance plan describes the activities, roles, and processes for the usual warranty period (sometimes, longer warranty periods may be requested; if so, a separate software maintenance project is usually spawned).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software maintenance plan may </a:t>
            </a:r>
            <a:r>
              <a:rPr lang="en-US" dirty="0" smtClean="0"/>
              <a:t>contain: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</a:t>
            </a:r>
            <a:r>
              <a:rPr lang="en-US" dirty="0"/>
              <a:t>	process	for	raising	requests	for	</a:t>
            </a:r>
            <a:r>
              <a:rPr lang="en-US" dirty="0" smtClean="0"/>
              <a:t>software maintenance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Formats</a:t>
            </a:r>
            <a:r>
              <a:rPr lang="en-US" dirty="0"/>
              <a:t>	and	templates	for	raising	software	</a:t>
            </a:r>
            <a:r>
              <a:rPr lang="en-US" dirty="0" smtClean="0"/>
              <a:t>maintenance requests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Service</a:t>
            </a:r>
            <a:r>
              <a:rPr lang="en-US" dirty="0"/>
              <a:t>	level	agreements	(including	turnaround	times	</a:t>
            </a:r>
            <a:r>
              <a:rPr lang="en-US" dirty="0" smtClean="0"/>
              <a:t>for software maintenance </a:t>
            </a:r>
            <a:r>
              <a:rPr lang="en-US" dirty="0"/>
              <a:t>requests)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</a:t>
            </a:r>
            <a:r>
              <a:rPr lang="en-US" dirty="0"/>
              <a:t>	procedure	for	classifying	software	maintenance	</a:t>
            </a:r>
            <a:r>
              <a:rPr lang="en-US" dirty="0" smtClean="0"/>
              <a:t>requests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	prioritizing them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Issue-resolution</a:t>
            </a:r>
            <a:r>
              <a:rPr lang="en-US" dirty="0"/>
              <a:t>	mechanisms	and	escalation	mechanisms	</a:t>
            </a:r>
            <a:r>
              <a:rPr lang="en-US" dirty="0" smtClean="0"/>
              <a:t>during maintenance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The</a:t>
            </a:r>
            <a:r>
              <a:rPr lang="en-US" dirty="0"/>
              <a:t>	environment	for	software	maintenance</a:t>
            </a:r>
          </a:p>
        </p:txBody>
      </p:sp>
    </p:spTree>
    <p:extLst>
      <p:ext uri="{BB962C8B-B14F-4D97-AF65-F5344CB8AC3E}">
        <p14:creationId xmlns:p14="http://schemas.microsoft.com/office/powerpoint/2010/main" val="2997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1" y="640199"/>
            <a:ext cx="10772775" cy="810652"/>
          </a:xfrm>
        </p:spPr>
        <p:txBody>
          <a:bodyPr/>
          <a:lstStyle/>
          <a:p>
            <a:r>
              <a:rPr lang="en-US" dirty="0" smtClean="0"/>
              <a:t>Documentation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Documenting </a:t>
            </a:r>
            <a:r>
              <a:rPr lang="en-US" dirty="0"/>
              <a:t>of software project plans differs significantly from standard business </a:t>
            </a:r>
            <a:r>
              <a:rPr lang="en-US" dirty="0" smtClean="0"/>
              <a:t>writing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 project plans are documents that are used by many individuals as a reference for guiding human efforts and for incurring </a:t>
            </a:r>
            <a:r>
              <a:rPr lang="en-US" dirty="0" smtClean="0"/>
              <a:t>expenditures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Attributes of </a:t>
            </a:r>
            <a:r>
              <a:rPr lang="en-US" dirty="0" smtClean="0"/>
              <a:t>an </a:t>
            </a:r>
            <a:r>
              <a:rPr lang="en-US" dirty="0"/>
              <a:t>engineering drawing </a:t>
            </a:r>
            <a:r>
              <a:rPr lang="en-US" dirty="0" smtClean="0"/>
              <a:t>include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Unambiguous </a:t>
            </a:r>
            <a:r>
              <a:rPr lang="en-US" dirty="0" smtClean="0"/>
              <a:t>representation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One fact — one </a:t>
            </a:r>
            <a:r>
              <a:rPr lang="en-US" dirty="0" smtClean="0"/>
              <a:t>location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Specific </a:t>
            </a:r>
            <a:r>
              <a:rPr lang="en-US" dirty="0" smtClean="0"/>
              <a:t>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Adhere	to	the	documentation	</a:t>
            </a:r>
            <a:r>
              <a:rPr lang="en-US" dirty="0" smtClean="0"/>
              <a:t>guideline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Avoid	ambiguity</a:t>
            </a:r>
          </a:p>
        </p:txBody>
      </p:sp>
    </p:spTree>
    <p:extLst>
      <p:ext uri="{BB962C8B-B14F-4D97-AF65-F5344CB8AC3E}">
        <p14:creationId xmlns:p14="http://schemas.microsoft.com/office/powerpoint/2010/main" val="2171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6" y="446809"/>
            <a:ext cx="11159836" cy="64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25" y="390817"/>
            <a:ext cx="10772775" cy="810652"/>
          </a:xfrm>
        </p:spPr>
        <p:txBody>
          <a:bodyPr/>
          <a:lstStyle/>
          <a:p>
            <a:r>
              <a:rPr lang="en-US" dirty="0" smtClean="0"/>
              <a:t>Pitfalls In Software Project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Preparing </a:t>
            </a:r>
            <a:r>
              <a:rPr lang="en-US" dirty="0"/>
              <a:t>only documents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Best practice: Shift the focus from treating planning as documentation to using documentation as a tool to organize a project.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Inadequate time for </a:t>
            </a:r>
            <a:r>
              <a:rPr lang="en-US" dirty="0" smtClean="0"/>
              <a:t>planning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Best practice: Allow adequate time for planning activities — plan for planning. 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</a:t>
            </a:r>
            <a:r>
              <a:rPr lang="en-US" dirty="0" smtClean="0"/>
              <a:t>training </a:t>
            </a:r>
            <a:r>
              <a:rPr lang="en-US" dirty="0"/>
              <a:t>or the wrong training.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Best practice: Provide formal training in PERT/CPM and other project management tools to individuals who are vested with the responsibility of planning.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Skipping reviews.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Best practice: Conduct peer and managerial reviews.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Lacking a PMO or having an ineffective PMO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Best practice: Establish a robust and effective PMO based on a well-defined and well-implemented process framework.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Lacking a knowledge repository</a:t>
            </a:r>
          </a:p>
        </p:txBody>
      </p:sp>
    </p:spTree>
    <p:extLst>
      <p:ext uri="{BB962C8B-B14F-4D97-AF65-F5344CB8AC3E}">
        <p14:creationId xmlns:p14="http://schemas.microsoft.com/office/powerpoint/2010/main" val="3432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94" y="199282"/>
            <a:ext cx="10772775" cy="906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Plans Prepared in Software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41946"/>
            <a:ext cx="10753725" cy="53362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Common Myth is “</a:t>
            </a:r>
            <a:r>
              <a:rPr lang="en-US" i="1" dirty="0"/>
              <a:t>schedule </a:t>
            </a:r>
            <a:r>
              <a:rPr lang="en-US" dirty="0"/>
              <a:t>constitutes software project planning.</a:t>
            </a:r>
            <a:r>
              <a:rPr lang="en-US" dirty="0" smtClean="0"/>
              <a:t>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Actually, </a:t>
            </a:r>
            <a:r>
              <a:rPr lang="en-US" dirty="0"/>
              <a:t>Software project </a:t>
            </a:r>
            <a:r>
              <a:rPr lang="en-US" dirty="0" smtClean="0"/>
              <a:t>planning (SPM) </a:t>
            </a:r>
            <a:r>
              <a:rPr lang="en-US" dirty="0"/>
              <a:t>goes far beyond </a:t>
            </a:r>
            <a:r>
              <a:rPr lang="en-US" dirty="0" smtClean="0"/>
              <a:t>scheduling.</a:t>
            </a:r>
          </a:p>
          <a:p>
            <a:r>
              <a:rPr lang="en-US" b="1" i="1" dirty="0" smtClean="0">
                <a:solidFill>
                  <a:srgbClr val="0070C0"/>
                </a:solidFill>
              </a:rPr>
              <a:t>Several plans are </a:t>
            </a:r>
            <a:r>
              <a:rPr lang="en-US" b="1" i="1" dirty="0">
                <a:solidFill>
                  <a:srgbClr val="0070C0"/>
                </a:solidFill>
              </a:rPr>
              <a:t>typically prepared for a large software development project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 smtClean="0"/>
              <a:t>Project </a:t>
            </a:r>
            <a:r>
              <a:rPr lang="en-US" b="1" i="1" dirty="0"/>
              <a:t>management plan</a:t>
            </a:r>
            <a:r>
              <a:rPr lang="en-US" b="1" i="1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/>
              <a:t>C</a:t>
            </a:r>
            <a:r>
              <a:rPr lang="en-US" b="1" i="1" dirty="0" smtClean="0"/>
              <a:t>onfiguration </a:t>
            </a:r>
            <a:r>
              <a:rPr lang="en-US" b="1" i="1" dirty="0"/>
              <a:t>management plan</a:t>
            </a:r>
            <a:r>
              <a:rPr lang="en-US" b="1" i="1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 smtClean="0"/>
              <a:t>Schedule.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 smtClean="0"/>
              <a:t>Induction </a:t>
            </a:r>
            <a:r>
              <a:rPr lang="en-US" b="1" i="1" dirty="0"/>
              <a:t>training plan</a:t>
            </a:r>
            <a:r>
              <a:rPr lang="en-US" b="1" i="1" dirty="0" smtClean="0"/>
              <a:t>.</a:t>
            </a:r>
            <a:r>
              <a:rPr lang="en-US" b="1" i="1" dirty="0"/>
              <a:t> </a:t>
            </a:r>
            <a:endParaRPr lang="en-US" b="1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 smtClean="0"/>
              <a:t>Risks management plan.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 smtClean="0"/>
              <a:t>Deployment 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 smtClean="0"/>
              <a:t>User </a:t>
            </a:r>
            <a:r>
              <a:rPr lang="en-US" b="1" i="1" dirty="0"/>
              <a:t>training plan</a:t>
            </a:r>
            <a:r>
              <a:rPr lang="en-US" b="1" i="1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/>
              <a:t>H</a:t>
            </a:r>
            <a:r>
              <a:rPr lang="en-US" b="1" i="1" dirty="0" smtClean="0"/>
              <a:t>andover </a:t>
            </a:r>
            <a:r>
              <a:rPr lang="en-US" b="1" i="1" dirty="0"/>
              <a:t>plan</a:t>
            </a:r>
            <a:r>
              <a:rPr lang="en-US" b="1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 smtClean="0"/>
              <a:t>Software </a:t>
            </a:r>
            <a:r>
              <a:rPr lang="en-US" b="1" i="1" dirty="0"/>
              <a:t>maintenance plan.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056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099" y="185635"/>
            <a:ext cx="10772775" cy="728766"/>
          </a:xfrm>
        </p:spPr>
        <p:txBody>
          <a:bodyPr>
            <a:normAutofit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228299"/>
            <a:ext cx="10753725" cy="5472751"/>
          </a:xfrm>
        </p:spPr>
        <p:txBody>
          <a:bodyPr/>
          <a:lstStyle/>
          <a:p>
            <a:pPr marL="109728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PMP is the top-level plan </a:t>
            </a:r>
            <a:r>
              <a:rPr lang="en-US" b="1" i="1" dirty="0" smtClean="0">
                <a:solidFill>
                  <a:srgbClr val="0070C0"/>
                </a:solidFill>
              </a:rPr>
              <a:t>that </a:t>
            </a:r>
            <a:r>
              <a:rPr lang="en-US" b="1" i="1" dirty="0">
                <a:solidFill>
                  <a:srgbClr val="0070C0"/>
                </a:solidFill>
              </a:rPr>
              <a:t>consolidates all of the relevant information </a:t>
            </a:r>
            <a:r>
              <a:rPr lang="en-US" b="1" i="1" dirty="0" smtClean="0">
                <a:solidFill>
                  <a:srgbClr val="0070C0"/>
                </a:solidFill>
              </a:rPr>
              <a:t>about a </a:t>
            </a:r>
            <a:r>
              <a:rPr lang="en-US" b="1" i="1" dirty="0">
                <a:solidFill>
                  <a:srgbClr val="0070C0"/>
                </a:solidFill>
              </a:rPr>
              <a:t>project</a:t>
            </a:r>
            <a:r>
              <a:rPr lang="en-US" b="1" i="1" dirty="0" smtClean="0">
                <a:solidFill>
                  <a:srgbClr val="0070C0"/>
                </a:solidFill>
              </a:rPr>
              <a:t>, from </a:t>
            </a:r>
            <a:r>
              <a:rPr lang="en-US" b="1" i="1" dirty="0">
                <a:solidFill>
                  <a:srgbClr val="0070C0"/>
                </a:solidFill>
              </a:rPr>
              <a:t>the purchase order to the initial estimates </a:t>
            </a:r>
            <a:r>
              <a:rPr lang="en-US" b="1" i="1" dirty="0" smtClean="0">
                <a:solidFill>
                  <a:srgbClr val="0070C0"/>
                </a:solidFill>
              </a:rPr>
              <a:t>and </a:t>
            </a:r>
            <a:r>
              <a:rPr lang="en-US" b="1" i="1" dirty="0">
                <a:solidFill>
                  <a:srgbClr val="0070C0"/>
                </a:solidFill>
              </a:rPr>
              <a:t>requirements, </a:t>
            </a:r>
            <a:r>
              <a:rPr lang="en-US" b="1" i="1" dirty="0" smtClean="0">
                <a:solidFill>
                  <a:srgbClr val="0070C0"/>
                </a:solidFill>
              </a:rPr>
              <a:t>into the </a:t>
            </a:r>
            <a:r>
              <a:rPr lang="en-US" b="1" i="1" dirty="0">
                <a:solidFill>
                  <a:srgbClr val="0070C0"/>
                </a:solidFill>
              </a:rPr>
              <a:t>plan. </a:t>
            </a:r>
            <a:endParaRPr lang="en-US" b="1" i="1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endParaRPr lang="en-US" b="1" i="1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The </a:t>
            </a:r>
            <a:r>
              <a:rPr lang="en-US" b="1" dirty="0"/>
              <a:t>PMP also incorporates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methods that will be used for </a:t>
            </a:r>
            <a:r>
              <a:rPr lang="en-US" dirty="0" smtClean="0"/>
              <a:t>managing the </a:t>
            </a:r>
            <a:r>
              <a:rPr lang="en-US" dirty="0"/>
              <a:t>project,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project management tools to be used,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project milestones,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communication </a:t>
            </a:r>
            <a:r>
              <a:rPr lang="en-US" dirty="0"/>
              <a:t>protocols,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mechanisms for escalation and issue resolution.</a:t>
            </a:r>
          </a:p>
        </p:txBody>
      </p:sp>
    </p:spTree>
    <p:extLst>
      <p:ext uri="{BB962C8B-B14F-4D97-AF65-F5344CB8AC3E}">
        <p14:creationId xmlns:p14="http://schemas.microsoft.com/office/powerpoint/2010/main" val="35878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31044"/>
            <a:ext cx="10772775" cy="810652"/>
          </a:xfrm>
        </p:spPr>
        <p:txBody>
          <a:bodyPr/>
          <a:lstStyle/>
          <a:p>
            <a:r>
              <a:rPr lang="en-US" dirty="0" smtClean="0"/>
              <a:t>Sub-Section of PMP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Resources: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a project has </a:t>
            </a:r>
            <a:r>
              <a:rPr lang="en-US" dirty="0" smtClean="0"/>
              <a:t>been estimated</a:t>
            </a:r>
            <a:r>
              <a:rPr lang="en-US" dirty="0"/>
              <a:t>, a work schedule for execution of the project can be developed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work </a:t>
            </a:r>
            <a:r>
              <a:rPr lang="en-US" dirty="0"/>
              <a:t>schedule provides details of the resources required and the dates when </a:t>
            </a:r>
            <a:r>
              <a:rPr lang="en-US" dirty="0" smtClean="0"/>
              <a:t>the resources will be needed.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Skills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In addition to the software project manager, several roles are typical, such as </a:t>
            </a:r>
          </a:p>
          <a:p>
            <a:pPr marL="4572" lvl="1" indent="0">
              <a:buNone/>
            </a:pP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programmer, DBA, Team Leader, Software tester, Language Smiths, Software architect, business analyst, configuration controller, process coordinator, UI Designer, Quality Manager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Computer </a:t>
            </a:r>
            <a:r>
              <a:rPr lang="en-US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System</a:t>
            </a:r>
          </a:p>
          <a:p>
            <a:r>
              <a:rPr lang="en-US" dirty="0"/>
              <a:t>Depending on the nature of the project, a project team needs various </a:t>
            </a:r>
            <a:r>
              <a:rPr lang="en-US" dirty="0" smtClean="0"/>
              <a:t>hardware items </a:t>
            </a:r>
            <a:r>
              <a:rPr lang="en-US" dirty="0"/>
              <a:t>for execution of a project execution</a:t>
            </a:r>
            <a:endParaRPr 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31044"/>
            <a:ext cx="10772775" cy="810652"/>
          </a:xfrm>
        </p:spPr>
        <p:txBody>
          <a:bodyPr/>
          <a:lstStyle/>
          <a:p>
            <a:r>
              <a:rPr lang="en-US" dirty="0"/>
              <a:t>Sub-Section of </a:t>
            </a:r>
            <a:r>
              <a:rPr lang="en-US" dirty="0" smtClean="0"/>
              <a:t>PMP </a:t>
            </a:r>
            <a:r>
              <a:rPr lang="en-US" sz="4000" dirty="0" err="1" smtClean="0"/>
              <a:t>Cont</a:t>
            </a:r>
            <a:r>
              <a:rPr lang="en-US" sz="4000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916304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Project Management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methods may be used to manage a </a:t>
            </a:r>
            <a:r>
              <a:rPr lang="en-US" dirty="0" smtClean="0"/>
              <a:t>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management methods </a:t>
            </a:r>
            <a:r>
              <a:rPr lang="en-US" dirty="0" smtClean="0"/>
              <a:t>include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/>
              <a:t>Work </a:t>
            </a:r>
            <a:r>
              <a:rPr lang="en-US" b="1" dirty="0"/>
              <a:t>allocation: </a:t>
            </a:r>
            <a:r>
              <a:rPr lang="en-US" sz="1800" dirty="0" smtClean="0"/>
              <a:t>to </a:t>
            </a:r>
            <a:r>
              <a:rPr lang="en-US" sz="2000" dirty="0"/>
              <a:t>execute the tasks. Then progress reporting is done at the </a:t>
            </a:r>
            <a:r>
              <a:rPr lang="en-US" sz="2000" dirty="0" smtClean="0"/>
              <a:t>task level</a:t>
            </a:r>
            <a:r>
              <a:rPr lang="en-US" sz="2000" dirty="0"/>
              <a:t>. Work allocation may use a variety of vehicles: an Excel sheet, </a:t>
            </a:r>
            <a:r>
              <a:rPr lang="en-US" sz="2000" dirty="0" smtClean="0"/>
              <a:t>Microsoft Project </a:t>
            </a:r>
            <a:r>
              <a:rPr lang="en-US" sz="2000" dirty="0"/>
              <a:t>or Primavera scheduling tools, or </a:t>
            </a:r>
            <a:r>
              <a:rPr lang="en-US" sz="2000" dirty="0" err="1"/>
              <a:t>PMPal</a:t>
            </a:r>
            <a:r>
              <a:rPr lang="en-US" sz="2000" dirty="0"/>
              <a:t>, a work breakdown </a:t>
            </a:r>
            <a:r>
              <a:rPr lang="en-US" sz="2000" dirty="0" smtClean="0"/>
              <a:t>structure (</a:t>
            </a:r>
            <a:r>
              <a:rPr lang="en-US" sz="2000" dirty="0"/>
              <a:t>WBS) collaboration tool. </a:t>
            </a:r>
            <a:r>
              <a:rPr lang="en-US" sz="2000" dirty="0" smtClean="0"/>
              <a:t>Work allocation may also be performed using a tool such as Microsoft Project Server, in a formal email, and by telephone or even in person.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Progress measurement and review:</a:t>
            </a:r>
            <a:r>
              <a:rPr lang="en-US" sz="2000" b="1" dirty="0" smtClean="0"/>
              <a:t> </a:t>
            </a:r>
            <a:r>
              <a:rPr lang="en-US" sz="2000" dirty="0"/>
              <a:t>tools and methods are used to ensure that the status of a project is clearly understood. techniques include earned value </a:t>
            </a:r>
            <a:r>
              <a:rPr lang="en-US" sz="2000" dirty="0" smtClean="0"/>
              <a:t>analysis (</a:t>
            </a:r>
            <a:r>
              <a:rPr lang="en-US" sz="2000" dirty="0"/>
              <a:t>EVA) and line of balance (LOB). </a:t>
            </a:r>
            <a:r>
              <a:rPr lang="en-US" sz="2000" dirty="0" smtClean="0"/>
              <a:t>A weekly </a:t>
            </a:r>
            <a:r>
              <a:rPr lang="en-US" sz="2000" dirty="0"/>
              <a:t>status report is the most </a:t>
            </a:r>
            <a:r>
              <a:rPr lang="en-US" sz="2000" dirty="0" smtClean="0"/>
              <a:t>common progress </a:t>
            </a:r>
            <a:r>
              <a:rPr lang="en-US" sz="2000" dirty="0"/>
              <a:t>reporting vehicle for projects.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Communication: </a:t>
            </a:r>
            <a:r>
              <a:rPr lang="en-US" sz="2000" dirty="0"/>
              <a:t>Meetings, emails, and telephone calls are the most frequently used mechanisms for communication within and outside a project team. The communication plan in the PMP should cover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several scenarios:</a:t>
            </a:r>
          </a:p>
          <a:p>
            <a:pPr marL="205740" lvl="2" indent="0">
              <a:buNone/>
            </a:pPr>
            <a:r>
              <a:rPr lang="en-US" sz="1600" dirty="0"/>
              <a:t>• Communicating within the project team</a:t>
            </a:r>
          </a:p>
          <a:p>
            <a:pPr marL="205740" lvl="2" indent="0">
              <a:buNone/>
            </a:pPr>
            <a:r>
              <a:rPr lang="en-US" sz="1600" dirty="0"/>
              <a:t>• Communicating work allocation and completion dates</a:t>
            </a:r>
          </a:p>
          <a:p>
            <a:pPr marL="205740" lvl="2" indent="0">
              <a:buNone/>
            </a:pPr>
            <a:r>
              <a:rPr lang="en-US" sz="1600" dirty="0"/>
              <a:t>• Progress reporting</a:t>
            </a:r>
          </a:p>
          <a:p>
            <a:pPr marL="205740" lvl="2" indent="0">
              <a:buNone/>
            </a:pPr>
            <a:r>
              <a:rPr lang="en-US" sz="1600" dirty="0"/>
              <a:t>• Communicating with the client</a:t>
            </a:r>
          </a:p>
          <a:p>
            <a:pPr marL="205740" lvl="2" indent="0">
              <a:buNone/>
            </a:pPr>
            <a:r>
              <a:rPr lang="en-US" sz="1600" dirty="0"/>
              <a:t>• Communicating with project support groups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94" y="0"/>
            <a:ext cx="10274633" cy="8021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10392"/>
            <a:ext cx="12110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31044"/>
            <a:ext cx="10772775" cy="810652"/>
          </a:xfrm>
        </p:spPr>
        <p:txBody>
          <a:bodyPr/>
          <a:lstStyle/>
          <a:p>
            <a:r>
              <a:rPr lang="en-US" dirty="0" smtClean="0"/>
              <a:t>Configuration management </a:t>
            </a:r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5" y="941696"/>
            <a:ext cx="11379719" cy="591630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Software development </a:t>
            </a:r>
            <a:r>
              <a:rPr lang="en-US" dirty="0"/>
              <a:t>project has several configurations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Development: </a:t>
            </a:r>
            <a:r>
              <a:rPr lang="en-US" sz="2200" dirty="0" smtClean="0"/>
              <a:t>Arrangement of hardware and software for developing software. configuration  plan typically has </a:t>
            </a:r>
            <a:r>
              <a:rPr lang="en-US" sz="2200" dirty="0"/>
              <a:t>two distinct parts:</a:t>
            </a:r>
          </a:p>
          <a:p>
            <a:pPr marL="4572" lvl="1" indent="0">
              <a:buNone/>
            </a:pPr>
            <a:r>
              <a:rPr lang="en-US" sz="2200" dirty="0" smtClean="0"/>
              <a:t>	Code</a:t>
            </a:r>
            <a:r>
              <a:rPr lang="en-US" sz="2200" dirty="0"/>
              <a:t>: the source code being </a:t>
            </a:r>
            <a:r>
              <a:rPr lang="en-US" sz="2200" dirty="0" smtClean="0"/>
              <a:t>developed </a:t>
            </a:r>
          </a:p>
          <a:p>
            <a:pPr marL="4572" lvl="1" indent="0">
              <a:buNone/>
            </a:pPr>
            <a:r>
              <a:rPr lang="en-US" sz="2200" dirty="0"/>
              <a:t>	Information/documentation: information received from the client (requirement </a:t>
            </a:r>
            <a:r>
              <a:rPr lang="en-US" sz="2200" dirty="0" smtClean="0"/>
              <a:t>	specifications</a:t>
            </a:r>
            <a:r>
              <a:rPr lang="en-US" sz="2200" dirty="0"/>
              <a:t>, </a:t>
            </a:r>
            <a:r>
              <a:rPr lang="en-US" sz="2200" dirty="0" smtClean="0"/>
              <a:t> 	design</a:t>
            </a:r>
            <a:r>
              <a:rPr lang="en-US" sz="2200" dirty="0"/>
              <a:t>, test plans, test cases, etc.); and generated by the project (test </a:t>
            </a:r>
            <a:r>
              <a:rPr lang="en-US" sz="2200" dirty="0" smtClean="0"/>
              <a:t>	and review </a:t>
            </a:r>
            <a:r>
              <a:rPr lang="en-US" sz="2200" dirty="0"/>
              <a:t>logs).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Review/Testing</a:t>
            </a:r>
            <a:r>
              <a:rPr lang="en-US" dirty="0" smtClean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Integration</a:t>
            </a:r>
            <a:r>
              <a:rPr lang="en-US" dirty="0"/>
              <a:t>: </a:t>
            </a:r>
            <a:r>
              <a:rPr lang="en-US" sz="2200" dirty="0"/>
              <a:t>Integration is </a:t>
            </a:r>
            <a:r>
              <a:rPr lang="en-US" sz="2200" dirty="0" smtClean="0"/>
              <a:t>the process </a:t>
            </a:r>
            <a:r>
              <a:rPr lang="en-US" sz="2200" dirty="0"/>
              <a:t>that receives software components and integrates them into the build </a:t>
            </a:r>
            <a:r>
              <a:rPr lang="en-US" sz="2200" dirty="0" smtClean="0"/>
              <a:t>of the </a:t>
            </a:r>
            <a:r>
              <a:rPr lang="en-US" sz="2200" dirty="0"/>
              <a:t>product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Delivery</a:t>
            </a:r>
            <a:r>
              <a:rPr lang="en-US" dirty="0"/>
              <a:t>: </a:t>
            </a:r>
            <a:r>
              <a:rPr lang="en-US" sz="2200" dirty="0"/>
              <a:t>delivery configuration is the arrangement for delivery of </a:t>
            </a:r>
            <a:r>
              <a:rPr lang="en-US" sz="2200" dirty="0" smtClean="0"/>
              <a:t>the software </a:t>
            </a:r>
            <a:r>
              <a:rPr lang="en-US" sz="2200" dirty="0"/>
              <a:t>components to the </a:t>
            </a:r>
            <a:r>
              <a:rPr lang="en-US" sz="2200" dirty="0" smtClean="0"/>
              <a:t>client (software build, source </a:t>
            </a:r>
            <a:r>
              <a:rPr lang="en-US" sz="2200" dirty="0" err="1" smtClean="0"/>
              <a:t>coede</a:t>
            </a:r>
            <a:r>
              <a:rPr lang="en-US" sz="2200" dirty="0" smtClean="0"/>
              <a:t>, libraries, user documentation and training manuals </a:t>
            </a:r>
            <a:r>
              <a:rPr lang="en-US" sz="2200" dirty="0" err="1" smtClean="0"/>
              <a:t>etc</a:t>
            </a:r>
            <a:r>
              <a:rPr lang="en-US" sz="2200" dirty="0" smtClean="0"/>
              <a:t>)</a:t>
            </a: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Deployment: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Obsolete artifacts: </a:t>
            </a:r>
            <a:r>
              <a:rPr lang="en-US" sz="2000" dirty="0"/>
              <a:t>Obsolete artifacts are not destroyed — at least not until a project is complete. A simple approach to </a:t>
            </a:r>
            <a:r>
              <a:rPr lang="en-US" sz="2000" dirty="0" smtClean="0"/>
              <a:t>managing artifacts </a:t>
            </a:r>
            <a:r>
              <a:rPr lang="en-US" sz="2000" dirty="0"/>
              <a:t>is to create three folders: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Current</a:t>
            </a:r>
            <a:r>
              <a:rPr lang="en-US" sz="2000" dirty="0"/>
              <a:t>: all relevant, active artifacts that are complete and which </a:t>
            </a:r>
            <a:r>
              <a:rPr lang="en-US" sz="2000" dirty="0" smtClean="0"/>
              <a:t>will be </a:t>
            </a:r>
            <a:r>
              <a:rPr lang="en-US" sz="2000" dirty="0"/>
              <a:t>referred to when needed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Archives</a:t>
            </a:r>
            <a:r>
              <a:rPr lang="en-US" sz="2000" dirty="0"/>
              <a:t>: all previous versions of </a:t>
            </a:r>
            <a:r>
              <a:rPr lang="en-US" sz="2000" dirty="0" smtClean="0"/>
              <a:t>artifacts 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In </a:t>
            </a:r>
            <a:r>
              <a:rPr lang="en-US" sz="2000" dirty="0"/>
              <a:t>process: all artifacts that are being developed/revised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31044"/>
            <a:ext cx="10772775" cy="810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941696"/>
            <a:ext cx="10888400" cy="57184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6305</TotalTime>
  <Words>1090</Words>
  <Application>Microsoft Office PowerPoint</Application>
  <PresentationFormat>Custom</PresentationFormat>
  <Paragraphs>150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Software Project Management </vt:lpstr>
      <vt:lpstr>PowerPoint Presentation</vt:lpstr>
      <vt:lpstr>Plans Prepared in Software Project Management</vt:lpstr>
      <vt:lpstr>Project management plan</vt:lpstr>
      <vt:lpstr>Sub-Section of PMP</vt:lpstr>
      <vt:lpstr>Sub-Section of PMP Cont….</vt:lpstr>
      <vt:lpstr>PowerPoint Presentation</vt:lpstr>
      <vt:lpstr>Configuration management plan</vt:lpstr>
      <vt:lpstr>PowerPoint Presentation</vt:lpstr>
      <vt:lpstr>Quality Assurance Plan</vt:lpstr>
      <vt:lpstr>PowerPoint Presentation</vt:lpstr>
      <vt:lpstr>Schedule Planning </vt:lpstr>
      <vt:lpstr>INDUCTION TRAINING PLAN</vt:lpstr>
      <vt:lpstr> RISK MANAGEMENT PLAN</vt:lpstr>
      <vt:lpstr>Build Plan </vt:lpstr>
      <vt:lpstr>Deployment Plan</vt:lpstr>
      <vt:lpstr> User Training Plan </vt:lpstr>
      <vt:lpstr>Software Maintenance Plan </vt:lpstr>
      <vt:lpstr>Documentation Plan</vt:lpstr>
      <vt:lpstr>Pitfalls In Software Project Planning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Managemnet</dc:title>
  <dc:creator>Admin</dc:creator>
  <cp:lastModifiedBy>Windows User</cp:lastModifiedBy>
  <cp:revision>243</cp:revision>
  <dcterms:created xsi:type="dcterms:W3CDTF">2019-09-01T08:31:41Z</dcterms:created>
  <dcterms:modified xsi:type="dcterms:W3CDTF">2019-10-07T06:37:00Z</dcterms:modified>
</cp:coreProperties>
</file>