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  <p:sldMasterId id="2147483777" r:id="rId2"/>
  </p:sldMasterIdLst>
  <p:notesMasterIdLst>
    <p:notesMasterId r:id="rId20"/>
  </p:notesMasterIdLst>
  <p:handoutMasterIdLst>
    <p:handoutMasterId r:id="rId21"/>
  </p:handoutMasterIdLst>
  <p:sldIdLst>
    <p:sldId id="530" r:id="rId3"/>
    <p:sldId id="577" r:id="rId4"/>
    <p:sldId id="578" r:id="rId5"/>
    <p:sldId id="581" r:id="rId6"/>
    <p:sldId id="598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91" r:id="rId15"/>
    <p:sldId id="592" r:id="rId16"/>
    <p:sldId id="596" r:id="rId17"/>
    <p:sldId id="599" r:id="rId18"/>
    <p:sldId id="576" r:id="rId19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68">
          <p15:clr>
            <a:srgbClr val="A4A3A4"/>
          </p15:clr>
        </p15:guide>
        <p15:guide id="2" pos="30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FF"/>
    <a:srgbClr val="EAEAEA"/>
    <a:srgbClr val="FFFF99"/>
    <a:srgbClr val="660066"/>
    <a:srgbClr val="006600"/>
    <a:srgbClr val="DDDDDD"/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89701" autoAdjust="0"/>
  </p:normalViewPr>
  <p:slideViewPr>
    <p:cSldViewPr>
      <p:cViewPr varScale="1">
        <p:scale>
          <a:sx n="64" d="100"/>
          <a:sy n="64" d="100"/>
        </p:scale>
        <p:origin x="-1061" y="-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56"/>
    </p:cViewPr>
  </p:sorterViewPr>
  <p:notesViewPr>
    <p:cSldViewPr>
      <p:cViewPr varScale="1">
        <p:scale>
          <a:sx n="28" d="100"/>
          <a:sy n="28" d="100"/>
        </p:scale>
        <p:origin x="-1278" y="-90"/>
      </p:cViewPr>
      <p:guideLst>
        <p:guide orient="horz" pos="2268"/>
        <p:guide pos="30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795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127E749-29DD-4107-8399-A3375D3701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8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b="1" dirty="0" smtClean="0"/>
              <a:t>Software Project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Controlling </a:t>
            </a:r>
            <a:r>
              <a:rPr lang="en-US" b="1" dirty="0" smtClean="0">
                <a:solidFill>
                  <a:schemeClr val="tx1"/>
                </a:solidFill>
              </a:rPr>
              <a:t>Process Group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(Managing Changes)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FF"/>
                </a:solidFill>
              </a:rPr>
              <a:t>You’ll be required to make project changes in order to correct mistakes </a:t>
            </a:r>
            <a:r>
              <a:rPr lang="en-US" sz="2400" dirty="0" smtClean="0"/>
              <a:t>- either in coding or software testing or because of misunderstandings, miscommunications, or any number of other reasons.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Change-Control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0" y="1600200"/>
            <a:ext cx="6477000" cy="4700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Change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Although normal changes may require CCB approval during its regularly scheduled meetings, you may want to create a separate process for emergency changes.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Be sure to define what constitutes an emergency change: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1900" dirty="0" smtClean="0">
                <a:solidFill>
                  <a:srgbClr val="3333FF"/>
                </a:solidFill>
              </a:rPr>
              <a:t>For Example: </a:t>
            </a:r>
            <a:r>
              <a:rPr lang="en-US" sz="1900" dirty="0" smtClean="0"/>
              <a:t>In some firms, an emergency change is anything that, left alone, may cause the organization to lose money.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300" dirty="0" smtClean="0"/>
              <a:t>Make sure that stakeholders complete the appropriate documentation so that you have a record of who approved the change and why it was implemented without CCB approval.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Project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400" dirty="0" smtClean="0"/>
              <a:t>If you allow your costs to vary from your original plan </a:t>
            </a:r>
            <a:r>
              <a:rPr lang="en-US" sz="2400" dirty="0" smtClean="0">
                <a:solidFill>
                  <a:srgbClr val="FF0000"/>
                </a:solidFill>
              </a:rPr>
              <a:t>without going through the appropriate processes</a:t>
            </a:r>
            <a:r>
              <a:rPr lang="en-US" sz="2400" dirty="0" smtClean="0"/>
              <a:t> to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identify the need for changes</a:t>
            </a:r>
            <a:r>
              <a:rPr lang="en-US" sz="2400" dirty="0" smtClean="0"/>
              <a:t>,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gain the appropriate </a:t>
            </a:r>
            <a:r>
              <a:rPr lang="en-US" sz="2400" dirty="0" smtClean="0">
                <a:solidFill>
                  <a:srgbClr val="3333FF"/>
                </a:solidFill>
              </a:rPr>
              <a:t>approval</a:t>
            </a:r>
            <a:r>
              <a:rPr lang="en-US" sz="2400" dirty="0" smtClean="0"/>
              <a:t>, 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and follow the identified </a:t>
            </a:r>
            <a:r>
              <a:rPr lang="en-US" sz="2400" dirty="0" smtClean="0">
                <a:solidFill>
                  <a:srgbClr val="3333FF"/>
                </a:solidFill>
              </a:rPr>
              <a:t>change control processes</a:t>
            </a:r>
            <a:r>
              <a:rPr lang="en-US" sz="2400" dirty="0" smtClean="0"/>
              <a:t>, </a:t>
            </a:r>
          </a:p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400" dirty="0" smtClean="0"/>
              <a:t>you won’t just affect the cost of your project, but you could also negatively affect other areas of the project as well.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Cost 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Throughout the project, </a:t>
            </a:r>
            <a:r>
              <a:rPr lang="en-US" sz="2400" dirty="0" smtClean="0">
                <a:solidFill>
                  <a:srgbClr val="3333FF"/>
                </a:solidFill>
              </a:rPr>
              <a:t>you need to be aware of variances </a:t>
            </a:r>
            <a:r>
              <a:rPr lang="en-US" sz="2400" dirty="0" smtClean="0"/>
              <a:t>in what you planned for your project to cost, compared to actual costs.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Factors: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Change in Resources</a:t>
            </a:r>
            <a:br>
              <a:rPr lang="en-US" sz="2400" dirty="0" smtClean="0"/>
            </a:br>
            <a:r>
              <a:rPr lang="en-US" sz="1600" dirty="0" smtClean="0">
                <a:solidFill>
                  <a:srgbClr val="3333FF"/>
                </a:solidFill>
              </a:rPr>
              <a:t>(replaced junior programmer with senior)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Change in Schedule </a:t>
            </a:r>
            <a:br>
              <a:rPr lang="en-US" sz="2400" dirty="0" smtClean="0"/>
            </a:br>
            <a:r>
              <a:rPr lang="en-US" sz="1600" dirty="0" smtClean="0">
                <a:solidFill>
                  <a:srgbClr val="3333FF"/>
                </a:solidFill>
              </a:rPr>
              <a:t>(didn’t complete some task on time)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Bad Decisions</a:t>
            </a:r>
            <a:br>
              <a:rPr lang="en-US" sz="2400" dirty="0" smtClean="0"/>
            </a:br>
            <a:r>
              <a:rPr lang="en-US" sz="1600" dirty="0" smtClean="0">
                <a:solidFill>
                  <a:srgbClr val="3333FF"/>
                </a:solidFill>
              </a:rPr>
              <a:t>(failing to plan for quality)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As part of the controlling processes, you will be monitoring your project schedule and determining if </a:t>
            </a:r>
            <a:r>
              <a:rPr lang="en-US" sz="2400" dirty="0" smtClean="0">
                <a:solidFill>
                  <a:srgbClr val="3333FF"/>
                </a:solidFill>
              </a:rPr>
              <a:t>where you are now is where you said you would be </a:t>
            </a:r>
            <a:r>
              <a:rPr lang="en-US" sz="2400" dirty="0" smtClean="0"/>
              <a:t>when you created your schedule.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Managing time variances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Estimating impact of change on the project 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Project Performance</a:t>
            </a:r>
          </a:p>
          <a:p>
            <a:r>
              <a:rPr lang="en-US" dirty="0" smtClean="0"/>
              <a:t>Tracking the Project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en-US" sz="1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Groups</a:t>
            </a:r>
            <a:endParaRPr lang="en-US" dirty="0"/>
          </a:p>
        </p:txBody>
      </p:sp>
      <p:pic>
        <p:nvPicPr>
          <p:cNvPr id="4" name="Content Placeholder 3" descr="current-future-stat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88" y="1524000"/>
            <a:ext cx="5000625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Process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According to the Project Management Institute, the project management process group that </a:t>
            </a:r>
            <a:r>
              <a:rPr lang="en-US" sz="2400" dirty="0" smtClean="0">
                <a:solidFill>
                  <a:srgbClr val="3333FF"/>
                </a:solidFill>
              </a:rPr>
              <a:t>deals with managing change</a:t>
            </a:r>
            <a:r>
              <a:rPr lang="en-US" sz="2400" dirty="0" smtClean="0"/>
              <a:t> is the controlling process group.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Changes are </a:t>
            </a:r>
            <a:r>
              <a:rPr lang="en-US" sz="2400" dirty="0" smtClean="0">
                <a:solidFill>
                  <a:srgbClr val="3333FF"/>
                </a:solidFill>
              </a:rPr>
              <a:t>inevitable and even necessary </a:t>
            </a:r>
            <a:r>
              <a:rPr lang="en-US" sz="2400" dirty="0" smtClean="0"/>
              <a:t>at times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controlling process group is used to </a:t>
            </a:r>
            <a:r>
              <a:rPr lang="en-US" sz="2400" dirty="0" smtClean="0">
                <a:solidFill>
                  <a:srgbClr val="3333FF"/>
                </a:solidFill>
              </a:rPr>
              <a:t>measure and compare where you are with where you planned to be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You need to remain constantly aware of all the details surrounding the scope of the project.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Be aware of the potential for scope creep</a:t>
            </a:r>
          </a:p>
          <a:p>
            <a:endParaRPr lang="en-US" dirty="0"/>
          </a:p>
        </p:txBody>
      </p:sp>
      <p:pic>
        <p:nvPicPr>
          <p:cNvPr id="4" name="Picture 3" descr="Scope-Creep-Iron-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819400"/>
            <a:ext cx="3543300" cy="255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Creep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Phenomenon in which some </a:t>
            </a:r>
            <a:r>
              <a:rPr lang="en-US" sz="2400" dirty="0" smtClean="0">
                <a:solidFill>
                  <a:srgbClr val="3333FF"/>
                </a:solidFill>
              </a:rPr>
              <a:t>stakeholders lose perspective </a:t>
            </a:r>
            <a:r>
              <a:rPr lang="en-US" sz="2400" dirty="0" smtClean="0"/>
              <a:t>and begin to make requests that were never part of the original plan.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You can recognize scope creep when you begin hearing people express expectations that </a:t>
            </a:r>
            <a:r>
              <a:rPr lang="en-US" sz="2400" dirty="0" smtClean="0">
                <a:solidFill>
                  <a:srgbClr val="3333FF"/>
                </a:solidFill>
              </a:rPr>
              <a:t>certain functionality - that you never planned for - ought to be included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project scope includes </a:t>
            </a:r>
            <a:r>
              <a:rPr lang="en-US" sz="2400" dirty="0" smtClean="0">
                <a:solidFill>
                  <a:srgbClr val="3333FF"/>
                </a:solidFill>
              </a:rPr>
              <a:t>all of the work and only the work </a:t>
            </a:r>
            <a:r>
              <a:rPr lang="en-US" sz="2400" dirty="0" smtClean="0"/>
              <a:t>that needs to successfully complete the project.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You have several opportunities to examine your scope as you </a:t>
            </a:r>
            <a:r>
              <a:rPr lang="en-US" sz="2400" dirty="0" smtClean="0">
                <a:solidFill>
                  <a:srgbClr val="3333FF"/>
                </a:solidFill>
              </a:rPr>
              <a:t>progressively elaborate </a:t>
            </a:r>
            <a:r>
              <a:rPr lang="en-US" sz="2400" dirty="0" smtClean="0"/>
              <a:t>the project scope.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Every time the scope changes, you </a:t>
            </a:r>
            <a:r>
              <a:rPr lang="en-US" sz="2400" dirty="0" smtClean="0">
                <a:solidFill>
                  <a:srgbClr val="3333FF"/>
                </a:solidFill>
              </a:rPr>
              <a:t>must document the change </a:t>
            </a:r>
            <a:r>
              <a:rPr lang="en-US" sz="2400" dirty="0" smtClean="0"/>
              <a:t>- as well as its potential impact on costs and timelines - and then </a:t>
            </a:r>
            <a:r>
              <a:rPr lang="en-US" sz="2400" dirty="0" smtClean="0">
                <a:solidFill>
                  <a:srgbClr val="3333FF"/>
                </a:solidFill>
              </a:rPr>
              <a:t>make sure the client signs off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purpose of the change control system is to </a:t>
            </a:r>
            <a:r>
              <a:rPr lang="en-US" sz="2400" dirty="0" smtClean="0">
                <a:solidFill>
                  <a:srgbClr val="3333FF"/>
                </a:solidFill>
              </a:rPr>
              <a:t>identify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3333FF"/>
                </a:solidFill>
              </a:rPr>
              <a:t>monitor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3333FF"/>
                </a:solidFill>
              </a:rPr>
              <a:t>learn</a:t>
            </a:r>
            <a:r>
              <a:rPr lang="en-US" sz="2400" dirty="0" smtClean="0"/>
              <a:t> from the changes occurring in your project.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Your change control system may consist of </a:t>
            </a:r>
            <a:r>
              <a:rPr lang="en-US" sz="2400" dirty="0" smtClean="0">
                <a:solidFill>
                  <a:srgbClr val="3333FF"/>
                </a:solidFill>
              </a:rPr>
              <a:t>tools</a:t>
            </a:r>
            <a:r>
              <a:rPr lang="en-US" sz="2400" dirty="0" smtClean="0"/>
              <a:t>, such as a </a:t>
            </a:r>
            <a:r>
              <a:rPr lang="en-US" sz="2400" dirty="0" smtClean="0">
                <a:solidFill>
                  <a:srgbClr val="3333FF"/>
                </a:solidFill>
              </a:rPr>
              <a:t>database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3333FF"/>
                </a:solidFill>
              </a:rPr>
              <a:t>spreadsheet </a:t>
            </a:r>
            <a:r>
              <a:rPr lang="en-US" sz="2400" dirty="0" smtClean="0"/>
              <a:t>to record your proposed changes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Define your change control system </a:t>
            </a:r>
            <a:r>
              <a:rPr lang="en-US" sz="2400" dirty="0" smtClean="0">
                <a:solidFill>
                  <a:srgbClr val="3333FF"/>
                </a:solidFill>
              </a:rPr>
              <a:t>early </a:t>
            </a:r>
            <a:r>
              <a:rPr lang="en-US" sz="2400" dirty="0" smtClean="0"/>
              <a:t>in the project. You don’t want to be confronted with proposed changes without having the appropriate processes in place to deal with them.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This documentation </a:t>
            </a:r>
            <a:r>
              <a:rPr lang="en-US" sz="2400" dirty="0" smtClean="0">
                <a:solidFill>
                  <a:srgbClr val="3333FF"/>
                </a:solidFill>
              </a:rPr>
              <a:t>could also be used for a root cause analysis </a:t>
            </a:r>
            <a:r>
              <a:rPr lang="en-US" sz="2400" dirty="0" smtClean="0"/>
              <a:t>if you encounter system problems after changes are implemented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 Board (CCB)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In addition to database or spreadsheet to record your proposed changes, you may also have a change control board (CCB) to </a:t>
            </a:r>
            <a:r>
              <a:rPr lang="en-US" sz="2400" dirty="0" smtClean="0">
                <a:solidFill>
                  <a:srgbClr val="3333FF"/>
                </a:solidFill>
              </a:rPr>
              <a:t>review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3333FF"/>
                </a:solidFill>
              </a:rPr>
              <a:t>approve</a:t>
            </a:r>
            <a:r>
              <a:rPr lang="en-US" sz="2400" dirty="0" smtClean="0"/>
              <a:t> changes in your firm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CCB might have </a:t>
            </a:r>
            <a:r>
              <a:rPr lang="en-US" sz="2400" dirty="0" smtClean="0">
                <a:solidFill>
                  <a:srgbClr val="3333FF"/>
                </a:solidFill>
              </a:rPr>
              <a:t>just two members </a:t>
            </a:r>
            <a:r>
              <a:rPr lang="en-US" sz="2400" dirty="0" smtClean="0"/>
              <a:t>or it could be </a:t>
            </a:r>
            <a:r>
              <a:rPr lang="en-US" sz="2400" dirty="0" smtClean="0">
                <a:solidFill>
                  <a:srgbClr val="3333FF"/>
                </a:solidFill>
              </a:rPr>
              <a:t>a large committee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CCB is </a:t>
            </a:r>
            <a:r>
              <a:rPr lang="en-US" sz="2400" dirty="0" smtClean="0">
                <a:solidFill>
                  <a:srgbClr val="3333FF"/>
                </a:solidFill>
              </a:rPr>
              <a:t>aware of all project changes </a:t>
            </a:r>
            <a:r>
              <a:rPr lang="en-US" sz="2400" dirty="0" smtClean="0"/>
              <a:t>and could determine whether your change may affect other portions of the software project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of the Proposed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project changes are proposed, you need to determine</a:t>
            </a:r>
            <a:endParaRPr lang="en-US" sz="2000" dirty="0" smtClean="0"/>
          </a:p>
          <a:p>
            <a:pPr lvl="1"/>
            <a:r>
              <a:rPr lang="en-US" sz="2000" dirty="0" smtClean="0"/>
              <a:t>the cost of implementing the change, as well as</a:t>
            </a:r>
          </a:p>
          <a:p>
            <a:pPr lvl="1"/>
            <a:r>
              <a:rPr lang="en-US" sz="2000" dirty="0" smtClean="0"/>
              <a:t>the value that the proposed change will add to the project.</a:t>
            </a:r>
            <a:endParaRPr lang="en-US" sz="2400" dirty="0" smtClean="0"/>
          </a:p>
          <a:p>
            <a:pPr>
              <a:spcBef>
                <a:spcPts val="3600"/>
              </a:spcBef>
            </a:pPr>
            <a:r>
              <a:rPr lang="en-US" sz="2400" dirty="0" smtClean="0">
                <a:solidFill>
                  <a:srgbClr val="3333FF"/>
                </a:solidFill>
              </a:rPr>
              <a:t>For Example: </a:t>
            </a:r>
            <a:r>
              <a:rPr lang="en-US" sz="2400" dirty="0" smtClean="0"/>
              <a:t>It will cost $500 to implement a change, and that change will add a value of $10,000 to the overall project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5146</TotalTime>
  <Words>734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PowerpointTemplate</vt:lpstr>
      <vt:lpstr>Module</vt:lpstr>
      <vt:lpstr>Software Project Management</vt:lpstr>
      <vt:lpstr>Process Groups</vt:lpstr>
      <vt:lpstr>Controlling Process Group</vt:lpstr>
      <vt:lpstr>Controlling Project Scope</vt:lpstr>
      <vt:lpstr>Scope Creep</vt:lpstr>
      <vt:lpstr>Controlling Project Scope</vt:lpstr>
      <vt:lpstr>Change Control System</vt:lpstr>
      <vt:lpstr>Change Control Board (CCB)</vt:lpstr>
      <vt:lpstr>Value of the Proposed Change</vt:lpstr>
      <vt:lpstr>Correcting Mistakes</vt:lpstr>
      <vt:lpstr>Change Control System</vt:lpstr>
      <vt:lpstr>Emergency Change Requests</vt:lpstr>
      <vt:lpstr>Controlling Project Costs</vt:lpstr>
      <vt:lpstr>Managing Cost Variances</vt:lpstr>
      <vt:lpstr>Controlling Project Schedule</vt:lpstr>
      <vt:lpstr>Next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</dc:title>
  <dc:creator>Khan</dc:creator>
  <cp:lastModifiedBy>Windows User</cp:lastModifiedBy>
  <cp:revision>398</cp:revision>
  <dcterms:created xsi:type="dcterms:W3CDTF">2011-09-09T05:53:28Z</dcterms:created>
  <dcterms:modified xsi:type="dcterms:W3CDTF">2019-12-04T04:02:46Z</dcterms:modified>
</cp:coreProperties>
</file>