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27" r:id="rId1"/>
    <p:sldMasterId id="2147483777" r:id="rId2"/>
  </p:sldMasterIdLst>
  <p:notesMasterIdLst>
    <p:notesMasterId r:id="rId33"/>
  </p:notesMasterIdLst>
  <p:handoutMasterIdLst>
    <p:handoutMasterId r:id="rId34"/>
  </p:handoutMasterIdLst>
  <p:sldIdLst>
    <p:sldId id="530" r:id="rId3"/>
    <p:sldId id="577" r:id="rId4"/>
    <p:sldId id="578" r:id="rId5"/>
    <p:sldId id="579" r:id="rId6"/>
    <p:sldId id="580" r:id="rId7"/>
    <p:sldId id="581" r:id="rId8"/>
    <p:sldId id="583" r:id="rId9"/>
    <p:sldId id="584" r:id="rId10"/>
    <p:sldId id="585" r:id="rId11"/>
    <p:sldId id="586" r:id="rId12"/>
    <p:sldId id="587" r:id="rId13"/>
    <p:sldId id="607" r:id="rId14"/>
    <p:sldId id="588" r:id="rId15"/>
    <p:sldId id="589" r:id="rId16"/>
    <p:sldId id="590" r:id="rId17"/>
    <p:sldId id="591" r:id="rId18"/>
    <p:sldId id="594" r:id="rId19"/>
    <p:sldId id="595" r:id="rId20"/>
    <p:sldId id="596" r:id="rId21"/>
    <p:sldId id="597" r:id="rId22"/>
    <p:sldId id="598" r:id="rId23"/>
    <p:sldId id="599" r:id="rId24"/>
    <p:sldId id="600" r:id="rId25"/>
    <p:sldId id="601" r:id="rId26"/>
    <p:sldId id="602" r:id="rId27"/>
    <p:sldId id="603" r:id="rId28"/>
    <p:sldId id="604" r:id="rId29"/>
    <p:sldId id="605" r:id="rId30"/>
    <p:sldId id="606" r:id="rId31"/>
    <p:sldId id="576" r:id="rId32"/>
  </p:sldIdLst>
  <p:sldSz cx="9144000" cy="6858000" type="screen4x3"/>
  <p:notesSz cx="7315200" cy="9601200"/>
  <p:custDataLst>
    <p:tags r:id="rId3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ahoma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ahoma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ahoma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ahoma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ahoma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ahoma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ahoma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ahoma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ahoma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68">
          <p15:clr>
            <a:srgbClr val="A4A3A4"/>
          </p15:clr>
        </p15:guide>
        <p15:guide id="2" pos="307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FFFF"/>
    <a:srgbClr val="EAEAEA"/>
    <a:srgbClr val="FFFF99"/>
    <a:srgbClr val="660066"/>
    <a:srgbClr val="006600"/>
    <a:srgbClr val="DDDDDD"/>
    <a:srgbClr val="FFCCCC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60" autoAdjust="0"/>
    <p:restoredTop sz="89701" autoAdjust="0"/>
  </p:normalViewPr>
  <p:slideViewPr>
    <p:cSldViewPr>
      <p:cViewPr varScale="1">
        <p:scale>
          <a:sx n="67" d="100"/>
          <a:sy n="67" d="100"/>
        </p:scale>
        <p:origin x="154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2456"/>
    </p:cViewPr>
  </p:sorterViewPr>
  <p:notesViewPr>
    <p:cSldViewPr>
      <p:cViewPr varScale="1">
        <p:scale>
          <a:sx n="28" d="100"/>
          <a:sy n="28" d="100"/>
        </p:scale>
        <p:origin x="-1278" y="-90"/>
      </p:cViewPr>
      <p:guideLst>
        <p:guide orient="horz" pos="2268"/>
        <p:guide pos="307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gs" Target="tags/tag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45903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  <a:effectLst/>
        </p:spPr>
        <p:txBody>
          <a:bodyPr vert="horz" wrap="non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280" y="0"/>
            <a:ext cx="3169920" cy="48006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  <a:effectLst/>
        </p:spPr>
        <p:txBody>
          <a:bodyPr vert="horz" wrap="non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  <a:effectLst/>
        </p:spPr>
        <p:txBody>
          <a:bodyPr vert="horz" wrap="non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42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  <a:effectLst/>
        </p:spPr>
        <p:txBody>
          <a:bodyPr vert="horz" wrap="non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942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  <a:effectLst/>
        </p:spPr>
        <p:txBody>
          <a:bodyPr vert="horz" wrap="non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A127E749-29DD-4107-8399-A3375D3701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4444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D7C3A134-F1C3-464B-BF47-54DC2DE08F52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262626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262626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262626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262626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262626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262626"/>
          </a:solidFill>
          <a:latin typeface="Calibri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262626"/>
          </a:solidFill>
          <a:latin typeface="Calibri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262626"/>
          </a:solidFill>
          <a:latin typeface="Calibri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262626"/>
          </a:solidFill>
          <a:latin typeface="Calibri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7C3A134-F1C3-464B-BF47-54DC2DE08F52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648F39E-9C37-485F-AC97-16BB4BDF9F49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b="1" dirty="0" smtClean="0"/>
              <a:t>Software Project Management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Controlling Process Group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Closing Process Group</a:t>
            </a:r>
            <a:endParaRPr lang="en-US" sz="20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Pareto Charts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3000"/>
              </a:spcAft>
            </a:pPr>
            <a:r>
              <a:rPr lang="en-US" sz="2800" dirty="0" smtClean="0"/>
              <a:t>Pareto chart is a graph that </a:t>
            </a:r>
            <a:r>
              <a:rPr lang="en-US" sz="2800" dirty="0" smtClean="0">
                <a:solidFill>
                  <a:srgbClr val="3333FF"/>
                </a:solidFill>
              </a:rPr>
              <a:t>ranks the most common causes for the most common problems</a:t>
            </a:r>
            <a:endParaRPr lang="en-US" sz="2800" dirty="0" smtClean="0"/>
          </a:p>
          <a:p>
            <a:pPr>
              <a:spcBef>
                <a:spcPts val="0"/>
              </a:spcBef>
              <a:spcAft>
                <a:spcPts val="3000"/>
              </a:spcAft>
            </a:pPr>
            <a:r>
              <a:rPr lang="en-US" sz="2800" dirty="0" smtClean="0"/>
              <a:t>It is a </a:t>
            </a:r>
            <a:r>
              <a:rPr lang="en-US" sz="2800" dirty="0" smtClean="0">
                <a:solidFill>
                  <a:srgbClr val="3333FF"/>
                </a:solidFill>
              </a:rPr>
              <a:t>quality control tool</a:t>
            </a:r>
          </a:p>
          <a:p>
            <a:pPr>
              <a:spcBef>
                <a:spcPts val="0"/>
              </a:spcBef>
              <a:spcAft>
                <a:spcPts val="3000"/>
              </a:spcAft>
            </a:pPr>
            <a:r>
              <a:rPr lang="en-US" sz="2800" dirty="0" smtClean="0">
                <a:solidFill>
                  <a:srgbClr val="3333FF"/>
                </a:solidFill>
              </a:rPr>
              <a:t>Logic: </a:t>
            </a:r>
            <a:r>
              <a:rPr lang="en-US" sz="2800" dirty="0" smtClean="0"/>
              <a:t>Small number (20%) of causes create a large number (80%) of issues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Pareto Charts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Pareto-Chart-Dat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14500" y="1600200"/>
            <a:ext cx="5715000" cy="52323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0" dirty="0"/>
              <a:t>Some typical causes of problems in a software project include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Inadequate software testing</a:t>
            </a:r>
          </a:p>
          <a:p>
            <a:r>
              <a:rPr lang="en-US" dirty="0"/>
              <a:t> Vendor noncompliance</a:t>
            </a:r>
          </a:p>
          <a:p>
            <a:r>
              <a:rPr lang="en-US" dirty="0"/>
              <a:t> Improper end-user training</a:t>
            </a:r>
          </a:p>
          <a:p>
            <a:r>
              <a:rPr lang="en-US" dirty="0"/>
              <a:t> Lack of defined scope</a:t>
            </a:r>
          </a:p>
          <a:p>
            <a:r>
              <a:rPr lang="en-US" dirty="0"/>
              <a:t> User error</a:t>
            </a:r>
          </a:p>
          <a:p>
            <a:r>
              <a:rPr lang="en-US" dirty="0"/>
              <a:t> Technical issues</a:t>
            </a:r>
          </a:p>
          <a:p>
            <a:r>
              <a:rPr lang="en-US" dirty="0"/>
              <a:t> Technology becoming obsolete</a:t>
            </a:r>
          </a:p>
        </p:txBody>
      </p:sp>
    </p:spTree>
    <p:extLst>
      <p:ext uri="{BB962C8B-B14F-4D97-AF65-F5344CB8AC3E}">
        <p14:creationId xmlns:p14="http://schemas.microsoft.com/office/powerpoint/2010/main" val="1996395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Pareto Charts</a:t>
            </a:r>
            <a:endParaRPr lang="en-US" dirty="0"/>
          </a:p>
        </p:txBody>
      </p:sp>
      <p:pic>
        <p:nvPicPr>
          <p:cNvPr id="4" name="Content Placeholder 3" descr="Pareto-Chart-Graph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857500" y="2401887"/>
            <a:ext cx="3429000" cy="33718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Charts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3000"/>
              </a:spcAft>
            </a:pPr>
            <a:r>
              <a:rPr lang="en-US" sz="2400" dirty="0" smtClean="0"/>
              <a:t>Charts that show processes that are not reliable or stable.</a:t>
            </a:r>
          </a:p>
          <a:p>
            <a:pPr>
              <a:spcBef>
                <a:spcPts val="0"/>
              </a:spcBef>
              <a:spcAft>
                <a:spcPts val="3000"/>
              </a:spcAft>
            </a:pPr>
            <a:r>
              <a:rPr lang="en-US" sz="2400" dirty="0" smtClean="0"/>
              <a:t>It is a </a:t>
            </a:r>
            <a:r>
              <a:rPr lang="en-US" sz="2400" dirty="0" smtClean="0">
                <a:solidFill>
                  <a:srgbClr val="3333FF"/>
                </a:solidFill>
              </a:rPr>
              <a:t>quality control tool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Charts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3000"/>
              </a:spcAft>
              <a:buNone/>
            </a:pPr>
            <a:r>
              <a:rPr lang="en-US" sz="2800" dirty="0" smtClean="0"/>
              <a:t>The control chart contains three horizontal lines:</a:t>
            </a:r>
          </a:p>
          <a:p>
            <a:pPr>
              <a:spcBef>
                <a:spcPts val="0"/>
              </a:spcBef>
              <a:spcAft>
                <a:spcPts val="3000"/>
              </a:spcAft>
            </a:pPr>
            <a:r>
              <a:rPr lang="en-US" sz="2400" dirty="0" smtClean="0"/>
              <a:t>One line represents the acceptable </a:t>
            </a:r>
            <a:r>
              <a:rPr lang="en-US" sz="2400" dirty="0" smtClean="0">
                <a:solidFill>
                  <a:srgbClr val="3333FF"/>
                </a:solidFill>
              </a:rPr>
              <a:t>upper limit.</a:t>
            </a:r>
          </a:p>
          <a:p>
            <a:pPr>
              <a:spcBef>
                <a:spcPts val="0"/>
              </a:spcBef>
              <a:spcAft>
                <a:spcPts val="3000"/>
              </a:spcAft>
            </a:pPr>
            <a:r>
              <a:rPr lang="en-US" sz="2400" dirty="0" smtClean="0"/>
              <a:t>One line represents the acceptable </a:t>
            </a:r>
            <a:r>
              <a:rPr lang="en-US" sz="2400" dirty="0" smtClean="0">
                <a:solidFill>
                  <a:srgbClr val="3333FF"/>
                </a:solidFill>
              </a:rPr>
              <a:t>lower limit.</a:t>
            </a:r>
          </a:p>
          <a:p>
            <a:pPr>
              <a:spcBef>
                <a:spcPts val="0"/>
              </a:spcBef>
              <a:spcAft>
                <a:spcPts val="3000"/>
              </a:spcAft>
            </a:pPr>
            <a:r>
              <a:rPr lang="en-US" sz="2400" dirty="0" smtClean="0"/>
              <a:t>One line, in the middle, represents the </a:t>
            </a:r>
            <a:r>
              <a:rPr lang="en-US" sz="2400" dirty="0" smtClean="0">
                <a:solidFill>
                  <a:srgbClr val="3333FF"/>
                </a:solidFill>
              </a:rPr>
              <a:t>mean.</a:t>
            </a:r>
          </a:p>
          <a:p>
            <a:pPr lvl="2"/>
            <a:endParaRPr lang="en-US" sz="2200" dirty="0" smtClean="0"/>
          </a:p>
          <a:p>
            <a:pPr marL="0" indent="0">
              <a:buNone/>
            </a:pPr>
            <a:endParaRPr lang="en-US" sz="16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Charts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27591"/>
            <a:ext cx="8229600" cy="4625609"/>
          </a:xfrm>
        </p:spPr>
        <p:txBody>
          <a:bodyPr>
            <a:normAutofit fontScale="25000" lnSpcReduction="20000"/>
          </a:bodyPr>
          <a:lstStyle/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pPr marL="0" indent="0">
              <a:lnSpc>
                <a:spcPct val="170000"/>
              </a:lnSpc>
              <a:buNone/>
            </a:pPr>
            <a:endParaRPr lang="en-US" sz="4000" dirty="0" smtClean="0"/>
          </a:p>
          <a:p>
            <a:pPr marL="0" indent="0">
              <a:lnSpc>
                <a:spcPct val="170000"/>
              </a:lnSpc>
              <a:buNone/>
            </a:pPr>
            <a:endParaRPr lang="en-US" sz="4000" dirty="0" smtClean="0"/>
          </a:p>
          <a:p>
            <a:pPr marL="0" indent="0">
              <a:lnSpc>
                <a:spcPct val="170000"/>
              </a:lnSpc>
              <a:buNone/>
            </a:pPr>
            <a:endParaRPr lang="en-US" sz="4000" dirty="0" smtClean="0"/>
          </a:p>
          <a:p>
            <a:pPr marL="0" indent="0">
              <a:lnSpc>
                <a:spcPct val="170000"/>
              </a:lnSpc>
              <a:buNone/>
            </a:pPr>
            <a:endParaRPr lang="en-US" sz="40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sz="55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sz="55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5500" dirty="0" smtClean="0"/>
              <a:t>The data points that you plot outside of the upper and lower limits represent issues that may be the result of special causes. After you identify a special cause, you can attempt to eliminate it so that it doesn’t result in future errors.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5500" dirty="0" smtClean="0">
                <a:solidFill>
                  <a:srgbClr val="3333FF"/>
                </a:solidFill>
              </a:rPr>
              <a:t>For Example: Number of hours spent by team members</a:t>
            </a:r>
            <a:endParaRPr lang="en-US" sz="5500" dirty="0">
              <a:solidFill>
                <a:srgbClr val="3333FF"/>
              </a:solidFill>
            </a:endParaRPr>
          </a:p>
        </p:txBody>
      </p:sp>
      <p:pic>
        <p:nvPicPr>
          <p:cNvPr id="4" name="Picture 3" descr="Control-Chart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62200" y="1503257"/>
            <a:ext cx="4419600" cy="34497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Tracking Project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 smtClean="0">
                <a:solidFill>
                  <a:srgbClr val="3333FF"/>
                </a:solidFill>
              </a:rPr>
              <a:t>Be Proactive</a:t>
            </a:r>
          </a:p>
          <a:p>
            <a:pPr>
              <a:buNone/>
            </a:pPr>
            <a:r>
              <a:rPr lang="en-US" sz="2800" dirty="0" smtClean="0">
                <a:solidFill>
                  <a:srgbClr val="3333FF"/>
                </a:solidFill>
              </a:rPr>
              <a:t>Find Problems Before they Find You</a:t>
            </a:r>
            <a:endParaRPr lang="en-US" sz="2800" dirty="0">
              <a:solidFill>
                <a:srgbClr val="3333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Process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2400"/>
              </a:spcAft>
              <a:buNone/>
            </a:pPr>
            <a:r>
              <a:rPr lang="en-US" sz="2800" dirty="0" smtClean="0">
                <a:solidFill>
                  <a:srgbClr val="3333FF"/>
                </a:solidFill>
              </a:rPr>
              <a:t>You need to tie up all loose ends and bring all activities to a clear, crisp end.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000" dirty="0" smtClean="0"/>
              <a:t>Scope Validation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000" dirty="0" smtClean="0"/>
              <a:t>Quality Control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000" dirty="0" smtClean="0"/>
              <a:t>Closing Out Vendor Contracts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000" dirty="0" smtClean="0"/>
              <a:t>Releasing Software Project Team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000" dirty="0" smtClean="0"/>
              <a:t>Lessons Learned Document</a:t>
            </a:r>
          </a:p>
        </p:txBody>
      </p:sp>
    </p:spTree>
    <p:extLst>
      <p:ext uri="{BB962C8B-B14F-4D97-AF65-F5344CB8AC3E}">
        <p14:creationId xmlns:p14="http://schemas.microsoft.com/office/powerpoint/2010/main" val="99871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2400" dirty="0" smtClean="0"/>
              <a:t>Ensure that the appropriate stakeholders are satisfied with the </a:t>
            </a:r>
            <a:r>
              <a:rPr lang="en-US" sz="2400" dirty="0" smtClean="0">
                <a:solidFill>
                  <a:srgbClr val="3333FF"/>
                </a:solidFill>
              </a:rPr>
              <a:t>final product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2400" dirty="0" smtClean="0">
                <a:solidFill>
                  <a:srgbClr val="3333FF"/>
                </a:solidFill>
              </a:rPr>
              <a:t>Validation is concerned with checking that the system will meet the customer’s actual needs</a:t>
            </a:r>
            <a:r>
              <a:rPr lang="en-US" sz="2400" dirty="0" smtClean="0"/>
              <a:t>. 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2400" dirty="0" smtClean="0"/>
              <a:t>When the stakeholders formally accept the completed project scope and all of the resulting deliverables, they are validating the </a:t>
            </a:r>
            <a:r>
              <a:rPr lang="en-US" sz="2400" dirty="0" smtClean="0">
                <a:solidFill>
                  <a:srgbClr val="3333FF"/>
                </a:solidFill>
              </a:rPr>
              <a:t>project scope</a:t>
            </a:r>
            <a:r>
              <a:rPr lang="en-US" sz="2400" dirty="0" smtClean="0"/>
              <a:t>.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2400" dirty="0" smtClean="0"/>
              <a:t>You should always get something </a:t>
            </a:r>
            <a:r>
              <a:rPr lang="en-US" sz="2400" dirty="0" smtClean="0">
                <a:solidFill>
                  <a:srgbClr val="3333FF"/>
                </a:solidFill>
              </a:rPr>
              <a:t>formal in writing from the clients </a:t>
            </a:r>
            <a:r>
              <a:rPr lang="en-US" sz="2400" dirty="0" smtClean="0"/>
              <a:t>stating that they are satisfied with the final deliverables of the software project.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6426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Tracking Project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You need to have </a:t>
            </a:r>
            <a:r>
              <a:rPr lang="en-US" sz="2800" dirty="0" smtClean="0">
                <a:solidFill>
                  <a:srgbClr val="3333FF"/>
                </a:solidFill>
              </a:rPr>
              <a:t>system for measuring and quantifying the performance </a:t>
            </a:r>
            <a:r>
              <a:rPr lang="en-US" sz="2800" dirty="0" smtClean="0"/>
              <a:t>of your project; so that you can be sure, that you’re moving in the right direction.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400" dirty="0" smtClean="0"/>
              <a:t>Making sure that </a:t>
            </a:r>
            <a:r>
              <a:rPr lang="en-US" sz="2400" dirty="0" smtClean="0">
                <a:solidFill>
                  <a:srgbClr val="3333FF"/>
                </a:solidFill>
              </a:rPr>
              <a:t>your product is up to the quality standards </a:t>
            </a:r>
            <a:r>
              <a:rPr lang="en-US" sz="2400" dirty="0" smtClean="0"/>
              <a:t>that your client has set forth for this project.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400" dirty="0" smtClean="0">
                <a:solidFill>
                  <a:srgbClr val="3333FF"/>
                </a:solidFill>
              </a:rPr>
              <a:t>Create a quality checklist </a:t>
            </a:r>
            <a:r>
              <a:rPr lang="en-US" sz="2400" dirty="0" smtClean="0"/>
              <a:t>to ensure that you and your team members have performed all of the required steps required to adhere to your set quality standards. (</a:t>
            </a:r>
            <a:r>
              <a:rPr lang="en-US" sz="2400" dirty="0" smtClean="0">
                <a:solidFill>
                  <a:srgbClr val="3333FF"/>
                </a:solidFill>
              </a:rPr>
              <a:t>Product &amp; Project</a:t>
            </a:r>
            <a:r>
              <a:rPr lang="en-US" sz="2400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99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Closing Out Vendor Contracts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3000"/>
              </a:spcAft>
            </a:pPr>
            <a:r>
              <a:rPr lang="en-US" sz="2400" dirty="0" smtClean="0"/>
              <a:t>You should perform an </a:t>
            </a:r>
            <a:r>
              <a:rPr lang="en-US" sz="2400" dirty="0" smtClean="0">
                <a:solidFill>
                  <a:srgbClr val="3333FF"/>
                </a:solidFill>
              </a:rPr>
              <a:t>audit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smtClean="0"/>
              <a:t>to verify that vendor's work meets all the documented requirements (</a:t>
            </a:r>
            <a:r>
              <a:rPr lang="en-US" sz="2400" dirty="0" smtClean="0">
                <a:solidFill>
                  <a:srgbClr val="3333FF"/>
                </a:solidFill>
              </a:rPr>
              <a:t>Quality &amp; Scope</a:t>
            </a:r>
            <a:r>
              <a:rPr lang="en-US" sz="2400" dirty="0" smtClean="0"/>
              <a:t>) of the software project.</a:t>
            </a:r>
          </a:p>
          <a:p>
            <a:pPr>
              <a:spcBef>
                <a:spcPts val="0"/>
              </a:spcBef>
              <a:spcAft>
                <a:spcPts val="3000"/>
              </a:spcAft>
            </a:pPr>
            <a:r>
              <a:rPr lang="en-US" sz="2400" dirty="0" smtClean="0">
                <a:solidFill>
                  <a:srgbClr val="3333FF"/>
                </a:solidFill>
              </a:rPr>
              <a:t>Making Payment </a:t>
            </a:r>
            <a:r>
              <a:rPr lang="en-US" sz="2400" dirty="0" smtClean="0"/>
              <a:t>– Use your payment system (Usually your accounts department will take care of this)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07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Releasing Project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400" dirty="0" smtClean="0"/>
              <a:t>Make sure every team member knows from start when they will be released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400" dirty="0" smtClean="0"/>
              <a:t>You will need to write </a:t>
            </a:r>
            <a:r>
              <a:rPr lang="en-US" sz="2400" dirty="0" smtClean="0">
                <a:solidFill>
                  <a:srgbClr val="3333FF"/>
                </a:solidFill>
              </a:rPr>
              <a:t>employee evaluations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400" dirty="0" smtClean="0"/>
              <a:t>Ask the team to </a:t>
            </a:r>
            <a:r>
              <a:rPr lang="en-US" sz="2400" dirty="0" smtClean="0">
                <a:solidFill>
                  <a:srgbClr val="3333FF"/>
                </a:solidFill>
              </a:rPr>
              <a:t>evaluate your performance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400" dirty="0" smtClean="0"/>
              <a:t>Remember, even if some of your team members make negative comments, that’s still positive if you learn from these comments.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35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Lessons Learned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400" dirty="0" smtClean="0"/>
              <a:t>Lessons Learned Document </a:t>
            </a:r>
            <a:r>
              <a:rPr lang="en-US" sz="2400" dirty="0" smtClean="0">
                <a:solidFill>
                  <a:srgbClr val="3333FF"/>
                </a:solidFill>
              </a:rPr>
              <a:t>allows you to pass on information </a:t>
            </a:r>
            <a:r>
              <a:rPr lang="en-US" sz="2400" dirty="0" smtClean="0"/>
              <a:t>to other project managers and to maintain records for yourself.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400" dirty="0" smtClean="0"/>
              <a:t>The </a:t>
            </a:r>
            <a:r>
              <a:rPr lang="en-US" sz="2400" dirty="0" smtClean="0">
                <a:solidFill>
                  <a:srgbClr val="3333FF"/>
                </a:solidFill>
              </a:rPr>
              <a:t>input to </a:t>
            </a:r>
            <a:r>
              <a:rPr lang="en-US" sz="2400" dirty="0" smtClean="0"/>
              <a:t>any project should be the lessons learned document from previous projects. The </a:t>
            </a:r>
            <a:r>
              <a:rPr lang="en-US" sz="2400" dirty="0" smtClean="0">
                <a:solidFill>
                  <a:srgbClr val="3333FF"/>
                </a:solidFill>
              </a:rPr>
              <a:t>output from </a:t>
            </a:r>
            <a:r>
              <a:rPr lang="en-US" sz="2400" dirty="0" smtClean="0"/>
              <a:t>any project should be the lessons learned document for future projects.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400" dirty="0" smtClean="0"/>
              <a:t>You should </a:t>
            </a:r>
            <a:r>
              <a:rPr lang="en-US" sz="2400" dirty="0" smtClean="0">
                <a:solidFill>
                  <a:srgbClr val="3333FF"/>
                </a:solidFill>
              </a:rPr>
              <a:t>always start your lessons learned document at the beginning </a:t>
            </a:r>
            <a:r>
              <a:rPr lang="en-US" sz="2400" dirty="0" smtClean="0"/>
              <a:t>of your project to ensure you capture lessons learned right from the start.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2155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Lessons Learned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400" dirty="0" smtClean="0"/>
              <a:t>Whenever you start a new project, </a:t>
            </a:r>
            <a:r>
              <a:rPr lang="en-US" sz="2400" dirty="0" smtClean="0">
                <a:solidFill>
                  <a:srgbClr val="3333FF"/>
                </a:solidFill>
              </a:rPr>
              <a:t>you should always seek out all existing lessons learned documents from similar projects </a:t>
            </a:r>
            <a:r>
              <a:rPr lang="en-US" sz="2400" dirty="0" smtClean="0"/>
              <a:t>that have come before and use them to help prepare for your upcoming venture.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400" dirty="0" smtClean="0"/>
              <a:t>When you write your own lessons learned document, you should bear in mind that others will be reading this document in the future, so you should write to that </a:t>
            </a:r>
            <a:r>
              <a:rPr lang="en-US" sz="2400" dirty="0" smtClean="0">
                <a:solidFill>
                  <a:srgbClr val="3333FF"/>
                </a:solidFill>
              </a:rPr>
              <a:t>audience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8179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Lessons Learned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3000"/>
              </a:spcAft>
            </a:pPr>
            <a:r>
              <a:rPr lang="en-US" sz="2400" dirty="0" smtClean="0"/>
              <a:t>A summary or foreword section</a:t>
            </a:r>
          </a:p>
          <a:p>
            <a:pPr>
              <a:spcBef>
                <a:spcPts val="0"/>
              </a:spcBef>
              <a:spcAft>
                <a:spcPts val="3000"/>
              </a:spcAft>
            </a:pPr>
            <a:r>
              <a:rPr lang="en-US" sz="2400" dirty="0" smtClean="0"/>
              <a:t>Lessons Learned</a:t>
            </a:r>
          </a:p>
          <a:p>
            <a:pPr>
              <a:spcBef>
                <a:spcPts val="0"/>
              </a:spcBef>
              <a:spcAft>
                <a:spcPts val="3000"/>
              </a:spcAft>
            </a:pPr>
            <a:r>
              <a:rPr lang="en-US" sz="2400" dirty="0" smtClean="0"/>
              <a:t>Acknowledgments, references, and resources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8431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Lessons Learned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2400"/>
              </a:spcAft>
              <a:buNone/>
            </a:pPr>
            <a:r>
              <a:rPr lang="en-US" sz="2400" dirty="0" smtClean="0"/>
              <a:t>Summary or Foreword Section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000" dirty="0" smtClean="0">
                <a:solidFill>
                  <a:srgbClr val="3333FF"/>
                </a:solidFill>
              </a:rPr>
              <a:t>Example: </a:t>
            </a:r>
            <a:r>
              <a:rPr lang="en-US" sz="2000" dirty="0" smtClean="0"/>
              <a:t>The XYZ project was a project in which we built a Web-based program that allowed the residents of ABC to pay traffic tickets online. Originally expected to last six months, the project lasted roughly eight months, between January 2 and August 15, 2010.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000" dirty="0" smtClean="0"/>
              <a:t>The foreword </a:t>
            </a:r>
            <a:r>
              <a:rPr lang="en-US" sz="2000" dirty="0" smtClean="0">
                <a:solidFill>
                  <a:srgbClr val="3333FF"/>
                </a:solidFill>
              </a:rPr>
              <a:t>should not be more than one page </a:t>
            </a:r>
            <a:r>
              <a:rPr lang="en-US" sz="2000" dirty="0" smtClean="0"/>
              <a:t>and </a:t>
            </a:r>
            <a:r>
              <a:rPr lang="en-US" sz="2000" dirty="0" smtClean="0">
                <a:solidFill>
                  <a:srgbClr val="3333FF"/>
                </a:solidFill>
              </a:rPr>
              <a:t>may include a specific list of functions the software</a:t>
            </a:r>
            <a:r>
              <a:rPr lang="en-US" sz="2000" dirty="0" smtClean="0"/>
              <a:t> was originally contracted to include.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9520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Lessons Learned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400" dirty="0" smtClean="0"/>
              <a:t>Lesson Learned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2000" dirty="0" smtClean="0"/>
              <a:t>At the very beginning of your project, </a:t>
            </a:r>
            <a:r>
              <a:rPr lang="en-US" sz="2000" dirty="0" smtClean="0">
                <a:solidFill>
                  <a:srgbClr val="3333FF"/>
                </a:solidFill>
              </a:rPr>
              <a:t>create a spreadsheet to document </a:t>
            </a:r>
            <a:r>
              <a:rPr lang="en-US" sz="2000" u="sng" dirty="0" smtClean="0">
                <a:solidFill>
                  <a:srgbClr val="3333FF"/>
                </a:solidFill>
              </a:rPr>
              <a:t>mistakes</a:t>
            </a:r>
            <a:r>
              <a:rPr lang="en-US" sz="2000" dirty="0" smtClean="0">
                <a:solidFill>
                  <a:srgbClr val="3333FF"/>
                </a:solidFill>
              </a:rPr>
              <a:t> and </a:t>
            </a:r>
            <a:r>
              <a:rPr lang="en-US" sz="2000" u="sng" dirty="0" smtClean="0">
                <a:solidFill>
                  <a:srgbClr val="3333FF"/>
                </a:solidFill>
              </a:rPr>
              <a:t>successes</a:t>
            </a:r>
            <a:r>
              <a:rPr lang="en-US" sz="2000" dirty="0" smtClean="0"/>
              <a:t>.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2000" dirty="0" smtClean="0"/>
              <a:t>Share it with your team and make documenting lessons learned a regular agenda item for your team meetings, asking the question, “</a:t>
            </a:r>
            <a:r>
              <a:rPr lang="en-US" sz="2000" dirty="0" smtClean="0">
                <a:solidFill>
                  <a:srgbClr val="3333FF"/>
                </a:solidFill>
              </a:rPr>
              <a:t>What did we learn from this?</a:t>
            </a:r>
            <a:r>
              <a:rPr lang="en-US" sz="2000" dirty="0" smtClean="0"/>
              <a:t>”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2000" dirty="0" smtClean="0">
                <a:solidFill>
                  <a:srgbClr val="3333FF"/>
                </a:solidFill>
              </a:rPr>
              <a:t>Organize it by stakeholders</a:t>
            </a:r>
          </a:p>
          <a:p>
            <a:pPr lvl="1">
              <a:spcBef>
                <a:spcPts val="0"/>
              </a:spcBef>
              <a:spcAft>
                <a:spcPts val="1800"/>
              </a:spcAft>
            </a:pPr>
            <a:r>
              <a:rPr lang="en-US" sz="1600" dirty="0" smtClean="0"/>
              <a:t>Developers</a:t>
            </a:r>
          </a:p>
          <a:p>
            <a:pPr lvl="1">
              <a:spcBef>
                <a:spcPts val="0"/>
              </a:spcBef>
              <a:spcAft>
                <a:spcPts val="1800"/>
              </a:spcAft>
            </a:pPr>
            <a:r>
              <a:rPr lang="en-US" sz="1600" dirty="0" smtClean="0"/>
              <a:t>Project Manager</a:t>
            </a:r>
          </a:p>
          <a:p>
            <a:pPr lvl="1">
              <a:spcBef>
                <a:spcPts val="0"/>
              </a:spcBef>
              <a:spcAft>
                <a:spcPts val="1800"/>
              </a:spcAft>
            </a:pPr>
            <a:r>
              <a:rPr lang="en-US" sz="1600" dirty="0" smtClean="0"/>
              <a:t>Users</a:t>
            </a:r>
          </a:p>
          <a:p>
            <a:pPr lvl="1">
              <a:spcBef>
                <a:spcPts val="0"/>
              </a:spcBef>
              <a:spcAft>
                <a:spcPts val="1800"/>
              </a:spcAft>
            </a:pPr>
            <a:r>
              <a:rPr lang="en-US" sz="1600" dirty="0" smtClean="0"/>
              <a:t>Others</a:t>
            </a:r>
            <a:endParaRPr lang="en-US" sz="2000" dirty="0" smtClean="0"/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2000" dirty="0" smtClean="0"/>
              <a:t>You may also </a:t>
            </a:r>
            <a:r>
              <a:rPr lang="en-US" sz="2000" dirty="0" smtClean="0">
                <a:solidFill>
                  <a:srgbClr val="3333FF"/>
                </a:solidFill>
              </a:rPr>
              <a:t>offer advice </a:t>
            </a:r>
            <a:r>
              <a:rPr lang="en-US" sz="2000" dirty="0" smtClean="0"/>
              <a:t>for future project managers</a:t>
            </a:r>
          </a:p>
        </p:txBody>
      </p:sp>
    </p:spTree>
    <p:extLst>
      <p:ext uri="{BB962C8B-B14F-4D97-AF65-F5344CB8AC3E}">
        <p14:creationId xmlns:p14="http://schemas.microsoft.com/office/powerpoint/2010/main" val="127225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Lessons Learned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</p:txBody>
      </p:sp>
      <p:pic>
        <p:nvPicPr>
          <p:cNvPr id="4" name="Picture 3" descr="Lesson-Learn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28800" y="1537960"/>
            <a:ext cx="5486400" cy="51513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651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Project Management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Process Groups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 smtClean="0"/>
              <a:t>Initiating</a:t>
            </a:r>
          </a:p>
          <a:p>
            <a:r>
              <a:rPr lang="en-US" sz="2000" dirty="0" smtClean="0"/>
              <a:t>Planning</a:t>
            </a:r>
          </a:p>
          <a:p>
            <a:r>
              <a:rPr lang="en-US" sz="2000" dirty="0" smtClean="0"/>
              <a:t>Executing</a:t>
            </a:r>
          </a:p>
          <a:p>
            <a:r>
              <a:rPr lang="en-US" sz="2000" dirty="0" smtClean="0"/>
              <a:t>Controlling</a:t>
            </a:r>
          </a:p>
          <a:p>
            <a:r>
              <a:rPr lang="en-US" sz="2000" dirty="0" smtClean="0"/>
              <a:t>Closing</a:t>
            </a:r>
          </a:p>
          <a:p>
            <a:endParaRPr lang="en-US" sz="2000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Knowledge Areas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000" dirty="0" smtClean="0"/>
              <a:t>Scope Management</a:t>
            </a:r>
          </a:p>
          <a:p>
            <a:r>
              <a:rPr lang="en-US" sz="2000" dirty="0" smtClean="0"/>
              <a:t>Time Management</a:t>
            </a:r>
          </a:p>
          <a:p>
            <a:r>
              <a:rPr lang="en-US" sz="2000" dirty="0" smtClean="0"/>
              <a:t>Cost Management</a:t>
            </a:r>
          </a:p>
          <a:p>
            <a:r>
              <a:rPr lang="en-US" sz="2000" dirty="0" smtClean="0"/>
              <a:t>Quality Management</a:t>
            </a:r>
          </a:p>
          <a:p>
            <a:r>
              <a:rPr lang="en-US" sz="2000" dirty="0" smtClean="0"/>
              <a:t>Human Resources Management</a:t>
            </a:r>
          </a:p>
          <a:p>
            <a:r>
              <a:rPr lang="en-US" sz="2000" dirty="0" smtClean="0"/>
              <a:t>Communications Management</a:t>
            </a:r>
          </a:p>
          <a:p>
            <a:r>
              <a:rPr lang="en-US" sz="2000" dirty="0" smtClean="0"/>
              <a:t>Risk Management</a:t>
            </a:r>
          </a:p>
          <a:p>
            <a:r>
              <a:rPr lang="en-US" sz="2000" dirty="0" smtClean="0"/>
              <a:t>Procurement Management</a:t>
            </a:r>
          </a:p>
          <a:p>
            <a:r>
              <a:rPr lang="en-US" sz="2000" dirty="0" smtClean="0"/>
              <a:t>Integration Management</a:t>
            </a:r>
          </a:p>
          <a:p>
            <a:r>
              <a:rPr lang="en-US" sz="2000" dirty="0" smtClean="0"/>
              <a:t>Stakeholder Management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62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1272"/>
            <a:ext cx="8229600" cy="1252728"/>
          </a:xfrm>
        </p:spPr>
        <p:txBody>
          <a:bodyPr/>
          <a:lstStyle/>
          <a:p>
            <a:r>
              <a:rPr lang="en-US" dirty="0" smtClean="0"/>
              <a:t>Tracking Project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525963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3000"/>
              </a:spcAft>
              <a:buNone/>
            </a:pPr>
            <a:r>
              <a:rPr lang="en-US" sz="2800" dirty="0" smtClean="0"/>
              <a:t>You not only need to track the project performance but also </a:t>
            </a:r>
            <a:r>
              <a:rPr lang="en-US" sz="2800" dirty="0" smtClean="0">
                <a:solidFill>
                  <a:srgbClr val="3333FF"/>
                </a:solidFill>
              </a:rPr>
              <a:t>communicate it to stakeholders</a:t>
            </a:r>
            <a:r>
              <a:rPr lang="en-US" sz="2800" dirty="0" smtClean="0"/>
              <a:t>.</a:t>
            </a:r>
            <a:endParaRPr lang="en-US" sz="2800" dirty="0" smtClean="0">
              <a:solidFill>
                <a:srgbClr val="FFFF00"/>
              </a:solidFill>
            </a:endParaRPr>
          </a:p>
          <a:p>
            <a:pPr marL="0" indent="0">
              <a:spcBef>
                <a:spcPts val="0"/>
              </a:spcBef>
              <a:spcAft>
                <a:spcPts val="3000"/>
              </a:spcAft>
              <a:buNone/>
            </a:pPr>
            <a:r>
              <a:rPr lang="en-US" sz="2800" dirty="0" smtClean="0"/>
              <a:t>You will need to prove it to stakeholders that </a:t>
            </a:r>
            <a:r>
              <a:rPr lang="en-US" sz="2800" dirty="0" smtClean="0">
                <a:solidFill>
                  <a:srgbClr val="3333FF"/>
                </a:solidFill>
              </a:rPr>
              <a:t>everything is as it should be with your project.</a:t>
            </a:r>
          </a:p>
          <a:p>
            <a:pPr marL="0" indent="0">
              <a:buNone/>
            </a:pPr>
            <a:endParaRPr lang="en-US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16600" dirty="0" smtClean="0">
                <a:latin typeface="Times New Roman" pitchFamily="18" charset="0"/>
                <a:cs typeface="Times New Roman" pitchFamily="18" charset="0"/>
              </a:rPr>
              <a:t>Q &amp; A</a:t>
            </a:r>
            <a:endParaRPr lang="en-US" sz="16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Your project metrics are the </a:t>
            </a:r>
            <a:r>
              <a:rPr lang="en-US" dirty="0" smtClean="0">
                <a:solidFill>
                  <a:srgbClr val="3333FF"/>
                </a:solidFill>
              </a:rPr>
              <a:t>processes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3333FF"/>
                </a:solidFill>
              </a:rPr>
              <a:t>tools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rgbClr val="3333FF"/>
                </a:solidFill>
              </a:rPr>
              <a:t>techniques</a:t>
            </a:r>
            <a:r>
              <a:rPr lang="en-US" dirty="0" smtClean="0"/>
              <a:t> that you use to measure the progress of your software project.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2400"/>
              </a:spcAft>
              <a:buNone/>
            </a:pPr>
            <a:r>
              <a:rPr lang="en-US" sz="2400" dirty="0" smtClean="0"/>
              <a:t>Project metrics enable you to proactively recognize whether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000" dirty="0" smtClean="0"/>
              <a:t>You’re </a:t>
            </a:r>
            <a:r>
              <a:rPr lang="en-US" sz="2000" dirty="0" smtClean="0">
                <a:solidFill>
                  <a:srgbClr val="3333FF"/>
                </a:solidFill>
              </a:rPr>
              <a:t>on track </a:t>
            </a:r>
            <a:r>
              <a:rPr lang="en-US" sz="2000" dirty="0" smtClean="0"/>
              <a:t>with your software project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000" dirty="0" smtClean="0"/>
              <a:t>You’re ahead of or behind </a:t>
            </a:r>
            <a:r>
              <a:rPr lang="en-US" sz="2000" dirty="0" smtClean="0">
                <a:solidFill>
                  <a:srgbClr val="3333FF"/>
                </a:solidFill>
              </a:rPr>
              <a:t>schedule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000" dirty="0" smtClean="0"/>
              <a:t>You’re under or over </a:t>
            </a:r>
            <a:r>
              <a:rPr lang="en-US" sz="2000" dirty="0" smtClean="0">
                <a:solidFill>
                  <a:srgbClr val="3333FF"/>
                </a:solidFill>
              </a:rPr>
              <a:t>budget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000" dirty="0" smtClean="0"/>
              <a:t>You’re performing to the </a:t>
            </a:r>
            <a:r>
              <a:rPr lang="en-US" sz="2000" dirty="0" smtClean="0">
                <a:solidFill>
                  <a:srgbClr val="3333FF"/>
                </a:solidFill>
              </a:rPr>
              <a:t>quality standards </a:t>
            </a:r>
            <a:r>
              <a:rPr lang="en-US" sz="2000" dirty="0" smtClean="0"/>
              <a:t>defined by your organization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000" dirty="0" smtClean="0"/>
              <a:t>Your project </a:t>
            </a:r>
            <a:r>
              <a:rPr lang="en-US" sz="2000" dirty="0" smtClean="0">
                <a:solidFill>
                  <a:srgbClr val="3333FF"/>
                </a:solidFill>
              </a:rPr>
              <a:t>team members </a:t>
            </a:r>
            <a:r>
              <a:rPr lang="en-US" sz="2000" dirty="0" smtClean="0"/>
              <a:t>are performing to their maximum </a:t>
            </a:r>
            <a:r>
              <a:rPr lang="en-US" sz="2000" dirty="0" smtClean="0">
                <a:solidFill>
                  <a:srgbClr val="3333FF"/>
                </a:solidFill>
              </a:rPr>
              <a:t>ability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000" dirty="0" smtClean="0"/>
              <a:t>The potential </a:t>
            </a:r>
            <a:r>
              <a:rPr lang="en-US" sz="2000" dirty="0" smtClean="0">
                <a:solidFill>
                  <a:srgbClr val="3333FF"/>
                </a:solidFill>
              </a:rPr>
              <a:t>risks</a:t>
            </a:r>
            <a:r>
              <a:rPr lang="en-US" sz="2000" dirty="0" smtClean="0"/>
              <a:t> you’ve identified have materialized and could potentially adversely affect the project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000" dirty="0" smtClean="0"/>
              <a:t>You need to intervene to bring the </a:t>
            </a:r>
            <a:r>
              <a:rPr lang="en-US" sz="2000" dirty="0" smtClean="0">
                <a:solidFill>
                  <a:srgbClr val="3333FF"/>
                </a:solidFill>
              </a:rPr>
              <a:t>project back on track</a:t>
            </a:r>
            <a:endParaRPr lang="en-US" sz="1700" dirty="0" smtClean="0">
              <a:solidFill>
                <a:srgbClr val="3333FF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400" dirty="0" smtClean="0"/>
              <a:t>Earned Value Management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400" dirty="0" smtClean="0"/>
              <a:t>Benchmarking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400" dirty="0" smtClean="0"/>
              <a:t>Project Audits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400" dirty="0" smtClean="0"/>
              <a:t>Procurement Metrics 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400" dirty="0" smtClean="0"/>
              <a:t>Pareto Charts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400" dirty="0" smtClean="0"/>
              <a:t>Control Charts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400" dirty="0" smtClean="0"/>
              <a:t>This process compares your current project activities to those performed in other similar projects.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400" dirty="0" smtClean="0"/>
              <a:t>For Example: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000" dirty="0" smtClean="0">
                <a:solidFill>
                  <a:srgbClr val="3333FF"/>
                </a:solidFill>
              </a:rPr>
              <a:t>User Interface similar to Microsoft Office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000" dirty="0" smtClean="0">
                <a:solidFill>
                  <a:srgbClr val="3333FF"/>
                </a:solidFill>
              </a:rPr>
              <a:t>Less Complex than Twitter Mobile App; 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000" dirty="0" smtClean="0">
                <a:solidFill>
                  <a:srgbClr val="3333FF"/>
                </a:solidFill>
              </a:rPr>
              <a:t>Better Compression than JPEG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Audits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3000"/>
              </a:spcAft>
              <a:buNone/>
            </a:pPr>
            <a:r>
              <a:rPr lang="en-US" sz="2400" dirty="0" smtClean="0"/>
              <a:t>Audits (Quality Assurance) are used to determine whether particular project processes conform to defined parameters.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3000"/>
              </a:spcAft>
              <a:buNone/>
            </a:pPr>
            <a:r>
              <a:rPr lang="en-US" sz="2400" dirty="0" smtClean="0"/>
              <a:t>Audit are </a:t>
            </a:r>
            <a:r>
              <a:rPr lang="en-US" sz="2400" dirty="0" smtClean="0">
                <a:solidFill>
                  <a:srgbClr val="3333FF"/>
                </a:solidFill>
              </a:rPr>
              <a:t>formal reviews of what’s been completed within a project, what worked and what didn’t work</a:t>
            </a:r>
            <a:r>
              <a:rPr lang="en-US" sz="2400" dirty="0" smtClean="0"/>
              <a:t>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3000"/>
              </a:spcAft>
              <a:buNone/>
            </a:pPr>
            <a:r>
              <a:rPr lang="en-US" sz="2400" dirty="0" smtClean="0"/>
              <a:t>The end result of the audit is </a:t>
            </a:r>
            <a:r>
              <a:rPr lang="en-US" sz="2400" dirty="0" smtClean="0">
                <a:solidFill>
                  <a:srgbClr val="3333FF"/>
                </a:solidFill>
              </a:rPr>
              <a:t>to improve performance </a:t>
            </a:r>
            <a:r>
              <a:rPr lang="en-US" sz="2400" dirty="0" smtClean="0"/>
              <a:t>of the current project (or other projects or the entire organization)</a:t>
            </a:r>
            <a:endParaRPr lang="en-US" sz="2400" dirty="0" smtClean="0">
              <a:solidFill>
                <a:srgbClr val="FFFF0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3000"/>
              </a:spcAft>
              <a:buNone/>
            </a:pPr>
            <a:r>
              <a:rPr lang="en-US" sz="2400" dirty="0" smtClean="0"/>
              <a:t>Quality improvement requires action to improve the project effectiveness. </a:t>
            </a:r>
          </a:p>
          <a:p>
            <a:pPr>
              <a:buNone/>
            </a:pP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Procurement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5259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800" dirty="0" smtClean="0"/>
              <a:t>Metrics that are used to evaluate (monitor) contractors and vendors:</a:t>
            </a:r>
          </a:p>
          <a:p>
            <a:pPr lvl="1"/>
            <a:r>
              <a:rPr lang="en-US" sz="2400" dirty="0" smtClean="0"/>
              <a:t>Contract Change Control System</a:t>
            </a:r>
          </a:p>
          <a:p>
            <a:pPr lvl="2"/>
            <a:r>
              <a:rPr lang="en-US" sz="2000" dirty="0" smtClean="0"/>
              <a:t>Describe processes needed to make contract changes 	</a:t>
            </a:r>
          </a:p>
          <a:p>
            <a:pPr lvl="1"/>
            <a:r>
              <a:rPr lang="en-US" sz="2400" dirty="0" smtClean="0"/>
              <a:t>EVM</a:t>
            </a:r>
          </a:p>
          <a:p>
            <a:pPr lvl="1"/>
            <a:r>
              <a:rPr lang="en-US" sz="2400" dirty="0" smtClean="0"/>
              <a:t>Audits</a:t>
            </a:r>
          </a:p>
          <a:p>
            <a:pPr lvl="1"/>
            <a:endParaRPr lang="en-US" sz="32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owerpointTemplate">
  <a:themeElements>
    <a:clrScheme name="Blue">
      <a:dk1>
        <a:srgbClr val="1F497D"/>
      </a:dk1>
      <a:lt1>
        <a:srgbClr val="C6D9F0"/>
      </a:lt1>
      <a:dk2>
        <a:srgbClr val="4F81BD"/>
      </a:dk2>
      <a:lt2>
        <a:srgbClr val="DBE5F1"/>
      </a:lt2>
      <a:accent1>
        <a:srgbClr val="17365D"/>
      </a:accent1>
      <a:accent2>
        <a:srgbClr val="366092"/>
      </a:accent2>
      <a:accent3>
        <a:srgbClr val="953734"/>
      </a:accent3>
      <a:accent4>
        <a:srgbClr val="E36C09"/>
      </a:accent4>
      <a:accent5>
        <a:srgbClr val="262626"/>
      </a:accent5>
      <a:accent6>
        <a:srgbClr val="5F497A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PowerpointTemplate</Template>
  <TotalTime>5216</TotalTime>
  <Words>1159</Words>
  <Application>Microsoft Office PowerPoint</Application>
  <PresentationFormat>On-screen Show (4:3)</PresentationFormat>
  <Paragraphs>160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41" baseType="lpstr">
      <vt:lpstr>ＭＳ Ｐゴシック</vt:lpstr>
      <vt:lpstr>Arial</vt:lpstr>
      <vt:lpstr>Calibri</vt:lpstr>
      <vt:lpstr>Corbel</vt:lpstr>
      <vt:lpstr>Tahoma</vt:lpstr>
      <vt:lpstr>Times New Roman</vt:lpstr>
      <vt:lpstr>Wingdings</vt:lpstr>
      <vt:lpstr>Wingdings 2</vt:lpstr>
      <vt:lpstr>Wingdings 3</vt:lpstr>
      <vt:lpstr>PowerpointTemplate</vt:lpstr>
      <vt:lpstr>Module</vt:lpstr>
      <vt:lpstr>Software Project Management</vt:lpstr>
      <vt:lpstr>Tracking Project Performance</vt:lpstr>
      <vt:lpstr>Tracking Project Performance</vt:lpstr>
      <vt:lpstr>Project Metrics</vt:lpstr>
      <vt:lpstr>Project Metrics</vt:lpstr>
      <vt:lpstr>Project Metrics</vt:lpstr>
      <vt:lpstr>Benchmarking</vt:lpstr>
      <vt:lpstr>Project Audits</vt:lpstr>
      <vt:lpstr>Procurement Metrics</vt:lpstr>
      <vt:lpstr>Pareto Charts</vt:lpstr>
      <vt:lpstr>Pareto Charts</vt:lpstr>
      <vt:lpstr>Some typical causes of problems in a software project include</vt:lpstr>
      <vt:lpstr>Pareto Charts</vt:lpstr>
      <vt:lpstr>Control Charts</vt:lpstr>
      <vt:lpstr>Control Charts</vt:lpstr>
      <vt:lpstr>Control Charts</vt:lpstr>
      <vt:lpstr>Tracking Project Performance</vt:lpstr>
      <vt:lpstr>Closing Process Group</vt:lpstr>
      <vt:lpstr>Scope Validation</vt:lpstr>
      <vt:lpstr>Quality Control</vt:lpstr>
      <vt:lpstr>Closing Out Vendor Contracts</vt:lpstr>
      <vt:lpstr>Releasing Project Team</vt:lpstr>
      <vt:lpstr>Lessons Learned Document</vt:lpstr>
      <vt:lpstr>Lessons Learned Document</vt:lpstr>
      <vt:lpstr>Lessons Learned Document</vt:lpstr>
      <vt:lpstr>Lessons Learned Document</vt:lpstr>
      <vt:lpstr>Lessons Learned Document</vt:lpstr>
      <vt:lpstr>Lessons Learned Document</vt:lpstr>
      <vt:lpstr>Software Project Management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CONCEPTS</dc:title>
  <dc:creator>Khan</dc:creator>
  <cp:lastModifiedBy>Pc Planet</cp:lastModifiedBy>
  <cp:revision>405</cp:revision>
  <dcterms:created xsi:type="dcterms:W3CDTF">2011-09-09T05:53:28Z</dcterms:created>
  <dcterms:modified xsi:type="dcterms:W3CDTF">2022-12-08T05:49:52Z</dcterms:modified>
</cp:coreProperties>
</file>