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7" r:id="rId1"/>
    <p:sldMasterId id="2147483777" r:id="rId2"/>
  </p:sldMasterIdLst>
  <p:notesMasterIdLst>
    <p:notesMasterId r:id="rId26"/>
  </p:notesMasterIdLst>
  <p:handoutMasterIdLst>
    <p:handoutMasterId r:id="rId27"/>
  </p:handoutMasterIdLst>
  <p:sldIdLst>
    <p:sldId id="530" r:id="rId3"/>
    <p:sldId id="577" r:id="rId4"/>
    <p:sldId id="579" r:id="rId5"/>
    <p:sldId id="580" r:id="rId6"/>
    <p:sldId id="582" r:id="rId7"/>
    <p:sldId id="583" r:id="rId8"/>
    <p:sldId id="584" r:id="rId9"/>
    <p:sldId id="585" r:id="rId10"/>
    <p:sldId id="603" r:id="rId11"/>
    <p:sldId id="586" r:id="rId12"/>
    <p:sldId id="601" r:id="rId13"/>
    <p:sldId id="602" r:id="rId14"/>
    <p:sldId id="587" r:id="rId15"/>
    <p:sldId id="588" r:id="rId16"/>
    <p:sldId id="589" r:id="rId17"/>
    <p:sldId id="590" r:id="rId18"/>
    <p:sldId id="591" r:id="rId19"/>
    <p:sldId id="592" r:id="rId20"/>
    <p:sldId id="593" r:id="rId21"/>
    <p:sldId id="594" r:id="rId22"/>
    <p:sldId id="595" r:id="rId23"/>
    <p:sldId id="596" r:id="rId24"/>
    <p:sldId id="576" r:id="rId25"/>
  </p:sldIdLst>
  <p:sldSz cx="9144000" cy="6858000" type="screen4x3"/>
  <p:notesSz cx="7315200" cy="9601200"/>
  <p:custDataLst>
    <p:tags r:id="rId28"/>
  </p:custDataLst>
  <p:defaultTextStyle>
    <a:defPPr>
      <a:defRPr lang="en-US"/>
    </a:defPPr>
    <a:lvl1pPr algn="l" rtl="0" fontAlgn="base">
      <a:spcBef>
        <a:spcPct val="0"/>
      </a:spcBef>
      <a:spcAft>
        <a:spcPct val="0"/>
      </a:spcAft>
      <a:defRPr sz="3600" kern="1200">
        <a:solidFill>
          <a:schemeClr val="tx1"/>
        </a:solidFill>
        <a:latin typeface="Tahoma" charset="0"/>
        <a:ea typeface="ＭＳ Ｐゴシック" charset="-128"/>
        <a:cs typeface="+mn-cs"/>
      </a:defRPr>
    </a:lvl1pPr>
    <a:lvl2pPr marL="457200" algn="l" rtl="0" fontAlgn="base">
      <a:spcBef>
        <a:spcPct val="0"/>
      </a:spcBef>
      <a:spcAft>
        <a:spcPct val="0"/>
      </a:spcAft>
      <a:defRPr sz="3600" kern="1200">
        <a:solidFill>
          <a:schemeClr val="tx1"/>
        </a:solidFill>
        <a:latin typeface="Tahoma" charset="0"/>
        <a:ea typeface="ＭＳ Ｐゴシック" charset="-128"/>
        <a:cs typeface="+mn-cs"/>
      </a:defRPr>
    </a:lvl2pPr>
    <a:lvl3pPr marL="914400" algn="l" rtl="0" fontAlgn="base">
      <a:spcBef>
        <a:spcPct val="0"/>
      </a:spcBef>
      <a:spcAft>
        <a:spcPct val="0"/>
      </a:spcAft>
      <a:defRPr sz="3600" kern="1200">
        <a:solidFill>
          <a:schemeClr val="tx1"/>
        </a:solidFill>
        <a:latin typeface="Tahoma" charset="0"/>
        <a:ea typeface="ＭＳ Ｐゴシック" charset="-128"/>
        <a:cs typeface="+mn-cs"/>
      </a:defRPr>
    </a:lvl3pPr>
    <a:lvl4pPr marL="1371600" algn="l" rtl="0" fontAlgn="base">
      <a:spcBef>
        <a:spcPct val="0"/>
      </a:spcBef>
      <a:spcAft>
        <a:spcPct val="0"/>
      </a:spcAft>
      <a:defRPr sz="3600" kern="1200">
        <a:solidFill>
          <a:schemeClr val="tx1"/>
        </a:solidFill>
        <a:latin typeface="Tahoma" charset="0"/>
        <a:ea typeface="ＭＳ Ｐゴシック" charset="-128"/>
        <a:cs typeface="+mn-cs"/>
      </a:defRPr>
    </a:lvl4pPr>
    <a:lvl5pPr marL="1828800" algn="l" rtl="0" fontAlgn="base">
      <a:spcBef>
        <a:spcPct val="0"/>
      </a:spcBef>
      <a:spcAft>
        <a:spcPct val="0"/>
      </a:spcAft>
      <a:defRPr sz="3600" kern="1200">
        <a:solidFill>
          <a:schemeClr val="tx1"/>
        </a:solidFill>
        <a:latin typeface="Tahoma" charset="0"/>
        <a:ea typeface="ＭＳ Ｐゴシック" charset="-128"/>
        <a:cs typeface="+mn-cs"/>
      </a:defRPr>
    </a:lvl5pPr>
    <a:lvl6pPr marL="2286000" algn="l" defTabSz="914400" rtl="0" eaLnBrk="1" latinLnBrk="0" hangingPunct="1">
      <a:defRPr sz="3600" kern="1200">
        <a:solidFill>
          <a:schemeClr val="tx1"/>
        </a:solidFill>
        <a:latin typeface="Tahoma" charset="0"/>
        <a:ea typeface="ＭＳ Ｐゴシック" charset="-128"/>
        <a:cs typeface="+mn-cs"/>
      </a:defRPr>
    </a:lvl6pPr>
    <a:lvl7pPr marL="2743200" algn="l" defTabSz="914400" rtl="0" eaLnBrk="1" latinLnBrk="0" hangingPunct="1">
      <a:defRPr sz="3600" kern="1200">
        <a:solidFill>
          <a:schemeClr val="tx1"/>
        </a:solidFill>
        <a:latin typeface="Tahoma" charset="0"/>
        <a:ea typeface="ＭＳ Ｐゴシック" charset="-128"/>
        <a:cs typeface="+mn-cs"/>
      </a:defRPr>
    </a:lvl7pPr>
    <a:lvl8pPr marL="3200400" algn="l" defTabSz="914400" rtl="0" eaLnBrk="1" latinLnBrk="0" hangingPunct="1">
      <a:defRPr sz="3600" kern="1200">
        <a:solidFill>
          <a:schemeClr val="tx1"/>
        </a:solidFill>
        <a:latin typeface="Tahoma" charset="0"/>
        <a:ea typeface="ＭＳ Ｐゴシック" charset="-128"/>
        <a:cs typeface="+mn-cs"/>
      </a:defRPr>
    </a:lvl8pPr>
    <a:lvl9pPr marL="3657600" algn="l" defTabSz="914400" rtl="0" eaLnBrk="1" latinLnBrk="0" hangingPunct="1">
      <a:defRPr sz="3600"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268">
          <p15:clr>
            <a:srgbClr val="A4A3A4"/>
          </p15:clr>
        </p15:guide>
        <p15:guide id="2" pos="30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FFFF"/>
    <a:srgbClr val="EAEAEA"/>
    <a:srgbClr val="FFFF99"/>
    <a:srgbClr val="660066"/>
    <a:srgbClr val="006600"/>
    <a:srgbClr val="DDDDDD"/>
    <a:srgbClr val="FFCC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89701" autoAdjust="0"/>
  </p:normalViewPr>
  <p:slideViewPr>
    <p:cSldViewPr>
      <p:cViewPr varScale="1">
        <p:scale>
          <a:sx n="64" d="100"/>
          <a:sy n="64" d="100"/>
        </p:scale>
        <p:origin x="-1061" y="-7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56"/>
    </p:cViewPr>
  </p:sorterViewPr>
  <p:notesViewPr>
    <p:cSldViewPr>
      <p:cViewPr varScale="1">
        <p:scale>
          <a:sx n="28" d="100"/>
          <a:sy n="28" d="100"/>
        </p:scale>
        <p:origin x="-1278" y="-90"/>
      </p:cViewPr>
      <p:guideLst>
        <p:guide orient="horz" pos="2268"/>
        <p:guide pos="307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19397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3169920" cy="480060"/>
          </a:xfrm>
          <a:prstGeom prst="rect">
            <a:avLst/>
          </a:prstGeom>
          <a:noFill/>
          <a:ln w="12700">
            <a:noFill/>
            <a:miter lim="800000"/>
            <a:headEnd type="none" w="sm" len="sm"/>
            <a:tailEnd/>
          </a:ln>
          <a:effectLst/>
        </p:spPr>
        <p:txBody>
          <a:bodyPr vert="horz" wrap="none" lIns="96661" tIns="48331" rIns="96661" bIns="48331" numCol="1" anchor="t" anchorCtr="0" compatLnSpc="1">
            <a:prstTxWarp prst="textNoShape">
              <a:avLst/>
            </a:prstTxWarp>
          </a:bodyPr>
          <a:lstStyle>
            <a:lvl1pPr>
              <a:defRPr sz="1300"/>
            </a:lvl1pPr>
          </a:lstStyle>
          <a:p>
            <a:endParaRPr lang="en-US"/>
          </a:p>
        </p:txBody>
      </p:sp>
      <p:sp>
        <p:nvSpPr>
          <p:cNvPr id="94211" name="Rectangle 3"/>
          <p:cNvSpPr>
            <a:spLocks noGrp="1" noChangeArrowheads="1"/>
          </p:cNvSpPr>
          <p:nvPr>
            <p:ph type="dt" idx="1"/>
          </p:nvPr>
        </p:nvSpPr>
        <p:spPr bwMode="auto">
          <a:xfrm>
            <a:off x="4145280" y="0"/>
            <a:ext cx="3169920" cy="480060"/>
          </a:xfrm>
          <a:prstGeom prst="rect">
            <a:avLst/>
          </a:prstGeom>
          <a:noFill/>
          <a:ln w="12700">
            <a:noFill/>
            <a:miter lim="800000"/>
            <a:headEnd type="none" w="sm" len="sm"/>
            <a:tailEnd/>
          </a:ln>
          <a:effectLst/>
        </p:spPr>
        <p:txBody>
          <a:bodyPr vert="horz" wrap="none" lIns="96661" tIns="48331" rIns="96661" bIns="48331" numCol="1" anchor="t" anchorCtr="0" compatLnSpc="1">
            <a:prstTxWarp prst="textNoShape">
              <a:avLst/>
            </a:prstTxWarp>
          </a:bodyPr>
          <a:lstStyle>
            <a:lvl1pPr algn="r">
              <a:defRPr sz="1300"/>
            </a:lvl1pPr>
          </a:lstStyle>
          <a:p>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94213" name="Rectangle 5"/>
          <p:cNvSpPr>
            <a:spLocks noGrp="1" noChangeArrowheads="1"/>
          </p:cNvSpPr>
          <p:nvPr>
            <p:ph type="body" sz="quarter" idx="3"/>
          </p:nvPr>
        </p:nvSpPr>
        <p:spPr bwMode="auto">
          <a:xfrm>
            <a:off x="975360" y="4560570"/>
            <a:ext cx="5364480" cy="4320540"/>
          </a:xfrm>
          <a:prstGeom prst="rect">
            <a:avLst/>
          </a:prstGeom>
          <a:noFill/>
          <a:ln w="12700">
            <a:noFill/>
            <a:miter lim="800000"/>
            <a:headEnd type="none" w="sm" len="sm"/>
            <a:tailEnd/>
          </a:ln>
          <a:effectLst/>
        </p:spPr>
        <p:txBody>
          <a:bodyPr vert="horz" wrap="non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4214" name="Rectangle 6"/>
          <p:cNvSpPr>
            <a:spLocks noGrp="1" noChangeArrowheads="1"/>
          </p:cNvSpPr>
          <p:nvPr>
            <p:ph type="ftr" sz="quarter" idx="4"/>
          </p:nvPr>
        </p:nvSpPr>
        <p:spPr bwMode="auto">
          <a:xfrm>
            <a:off x="0" y="9121140"/>
            <a:ext cx="3169920" cy="480060"/>
          </a:xfrm>
          <a:prstGeom prst="rect">
            <a:avLst/>
          </a:prstGeom>
          <a:noFill/>
          <a:ln w="12700">
            <a:noFill/>
            <a:miter lim="800000"/>
            <a:headEnd type="none" w="sm" len="sm"/>
            <a:tailEnd/>
          </a:ln>
          <a:effectLst/>
        </p:spPr>
        <p:txBody>
          <a:bodyPr vert="horz" wrap="none" lIns="96661" tIns="48331" rIns="96661" bIns="48331" numCol="1" anchor="b" anchorCtr="0" compatLnSpc="1">
            <a:prstTxWarp prst="textNoShape">
              <a:avLst/>
            </a:prstTxWarp>
          </a:bodyPr>
          <a:lstStyle>
            <a:lvl1pPr>
              <a:defRPr sz="1300"/>
            </a:lvl1pPr>
          </a:lstStyle>
          <a:p>
            <a:endParaRPr lang="en-US"/>
          </a:p>
        </p:txBody>
      </p:sp>
      <p:sp>
        <p:nvSpPr>
          <p:cNvPr id="94215" name="Rectangle 7"/>
          <p:cNvSpPr>
            <a:spLocks noGrp="1" noChangeArrowheads="1"/>
          </p:cNvSpPr>
          <p:nvPr>
            <p:ph type="sldNum" sz="quarter" idx="5"/>
          </p:nvPr>
        </p:nvSpPr>
        <p:spPr bwMode="auto">
          <a:xfrm>
            <a:off x="4145280" y="9121140"/>
            <a:ext cx="3169920" cy="480060"/>
          </a:xfrm>
          <a:prstGeom prst="rect">
            <a:avLst/>
          </a:prstGeom>
          <a:noFill/>
          <a:ln w="12700">
            <a:noFill/>
            <a:miter lim="800000"/>
            <a:headEnd type="none" w="sm" len="sm"/>
            <a:tailEnd/>
          </a:ln>
          <a:effectLst/>
        </p:spPr>
        <p:txBody>
          <a:bodyPr vert="horz" wrap="none" lIns="96661" tIns="48331" rIns="96661" bIns="48331" numCol="1" anchor="b" anchorCtr="0" compatLnSpc="1">
            <a:prstTxWarp prst="textNoShape">
              <a:avLst/>
            </a:prstTxWarp>
          </a:bodyPr>
          <a:lstStyle>
            <a:lvl1pPr algn="r">
              <a:defRPr sz="1300"/>
            </a:lvl1pPr>
          </a:lstStyle>
          <a:p>
            <a:fld id="{A127E749-29DD-4107-8399-A3375D3701F9}" type="slidenum">
              <a:rPr lang="en-US"/>
              <a:pPr/>
              <a:t>‹#›</a:t>
            </a:fld>
            <a:endParaRPr lang="en-US"/>
          </a:p>
        </p:txBody>
      </p:sp>
    </p:spTree>
    <p:extLst>
      <p:ext uri="{BB962C8B-B14F-4D97-AF65-F5344CB8AC3E}">
        <p14:creationId xmlns:p14="http://schemas.microsoft.com/office/powerpoint/2010/main" val="76000218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5"/>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12/4/2019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12/4/2019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t>12/4/2019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t>12/4/2019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t>12/4/2019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t>12/4/2019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t>12/4/2019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t>12/4/2019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t>12/4/2019</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12/4/2019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12/4/2019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sldNum="0" hdr="0" ftr="0" dt="0"/>
  <p:txStyles>
    <p:titleStyle>
      <a:lvl1pPr algn="ctr" rtl="0" eaLnBrk="1" fontAlgn="base" hangingPunct="1">
        <a:spcBef>
          <a:spcPct val="0"/>
        </a:spcBef>
        <a:spcAft>
          <a:spcPct val="0"/>
        </a:spcAft>
        <a:defRPr sz="4400" kern="1200">
          <a:solidFill>
            <a:srgbClr val="262626"/>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rgbClr val="262626"/>
          </a:solidFill>
          <a:latin typeface="Calibri" charset="0"/>
          <a:ea typeface="ＭＳ Ｐゴシック" charset="-128"/>
          <a:cs typeface="ＭＳ Ｐゴシック" charset="-128"/>
        </a:defRPr>
      </a:lvl2pPr>
      <a:lvl3pPr algn="ctr" rtl="0" eaLnBrk="1" fontAlgn="base" hangingPunct="1">
        <a:spcBef>
          <a:spcPct val="0"/>
        </a:spcBef>
        <a:spcAft>
          <a:spcPct val="0"/>
        </a:spcAft>
        <a:defRPr sz="4400">
          <a:solidFill>
            <a:srgbClr val="262626"/>
          </a:solidFill>
          <a:latin typeface="Calibri" charset="0"/>
          <a:ea typeface="ＭＳ Ｐゴシック" charset="-128"/>
          <a:cs typeface="ＭＳ Ｐゴシック" charset="-128"/>
        </a:defRPr>
      </a:lvl3pPr>
      <a:lvl4pPr algn="ctr" rtl="0" eaLnBrk="1" fontAlgn="base" hangingPunct="1">
        <a:spcBef>
          <a:spcPct val="0"/>
        </a:spcBef>
        <a:spcAft>
          <a:spcPct val="0"/>
        </a:spcAft>
        <a:defRPr sz="4400">
          <a:solidFill>
            <a:srgbClr val="262626"/>
          </a:solidFill>
          <a:latin typeface="Calibri" charset="0"/>
          <a:ea typeface="ＭＳ Ｐゴシック" charset="-128"/>
          <a:cs typeface="ＭＳ Ｐゴシック" charset="-128"/>
        </a:defRPr>
      </a:lvl4pPr>
      <a:lvl5pPr algn="ctr" rtl="0" eaLnBrk="1" fontAlgn="base" hangingPunct="1">
        <a:spcBef>
          <a:spcPct val="0"/>
        </a:spcBef>
        <a:spcAft>
          <a:spcPct val="0"/>
        </a:spcAft>
        <a:defRPr sz="4400">
          <a:solidFill>
            <a:srgbClr val="262626"/>
          </a:solidFill>
          <a:latin typeface="Calibri" charset="0"/>
          <a:ea typeface="ＭＳ Ｐゴシック" charset="-128"/>
          <a:cs typeface="ＭＳ Ｐゴシック" charset="-128"/>
        </a:defRPr>
      </a:lvl5pPr>
      <a:lvl6pPr marL="457200" algn="ctr" rtl="0" eaLnBrk="1" fontAlgn="base" hangingPunct="1">
        <a:spcBef>
          <a:spcPct val="0"/>
        </a:spcBef>
        <a:spcAft>
          <a:spcPct val="0"/>
        </a:spcAft>
        <a:defRPr sz="4400">
          <a:solidFill>
            <a:srgbClr val="262626"/>
          </a:solidFill>
          <a:latin typeface="Calibri" charset="0"/>
        </a:defRPr>
      </a:lvl6pPr>
      <a:lvl7pPr marL="914400" algn="ctr" rtl="0" eaLnBrk="1" fontAlgn="base" hangingPunct="1">
        <a:spcBef>
          <a:spcPct val="0"/>
        </a:spcBef>
        <a:spcAft>
          <a:spcPct val="0"/>
        </a:spcAft>
        <a:defRPr sz="4400">
          <a:solidFill>
            <a:srgbClr val="262626"/>
          </a:solidFill>
          <a:latin typeface="Calibri" charset="0"/>
        </a:defRPr>
      </a:lvl7pPr>
      <a:lvl8pPr marL="1371600" algn="ctr" rtl="0" eaLnBrk="1" fontAlgn="base" hangingPunct="1">
        <a:spcBef>
          <a:spcPct val="0"/>
        </a:spcBef>
        <a:spcAft>
          <a:spcPct val="0"/>
        </a:spcAft>
        <a:defRPr sz="4400">
          <a:solidFill>
            <a:srgbClr val="262626"/>
          </a:solidFill>
          <a:latin typeface="Calibri" charset="0"/>
        </a:defRPr>
      </a:lvl8pPr>
      <a:lvl9pPr marL="1828800" algn="ctr" rtl="0" eaLnBrk="1" fontAlgn="base" hangingPunct="1">
        <a:spcBef>
          <a:spcPct val="0"/>
        </a:spcBef>
        <a:spcAft>
          <a:spcPct val="0"/>
        </a:spcAft>
        <a:defRPr sz="4400">
          <a:solidFill>
            <a:srgbClr val="262626"/>
          </a:solidFill>
          <a:latin typeface="Calibri"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t>12/4/2019</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ctrTitle"/>
          </p:nvPr>
        </p:nvSpPr>
        <p:spPr/>
        <p:txBody>
          <a:bodyPr/>
          <a:lstStyle/>
          <a:p>
            <a:pPr lvl="0"/>
            <a:r>
              <a:rPr lang="en-US" b="1" dirty="0" smtClean="0"/>
              <a:t>Software Project Management</a:t>
            </a:r>
          </a:p>
        </p:txBody>
      </p:sp>
      <p:sp>
        <p:nvSpPr>
          <p:cNvPr id="4" name="Subtitle 3"/>
          <p:cNvSpPr>
            <a:spLocks noGrp="1"/>
          </p:cNvSpPr>
          <p:nvPr>
            <p:ph type="subTitle" idx="1"/>
          </p:nvPr>
        </p:nvSpPr>
        <p:spPr/>
        <p:txBody>
          <a:bodyPr/>
          <a:lstStyle/>
          <a:p>
            <a:r>
              <a:rPr lang="en-US" b="1" dirty="0" smtClean="0">
                <a:solidFill>
                  <a:schemeClr val="tx1">
                    <a:lumMod val="95000"/>
                  </a:schemeClr>
                </a:solidFill>
              </a:rPr>
              <a:t>Controlling </a:t>
            </a:r>
            <a:r>
              <a:rPr lang="en-US" b="1" dirty="0" smtClean="0">
                <a:solidFill>
                  <a:schemeClr val="tx1">
                    <a:lumMod val="95000"/>
                  </a:schemeClr>
                </a:solidFill>
              </a:rPr>
              <a:t>Process Group</a:t>
            </a:r>
          </a:p>
          <a:p>
            <a:r>
              <a:rPr lang="en-US" sz="2000" b="1" dirty="0" smtClean="0">
                <a:solidFill>
                  <a:schemeClr val="tx1">
                    <a:lumMod val="95000"/>
                  </a:schemeClr>
                </a:solidFill>
              </a:rPr>
              <a:t>(Earned Value Management)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AC</a:t>
            </a:r>
            <a:endParaRPr lang="en-US" dirty="0"/>
          </a:p>
        </p:txBody>
      </p:sp>
      <p:sp>
        <p:nvSpPr>
          <p:cNvPr id="3" name="Content Placeholder 2"/>
          <p:cNvSpPr>
            <a:spLocks noGrp="1"/>
          </p:cNvSpPr>
          <p:nvPr>
            <p:ph idx="1"/>
          </p:nvPr>
        </p:nvSpPr>
        <p:spPr/>
        <p:txBody>
          <a:bodyPr>
            <a:normAutofit/>
          </a:bodyPr>
          <a:lstStyle/>
          <a:p>
            <a:pPr>
              <a:spcBef>
                <a:spcPts val="0"/>
              </a:spcBef>
              <a:spcAft>
                <a:spcPts val="2400"/>
              </a:spcAft>
            </a:pPr>
            <a:r>
              <a:rPr lang="en-US" sz="2800" dirty="0" smtClean="0"/>
              <a:t>You add your </a:t>
            </a:r>
            <a:r>
              <a:rPr lang="en-US" sz="2800" dirty="0" smtClean="0">
                <a:solidFill>
                  <a:srgbClr val="3333FF"/>
                </a:solidFill>
              </a:rPr>
              <a:t>direct costs</a:t>
            </a:r>
            <a:r>
              <a:rPr lang="en-US" sz="2800" dirty="0" smtClean="0">
                <a:solidFill>
                  <a:srgbClr val="FFFF00"/>
                </a:solidFill>
              </a:rPr>
              <a:t> </a:t>
            </a:r>
            <a:r>
              <a:rPr lang="en-US" sz="2800" dirty="0" smtClean="0"/>
              <a:t>to your </a:t>
            </a:r>
            <a:r>
              <a:rPr lang="en-US" sz="2800" dirty="0" smtClean="0">
                <a:solidFill>
                  <a:srgbClr val="3333FF"/>
                </a:solidFill>
              </a:rPr>
              <a:t>indirect costs </a:t>
            </a:r>
            <a:r>
              <a:rPr lang="en-US" sz="2800" dirty="0" smtClean="0"/>
              <a:t>to determine your Actual Cost.</a:t>
            </a:r>
            <a:endParaRPr lang="en-US" dirty="0" smtClean="0"/>
          </a:p>
          <a:p>
            <a:pPr lvl="1"/>
            <a:r>
              <a:rPr lang="en-US" dirty="0" smtClean="0">
                <a:solidFill>
                  <a:srgbClr val="3333FF"/>
                </a:solidFill>
              </a:rPr>
              <a:t>Direct Costs: </a:t>
            </a:r>
            <a:r>
              <a:rPr lang="en-US" dirty="0" smtClean="0"/>
              <a:t/>
            </a:r>
            <a:br>
              <a:rPr lang="en-US" dirty="0" smtClean="0"/>
            </a:br>
            <a:r>
              <a:rPr lang="en-US" sz="1400" dirty="0" smtClean="0"/>
              <a:t>Include all monies spent directly for your software project. </a:t>
            </a:r>
            <a:endParaRPr lang="en-US" dirty="0" smtClean="0"/>
          </a:p>
          <a:p>
            <a:pPr lvl="1"/>
            <a:r>
              <a:rPr lang="en-US" dirty="0" smtClean="0">
                <a:solidFill>
                  <a:srgbClr val="3333FF"/>
                </a:solidFill>
              </a:rPr>
              <a:t>Indirect Costs: </a:t>
            </a:r>
            <a:r>
              <a:rPr lang="en-US" dirty="0" smtClean="0"/>
              <a:t/>
            </a:r>
            <a:br>
              <a:rPr lang="en-US" dirty="0" smtClean="0"/>
            </a:br>
            <a:r>
              <a:rPr lang="en-US" sz="1400" dirty="0" smtClean="0"/>
              <a:t>Refer to monies spent on resources or other items that may be shared among several projects, such as overhead.</a:t>
            </a:r>
            <a:br>
              <a:rPr lang="en-US" sz="1400" dirty="0" smtClean="0"/>
            </a:br>
            <a:endParaRPr lang="en-US" sz="1400" dirty="0" smtClean="0"/>
          </a:p>
          <a:p>
            <a:r>
              <a:rPr lang="en-US" sz="1800" dirty="0" smtClean="0">
                <a:solidFill>
                  <a:srgbClr val="3333FF"/>
                </a:solidFill>
              </a:rPr>
              <a:t>Consider or Assume: </a:t>
            </a:r>
            <a:r>
              <a:rPr lang="en-US" sz="1800" dirty="0" smtClean="0"/>
              <a:t>AC= Rs.35,000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Vs Indirect Cost:</a:t>
            </a:r>
            <a:endParaRPr lang="en-US" dirty="0"/>
          </a:p>
        </p:txBody>
      </p:sp>
      <p:sp>
        <p:nvSpPr>
          <p:cNvPr id="3" name="Content Placeholder 2"/>
          <p:cNvSpPr>
            <a:spLocks noGrp="1"/>
          </p:cNvSpPr>
          <p:nvPr>
            <p:ph idx="1"/>
          </p:nvPr>
        </p:nvSpPr>
        <p:spPr/>
        <p:txBody>
          <a:bodyPr>
            <a:normAutofit/>
          </a:bodyPr>
          <a:lstStyle/>
          <a:p>
            <a:r>
              <a:rPr lang="en-US" dirty="0" smtClean="0"/>
              <a:t>Direct Cost:</a:t>
            </a:r>
          </a:p>
          <a:p>
            <a:pPr marL="118872" indent="0">
              <a:buNone/>
            </a:pPr>
            <a:r>
              <a:rPr lang="en-GB" sz="2400" dirty="0" smtClean="0"/>
              <a:t>	Direct </a:t>
            </a:r>
            <a:r>
              <a:rPr lang="en-GB" sz="2400" dirty="0"/>
              <a:t>costs are expenses a company can easily connect </a:t>
            </a:r>
            <a:r>
              <a:rPr lang="en-GB" sz="2400" dirty="0" smtClean="0"/>
              <a:t>	to </a:t>
            </a:r>
            <a:r>
              <a:rPr lang="en-GB" sz="2400" dirty="0"/>
              <a:t>a specific object, or cost object. Companies describe </a:t>
            </a:r>
            <a:r>
              <a:rPr lang="en-GB" sz="2400" dirty="0" smtClean="0"/>
              <a:t>	these </a:t>
            </a:r>
            <a:r>
              <a:rPr lang="en-GB" sz="2400" dirty="0"/>
              <a:t>as expenses where you get what you pay </a:t>
            </a:r>
            <a:endParaRPr lang="en-GB" sz="2400" dirty="0" smtClean="0"/>
          </a:p>
          <a:p>
            <a:pPr marL="118872" indent="0">
              <a:buNone/>
            </a:pPr>
            <a:r>
              <a:rPr lang="en-GB" sz="2400" dirty="0" smtClean="0"/>
              <a:t>e.g.</a:t>
            </a:r>
          </a:p>
          <a:p>
            <a:pPr lvl="1"/>
            <a:r>
              <a:rPr lang="en-GB" sz="2000" dirty="0"/>
              <a:t>Salaries are wages (including vacations, holidays, sick leave, and other excused absences of employees working specifically on objectives of a grant or contract – </a:t>
            </a:r>
            <a:r>
              <a:rPr lang="en-GB" sz="2000" dirty="0" err="1"/>
              <a:t>i.e</a:t>
            </a:r>
            <a:r>
              <a:rPr lang="en-GB" sz="2000" dirty="0"/>
              <a:t>, direct </a:t>
            </a:r>
            <a:r>
              <a:rPr lang="en-GB" sz="2000" dirty="0" err="1"/>
              <a:t>labor</a:t>
            </a:r>
            <a:r>
              <a:rPr lang="en-GB" sz="2000" dirty="0"/>
              <a:t> costs).</a:t>
            </a:r>
          </a:p>
          <a:p>
            <a:pPr lvl="1"/>
            <a:r>
              <a:rPr lang="en-GB" sz="2000" dirty="0"/>
              <a:t>Other employee fringe benefits allocable on direct </a:t>
            </a:r>
            <a:r>
              <a:rPr lang="en-GB" sz="2000" dirty="0" err="1"/>
              <a:t>labor</a:t>
            </a:r>
            <a:r>
              <a:rPr lang="en-GB" sz="2000" dirty="0"/>
              <a:t> employees.</a:t>
            </a:r>
          </a:p>
          <a:p>
            <a:pPr lvl="1"/>
            <a:r>
              <a:rPr lang="en-GB" sz="2000" dirty="0"/>
              <a:t>Consultant services contracted to accomplish specific grant/contract objectives.</a:t>
            </a:r>
          </a:p>
          <a:p>
            <a:pPr marL="118872" indent="0">
              <a:buNone/>
            </a:pPr>
            <a:endParaRPr lang="en-US" sz="2400" dirty="0"/>
          </a:p>
        </p:txBody>
      </p:sp>
    </p:spTree>
    <p:extLst>
      <p:ext uri="{BB962C8B-B14F-4D97-AF65-F5344CB8AC3E}">
        <p14:creationId xmlns:p14="http://schemas.microsoft.com/office/powerpoint/2010/main" val="25063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Vs Indirect Cost:</a:t>
            </a:r>
            <a:endParaRPr lang="en-US" dirty="0"/>
          </a:p>
        </p:txBody>
      </p:sp>
      <p:sp>
        <p:nvSpPr>
          <p:cNvPr id="3" name="Content Placeholder 2"/>
          <p:cNvSpPr>
            <a:spLocks noGrp="1"/>
          </p:cNvSpPr>
          <p:nvPr>
            <p:ph idx="1"/>
          </p:nvPr>
        </p:nvSpPr>
        <p:spPr/>
        <p:txBody>
          <a:bodyPr/>
          <a:lstStyle/>
          <a:p>
            <a:r>
              <a:rPr lang="en-US" dirty="0" smtClean="0"/>
              <a:t>Indirect Cost:</a:t>
            </a:r>
          </a:p>
          <a:p>
            <a:pPr marL="118872" indent="0">
              <a:buNone/>
            </a:pPr>
            <a:r>
              <a:rPr lang="en-GB" sz="2400" dirty="0" smtClean="0"/>
              <a:t>	Indirect </a:t>
            </a:r>
            <a:r>
              <a:rPr lang="en-GB" sz="2400" dirty="0"/>
              <a:t>costs are expenses that affect the company as a </a:t>
            </a:r>
            <a:r>
              <a:rPr lang="en-GB" sz="2400" dirty="0" smtClean="0"/>
              <a:t>	whole </a:t>
            </a:r>
            <a:r>
              <a:rPr lang="en-GB" sz="2400" dirty="0"/>
              <a:t>and not just the product. Quite often, these are </a:t>
            </a:r>
            <a:r>
              <a:rPr lang="en-GB" sz="2400" dirty="0" smtClean="0"/>
              <a:t>	referred </a:t>
            </a:r>
            <a:r>
              <a:rPr lang="en-GB" sz="2400" dirty="0"/>
              <a:t>to as the real costs of doing business. </a:t>
            </a:r>
            <a:endParaRPr lang="en-GB" sz="2400" dirty="0" smtClean="0"/>
          </a:p>
          <a:p>
            <a:pPr marL="118872" indent="0">
              <a:buNone/>
            </a:pPr>
            <a:r>
              <a:rPr lang="en-GB" sz="2400" dirty="0" smtClean="0"/>
              <a:t>e.g.</a:t>
            </a:r>
          </a:p>
          <a:p>
            <a:pPr lvl="1"/>
            <a:r>
              <a:rPr lang="en-GB" sz="2000" dirty="0" smtClean="0"/>
              <a:t>Salaries of administrative and clerical staff providing normal support activities in the department, college or school</a:t>
            </a:r>
          </a:p>
          <a:p>
            <a:pPr lvl="1"/>
            <a:r>
              <a:rPr lang="en-GB" sz="2000" dirty="0" smtClean="0"/>
              <a:t>Office supplies including postage</a:t>
            </a:r>
          </a:p>
          <a:p>
            <a:pPr lvl="1"/>
            <a:r>
              <a:rPr lang="en-GB" sz="2000" dirty="0" smtClean="0"/>
              <a:t>Local telephone calls</a:t>
            </a:r>
          </a:p>
          <a:p>
            <a:pPr lvl="1"/>
            <a:r>
              <a:rPr lang="en-GB" sz="2000" dirty="0" smtClean="0"/>
              <a:t>Memberships </a:t>
            </a:r>
            <a:r>
              <a:rPr lang="en-GB" sz="2000" dirty="0" err="1" smtClean="0"/>
              <a:t>etc</a:t>
            </a:r>
            <a:endParaRPr lang="en-GB" sz="2000" dirty="0" smtClean="0"/>
          </a:p>
          <a:p>
            <a:pPr marL="118872" indent="0">
              <a:buNone/>
            </a:pPr>
            <a:endParaRPr lang="en-US" sz="2400" dirty="0"/>
          </a:p>
        </p:txBody>
      </p:sp>
    </p:spTree>
    <p:extLst>
      <p:ext uri="{BB962C8B-B14F-4D97-AF65-F5344CB8AC3E}">
        <p14:creationId xmlns:p14="http://schemas.microsoft.com/office/powerpoint/2010/main" val="2858404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PV, AC &amp; EV</a:t>
            </a:r>
            <a:endParaRPr lang="en-US" dirty="0"/>
          </a:p>
        </p:txBody>
      </p:sp>
      <p:sp>
        <p:nvSpPr>
          <p:cNvPr id="3" name="Content Placeholder 2"/>
          <p:cNvSpPr>
            <a:spLocks noGrp="1"/>
          </p:cNvSpPr>
          <p:nvPr>
            <p:ph idx="1"/>
          </p:nvPr>
        </p:nvSpPr>
        <p:spPr/>
        <p:txBody>
          <a:bodyPr>
            <a:normAutofit/>
          </a:bodyPr>
          <a:lstStyle/>
          <a:p>
            <a:pPr>
              <a:spcBef>
                <a:spcPts val="0"/>
              </a:spcBef>
              <a:spcAft>
                <a:spcPts val="2400"/>
              </a:spcAft>
            </a:pPr>
            <a:r>
              <a:rPr lang="en-US" sz="2800" dirty="0" smtClean="0"/>
              <a:t>You know whether or not you are ahead of or behind the planned schedule</a:t>
            </a:r>
          </a:p>
          <a:p>
            <a:pPr>
              <a:spcBef>
                <a:spcPts val="0"/>
              </a:spcBef>
              <a:spcAft>
                <a:spcPts val="2400"/>
              </a:spcAft>
            </a:pPr>
            <a:r>
              <a:rPr lang="en-US" sz="2800" dirty="0" smtClean="0"/>
              <a:t>You know whether your costs are more or less</a:t>
            </a:r>
          </a:p>
          <a:p>
            <a:pPr>
              <a:spcBef>
                <a:spcPts val="0"/>
              </a:spcBef>
              <a:spcAft>
                <a:spcPts val="2400"/>
              </a:spcAft>
            </a:pPr>
            <a:r>
              <a:rPr lang="en-US" sz="2800" dirty="0" smtClean="0"/>
              <a:t>You can plan for what changes you need to make for the rest of the project</a:t>
            </a:r>
          </a:p>
          <a:p>
            <a:pPr>
              <a:spcBef>
                <a:spcPts val="0"/>
              </a:spcBef>
              <a:spcAft>
                <a:spcPts val="2400"/>
              </a:spcAft>
            </a:pPr>
            <a:r>
              <a:rPr lang="en-US" sz="2800" dirty="0" smtClean="0"/>
              <a:t>Report your progress to your sponsor and stakeholders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Indexes</a:t>
            </a:r>
            <a:endParaRPr lang="en-US" dirty="0"/>
          </a:p>
        </p:txBody>
      </p:sp>
      <p:sp>
        <p:nvSpPr>
          <p:cNvPr id="3" name="Content Placeholder 2"/>
          <p:cNvSpPr>
            <a:spLocks noGrp="1"/>
          </p:cNvSpPr>
          <p:nvPr>
            <p:ph idx="1"/>
          </p:nvPr>
        </p:nvSpPr>
        <p:spPr/>
        <p:txBody>
          <a:bodyPr/>
          <a:lstStyle/>
          <a:p>
            <a:pPr>
              <a:spcBef>
                <a:spcPts val="0"/>
              </a:spcBef>
              <a:spcAft>
                <a:spcPts val="2400"/>
              </a:spcAft>
            </a:pPr>
            <a:r>
              <a:rPr lang="en-US" sz="2400" dirty="0" smtClean="0"/>
              <a:t>An index indicates </a:t>
            </a:r>
            <a:r>
              <a:rPr lang="en-US" sz="2400" dirty="0" smtClean="0">
                <a:solidFill>
                  <a:srgbClr val="3333FF"/>
                </a:solidFill>
              </a:rPr>
              <a:t>how efficiently your project is progressing </a:t>
            </a:r>
            <a:r>
              <a:rPr lang="en-US" sz="2400" dirty="0" smtClean="0"/>
              <a:t>and may be used to </a:t>
            </a:r>
            <a:r>
              <a:rPr lang="en-US" sz="2400" dirty="0" smtClean="0">
                <a:solidFill>
                  <a:srgbClr val="3333FF"/>
                </a:solidFill>
              </a:rPr>
              <a:t>predict your project’s future performance</a:t>
            </a:r>
            <a:r>
              <a:rPr lang="en-US" sz="2400" dirty="0" smtClean="0"/>
              <a:t>.</a:t>
            </a:r>
          </a:p>
          <a:p>
            <a:pPr lvl="1"/>
            <a:r>
              <a:rPr lang="en-US" sz="2400" dirty="0" smtClean="0">
                <a:solidFill>
                  <a:srgbClr val="3333FF"/>
                </a:solidFill>
              </a:rPr>
              <a:t>Cost Performance Index (CPI) </a:t>
            </a:r>
            <a:r>
              <a:rPr lang="en-US" dirty="0" smtClean="0"/>
              <a:t/>
            </a:r>
            <a:br>
              <a:rPr lang="en-US" dirty="0" smtClean="0"/>
            </a:br>
            <a:r>
              <a:rPr lang="en-US" sz="1400" dirty="0" smtClean="0"/>
              <a:t>CPI = EV / AC = </a:t>
            </a:r>
            <a:r>
              <a:rPr lang="en-US" sz="1400" dirty="0" smtClean="0">
                <a:solidFill>
                  <a:srgbClr val="FF0000"/>
                </a:solidFill>
              </a:rPr>
              <a:t>30,000 / 35,000 = 0.86</a:t>
            </a:r>
            <a:r>
              <a:rPr lang="en-US" sz="1400" dirty="0" smtClean="0"/>
              <a:t/>
            </a:r>
            <a:br>
              <a:rPr lang="en-US" sz="1400" dirty="0" smtClean="0"/>
            </a:br>
            <a:endParaRPr lang="en-US" sz="1400" dirty="0" smtClean="0"/>
          </a:p>
          <a:p>
            <a:pPr lvl="1"/>
            <a:r>
              <a:rPr lang="en-US" sz="2400" dirty="0" smtClean="0">
                <a:solidFill>
                  <a:srgbClr val="3333FF"/>
                </a:solidFill>
              </a:rPr>
              <a:t>Schedule Performance Index (SPI)</a:t>
            </a:r>
            <a:r>
              <a:rPr lang="en-US" dirty="0" smtClean="0"/>
              <a:t/>
            </a:r>
            <a:br>
              <a:rPr lang="en-US" dirty="0" smtClean="0"/>
            </a:br>
            <a:r>
              <a:rPr lang="en-US" sz="1400" dirty="0" smtClean="0"/>
              <a:t>SPI = EV / PV = </a:t>
            </a:r>
            <a:r>
              <a:rPr lang="en-US" sz="1400" dirty="0" smtClean="0">
                <a:solidFill>
                  <a:srgbClr val="FF0000"/>
                </a:solidFill>
              </a:rPr>
              <a:t>30,000 / 45,000 = 0.67</a:t>
            </a:r>
            <a:endParaRPr lang="en-US" sz="14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Completion (EAC)</a:t>
            </a:r>
            <a:endParaRPr lang="en-US" dirty="0"/>
          </a:p>
        </p:txBody>
      </p:sp>
      <p:sp>
        <p:nvSpPr>
          <p:cNvPr id="3" name="Content Placeholder 2"/>
          <p:cNvSpPr>
            <a:spLocks noGrp="1"/>
          </p:cNvSpPr>
          <p:nvPr>
            <p:ph idx="1"/>
          </p:nvPr>
        </p:nvSpPr>
        <p:spPr/>
        <p:txBody>
          <a:bodyPr/>
          <a:lstStyle/>
          <a:p>
            <a:r>
              <a:rPr lang="en-US" sz="2800" dirty="0" smtClean="0"/>
              <a:t>What </a:t>
            </a:r>
            <a:r>
              <a:rPr lang="en-GB" sz="2800" dirty="0" smtClean="0"/>
              <a:t>do </a:t>
            </a:r>
            <a:r>
              <a:rPr lang="en-GB" sz="2800" dirty="0"/>
              <a:t>you expect the total value of the project will be when all the work </a:t>
            </a:r>
            <a:r>
              <a:rPr lang="en-GB" sz="2800" dirty="0" smtClean="0"/>
              <a:t>activities of </a:t>
            </a:r>
            <a:r>
              <a:rPr lang="en-GB" sz="2800" dirty="0"/>
              <a:t>the project are completed</a:t>
            </a:r>
            <a:r>
              <a:rPr lang="en-GB" sz="2800" dirty="0" smtClean="0"/>
              <a:t>?</a:t>
            </a:r>
          </a:p>
          <a:p>
            <a:pPr marL="118872" indent="0">
              <a:buNone/>
            </a:pPr>
            <a:endParaRPr lang="en-US" sz="2800" dirty="0" smtClean="0"/>
          </a:p>
          <a:p>
            <a:pPr>
              <a:spcBef>
                <a:spcPts val="0"/>
              </a:spcBef>
              <a:spcAft>
                <a:spcPts val="3000"/>
              </a:spcAft>
            </a:pPr>
            <a:r>
              <a:rPr lang="en-US" sz="2800" dirty="0" smtClean="0"/>
              <a:t>EAC is amount of work you estimate it will take to complete the scheduled activities? </a:t>
            </a:r>
          </a:p>
          <a:p>
            <a:pPr>
              <a:spcBef>
                <a:spcPts val="0"/>
              </a:spcBef>
              <a:spcAft>
                <a:spcPts val="3000"/>
              </a:spcAft>
            </a:pPr>
            <a:r>
              <a:rPr lang="en-US" sz="2800" dirty="0" smtClean="0"/>
              <a:t>You use the EAC to forecast the total value considering </a:t>
            </a:r>
            <a:r>
              <a:rPr lang="en-US" sz="2800" dirty="0" smtClean="0">
                <a:solidFill>
                  <a:srgbClr val="3333FF"/>
                </a:solidFill>
              </a:rPr>
              <a:t>how efficiently you are completing project activities</a:t>
            </a:r>
            <a:r>
              <a:rPr lang="en-US" sz="2800"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Completion (EAC)</a:t>
            </a:r>
            <a:endParaRPr lang="en-US" dirty="0"/>
          </a:p>
        </p:txBody>
      </p:sp>
      <p:sp>
        <p:nvSpPr>
          <p:cNvPr id="3" name="Content Placeholder 2"/>
          <p:cNvSpPr>
            <a:spLocks noGrp="1"/>
          </p:cNvSpPr>
          <p:nvPr>
            <p:ph idx="1"/>
          </p:nvPr>
        </p:nvSpPr>
        <p:spPr/>
        <p:txBody>
          <a:bodyPr>
            <a:normAutofit/>
          </a:bodyPr>
          <a:lstStyle/>
          <a:p>
            <a:r>
              <a:rPr lang="en-US" sz="2800" dirty="0" smtClean="0"/>
              <a:t>You must take into account two things when determining your EAC: your </a:t>
            </a:r>
            <a:r>
              <a:rPr lang="en-US" sz="2800" dirty="0" smtClean="0">
                <a:solidFill>
                  <a:srgbClr val="3333FF"/>
                </a:solidFill>
              </a:rPr>
              <a:t>BAC</a:t>
            </a:r>
            <a:r>
              <a:rPr lang="en-US" sz="2800" dirty="0" smtClean="0"/>
              <a:t> and your </a:t>
            </a:r>
            <a:r>
              <a:rPr lang="en-US" sz="2800" dirty="0" smtClean="0">
                <a:solidFill>
                  <a:srgbClr val="3333FF"/>
                </a:solidFill>
              </a:rPr>
              <a:t>CPI</a:t>
            </a:r>
            <a:r>
              <a:rPr lang="en-US" sz="2800" dirty="0" smtClean="0"/>
              <a:t> (Cost Performance Index).</a:t>
            </a:r>
            <a:br>
              <a:rPr lang="en-US" sz="2800" dirty="0" smtClean="0"/>
            </a:br>
            <a:r>
              <a:rPr lang="en-US" sz="2800" dirty="0" smtClean="0"/>
              <a:t/>
            </a:r>
            <a:br>
              <a:rPr lang="en-US" sz="2800" dirty="0" smtClean="0"/>
            </a:br>
            <a:r>
              <a:rPr lang="en-US" sz="2800" dirty="0" smtClean="0"/>
              <a:t>EAC = BAC / CPI</a:t>
            </a:r>
            <a:r>
              <a:rPr lang="en-US" dirty="0" smtClean="0"/>
              <a:t/>
            </a:r>
            <a:br>
              <a:rPr lang="en-US" dirty="0" smtClean="0"/>
            </a:br>
            <a:r>
              <a:rPr lang="en-US" sz="2800" dirty="0" smtClean="0"/>
              <a:t/>
            </a:r>
            <a:br>
              <a:rPr lang="en-US" sz="2800" dirty="0" smtClean="0"/>
            </a:br>
            <a:r>
              <a:rPr lang="en-US" sz="2800" dirty="0" smtClean="0">
                <a:solidFill>
                  <a:srgbClr val="3333FF"/>
                </a:solidFill>
              </a:rPr>
              <a:t>For Example:</a:t>
            </a:r>
            <a:r>
              <a:rPr lang="en-US" sz="2800" dirty="0" smtClean="0"/>
              <a:t/>
            </a:r>
            <a:br>
              <a:rPr lang="en-US" sz="2800" dirty="0" smtClean="0"/>
            </a:br>
            <a:r>
              <a:rPr lang="en-US" sz="2800" dirty="0" smtClean="0"/>
              <a:t>EAC = Rs. 100,000 / 0.86 = Rs. 116,279</a:t>
            </a:r>
            <a:r>
              <a:rPr lang="en-US" dirty="0" smtClean="0"/>
              <a:t/>
            </a:r>
            <a:br>
              <a:rPr lang="en-US" dirty="0" smtClean="0"/>
            </a:br>
            <a:r>
              <a:rPr lang="en-US" dirty="0" smtClean="0"/>
              <a:t/>
            </a:r>
            <a:br>
              <a:rPr lang="en-US" dirty="0" smtClean="0"/>
            </a:br>
            <a:r>
              <a:rPr lang="en-US" sz="1500" dirty="0" smtClean="0">
                <a:solidFill>
                  <a:srgbClr val="3333FF"/>
                </a:solidFill>
              </a:rPr>
              <a:t>NOTE: </a:t>
            </a:r>
            <a:r>
              <a:rPr lang="en-US" sz="1500" dirty="0" smtClean="0"/>
              <a:t>Your CPI tells you how much you are getting for every dollar you spend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to Complete (ETC)</a:t>
            </a:r>
            <a:endParaRPr lang="en-US" dirty="0"/>
          </a:p>
        </p:txBody>
      </p:sp>
      <p:sp>
        <p:nvSpPr>
          <p:cNvPr id="3" name="Content Placeholder 2"/>
          <p:cNvSpPr>
            <a:spLocks noGrp="1"/>
          </p:cNvSpPr>
          <p:nvPr>
            <p:ph idx="1"/>
          </p:nvPr>
        </p:nvSpPr>
        <p:spPr/>
        <p:txBody>
          <a:bodyPr/>
          <a:lstStyle/>
          <a:p>
            <a:r>
              <a:rPr lang="en-US" sz="2800" dirty="0" smtClean="0"/>
              <a:t>How much more you should expect to spend for the rest of the project activities based on your performance thus far.</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to Complete (ETC)</a:t>
            </a:r>
            <a:endParaRPr lang="en-US" dirty="0"/>
          </a:p>
        </p:txBody>
      </p:sp>
      <p:sp>
        <p:nvSpPr>
          <p:cNvPr id="3" name="Content Placeholder 2"/>
          <p:cNvSpPr>
            <a:spLocks noGrp="1"/>
          </p:cNvSpPr>
          <p:nvPr>
            <p:ph idx="1"/>
          </p:nvPr>
        </p:nvSpPr>
        <p:spPr/>
        <p:txBody>
          <a:bodyPr/>
          <a:lstStyle/>
          <a:p>
            <a:r>
              <a:rPr lang="en-US" dirty="0" smtClean="0"/>
              <a:t>How much more you should expect to spend for the rest of the project activities based on your performance thus far.</a:t>
            </a:r>
            <a:br>
              <a:rPr lang="en-US" dirty="0" smtClean="0"/>
            </a:br>
            <a:r>
              <a:rPr lang="en-US" dirty="0" smtClean="0"/>
              <a:t/>
            </a:r>
            <a:br>
              <a:rPr lang="en-US" dirty="0" smtClean="0"/>
            </a:br>
            <a:r>
              <a:rPr lang="en-US" dirty="0" smtClean="0">
                <a:solidFill>
                  <a:srgbClr val="3333FF"/>
                </a:solidFill>
              </a:rPr>
              <a:t>ETC = EAC – AC</a:t>
            </a:r>
            <a:r>
              <a:rPr lang="en-US" dirty="0" smtClean="0"/>
              <a:t/>
            </a:r>
            <a:br>
              <a:rPr lang="en-US" dirty="0" smtClean="0"/>
            </a:br>
            <a:r>
              <a:rPr lang="en-US" dirty="0" smtClean="0"/>
              <a:t/>
            </a:r>
            <a:br>
              <a:rPr lang="en-US" dirty="0" smtClean="0"/>
            </a:br>
            <a:r>
              <a:rPr lang="en-US" dirty="0" smtClean="0"/>
              <a:t>ETC = Rs. 116,279 – Rs.35,000 = Rs. 81,279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lstStyle/>
          <a:p>
            <a:pPr marL="0" indent="0">
              <a:buNone/>
            </a:pPr>
            <a:r>
              <a:rPr lang="en-US" dirty="0" smtClean="0"/>
              <a:t>You use variance analysis to start figuring out if your variance is significant, what the reason for the variance is, and what, if anything, you should do about 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Performance</a:t>
            </a:r>
            <a:endParaRPr lang="en-US" dirty="0"/>
          </a:p>
        </p:txBody>
      </p:sp>
      <p:sp>
        <p:nvSpPr>
          <p:cNvPr id="3" name="Content Placeholder 2"/>
          <p:cNvSpPr>
            <a:spLocks noGrp="1"/>
          </p:cNvSpPr>
          <p:nvPr>
            <p:ph idx="1"/>
          </p:nvPr>
        </p:nvSpPr>
        <p:spPr/>
        <p:txBody>
          <a:bodyPr/>
          <a:lstStyle/>
          <a:p>
            <a:pPr>
              <a:spcBef>
                <a:spcPts val="0"/>
              </a:spcBef>
              <a:spcAft>
                <a:spcPts val="3000"/>
              </a:spcAft>
            </a:pPr>
            <a:r>
              <a:rPr lang="en-US" sz="2800" dirty="0" smtClean="0"/>
              <a:t>You need to measure performance so that you can </a:t>
            </a:r>
            <a:r>
              <a:rPr lang="en-US" sz="2800" dirty="0" smtClean="0">
                <a:solidFill>
                  <a:srgbClr val="3333FF"/>
                </a:solidFill>
              </a:rPr>
              <a:t>quantify whether or not your project is progressing as expected</a:t>
            </a:r>
            <a:r>
              <a:rPr lang="en-US" sz="2800" dirty="0" smtClean="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Formulas</a:t>
            </a:r>
            <a:endParaRPr lang="en-US" dirty="0"/>
          </a:p>
        </p:txBody>
      </p:sp>
      <p:sp>
        <p:nvSpPr>
          <p:cNvPr id="3" name="Content Placeholder 2"/>
          <p:cNvSpPr>
            <a:spLocks noGrp="1"/>
          </p:cNvSpPr>
          <p:nvPr>
            <p:ph idx="1"/>
          </p:nvPr>
        </p:nvSpPr>
        <p:spPr/>
        <p:txBody>
          <a:bodyPr>
            <a:normAutofit/>
          </a:bodyPr>
          <a:lstStyle/>
          <a:p>
            <a:pPr>
              <a:spcBef>
                <a:spcPts val="0"/>
              </a:spcBef>
              <a:spcAft>
                <a:spcPts val="3000"/>
              </a:spcAft>
            </a:pPr>
            <a:r>
              <a:rPr lang="en-US" sz="2800" dirty="0" smtClean="0">
                <a:solidFill>
                  <a:srgbClr val="3333FF"/>
                </a:solidFill>
              </a:rPr>
              <a:t>Cost Variance (CV)</a:t>
            </a:r>
            <a:r>
              <a:rPr lang="en-US" dirty="0" smtClean="0"/>
              <a:t/>
            </a:r>
            <a:br>
              <a:rPr lang="en-US" dirty="0" smtClean="0"/>
            </a:br>
            <a:r>
              <a:rPr lang="en-US" sz="1400" dirty="0" smtClean="0"/>
              <a:t>What’s the difference between what you planned to spend and how much did you actually spend</a:t>
            </a:r>
            <a:endParaRPr lang="en-US" sz="1600" dirty="0" smtClean="0"/>
          </a:p>
          <a:p>
            <a:pPr>
              <a:spcBef>
                <a:spcPts val="0"/>
              </a:spcBef>
              <a:spcAft>
                <a:spcPts val="3000"/>
              </a:spcAft>
            </a:pPr>
            <a:r>
              <a:rPr lang="en-US" sz="2800" dirty="0" smtClean="0">
                <a:solidFill>
                  <a:srgbClr val="3333FF"/>
                </a:solidFill>
              </a:rPr>
              <a:t>Schedule Variance (SV)</a:t>
            </a:r>
            <a:r>
              <a:rPr lang="en-US" dirty="0" smtClean="0"/>
              <a:t/>
            </a:r>
            <a:br>
              <a:rPr lang="en-US" dirty="0" smtClean="0"/>
            </a:br>
            <a:r>
              <a:rPr lang="en-US" sz="1500" dirty="0" smtClean="0"/>
              <a:t>What’s the difference between your planned schedule and where are you in your schedule</a:t>
            </a:r>
          </a:p>
          <a:p>
            <a:pPr>
              <a:spcBef>
                <a:spcPts val="0"/>
              </a:spcBef>
              <a:spcAft>
                <a:spcPts val="3000"/>
              </a:spcAft>
            </a:pPr>
            <a:r>
              <a:rPr lang="en-US" sz="2800" dirty="0" smtClean="0">
                <a:solidFill>
                  <a:srgbClr val="3333FF"/>
                </a:solidFill>
              </a:rPr>
              <a:t>Variance at Completion (VAC)</a:t>
            </a:r>
            <a:r>
              <a:rPr lang="en-US" dirty="0" smtClean="0"/>
              <a:t/>
            </a:r>
            <a:br>
              <a:rPr lang="en-US" dirty="0" smtClean="0"/>
            </a:br>
            <a:r>
              <a:rPr lang="en-US" sz="1500" dirty="0" smtClean="0"/>
              <a:t>VAC is the </a:t>
            </a:r>
            <a:r>
              <a:rPr lang="en-US" sz="1500" dirty="0" smtClean="0">
                <a:solidFill>
                  <a:srgbClr val="FF0000"/>
                </a:solidFill>
              </a:rPr>
              <a:t>difference between what you budgeted to spend </a:t>
            </a:r>
            <a:r>
              <a:rPr lang="en-US" sz="1500" dirty="0" smtClean="0"/>
              <a:t>when you documented your original project plan and how much you expect to spend by the time you complete your project.</a:t>
            </a:r>
            <a:br>
              <a:rPr lang="en-US" sz="1500" dirty="0" smtClean="0"/>
            </a:br>
            <a:r>
              <a:rPr lang="en-US" sz="1500" dirty="0" smtClean="0"/>
              <a:t/>
            </a:r>
            <a:br>
              <a:rPr lang="en-US" sz="1500" dirty="0" smtClean="0"/>
            </a:br>
            <a:endParaRPr 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Formulas</a:t>
            </a:r>
            <a:endParaRPr lang="en-US" dirty="0"/>
          </a:p>
        </p:txBody>
      </p:sp>
      <p:sp>
        <p:nvSpPr>
          <p:cNvPr id="3" name="Content Placeholder 2"/>
          <p:cNvSpPr>
            <a:spLocks noGrp="1"/>
          </p:cNvSpPr>
          <p:nvPr>
            <p:ph idx="1"/>
          </p:nvPr>
        </p:nvSpPr>
        <p:spPr/>
        <p:txBody>
          <a:bodyPr>
            <a:normAutofit/>
          </a:bodyPr>
          <a:lstStyle/>
          <a:p>
            <a:pPr>
              <a:spcBef>
                <a:spcPts val="0"/>
              </a:spcBef>
              <a:spcAft>
                <a:spcPts val="3000"/>
              </a:spcAft>
            </a:pPr>
            <a:r>
              <a:rPr lang="en-US" sz="2800" dirty="0" smtClean="0">
                <a:solidFill>
                  <a:srgbClr val="3333FF"/>
                </a:solidFill>
              </a:rPr>
              <a:t>Cost Variance (CV)</a:t>
            </a:r>
            <a:r>
              <a:rPr lang="en-US" dirty="0" smtClean="0"/>
              <a:t/>
            </a:r>
            <a:br>
              <a:rPr lang="en-US" dirty="0" smtClean="0"/>
            </a:br>
            <a:r>
              <a:rPr lang="en-US" sz="1400" dirty="0" smtClean="0"/>
              <a:t>What’s the difference between what you planned to spend and how much did you actually spend</a:t>
            </a:r>
            <a:br>
              <a:rPr lang="en-US" sz="1400" dirty="0" smtClean="0"/>
            </a:br>
            <a:r>
              <a:rPr lang="en-US" sz="1400" dirty="0" smtClean="0">
                <a:solidFill>
                  <a:srgbClr val="3333FF"/>
                </a:solidFill>
              </a:rPr>
              <a:t>CV = EV – AC = </a:t>
            </a:r>
            <a:r>
              <a:rPr lang="en-US" sz="1400" dirty="0" smtClean="0">
                <a:solidFill>
                  <a:srgbClr val="FF0000"/>
                </a:solidFill>
              </a:rPr>
              <a:t>Rs.30,000 – Rs.35,000 = -Rs.5,000</a:t>
            </a:r>
            <a:endParaRPr lang="en-US" sz="1600" dirty="0" smtClean="0"/>
          </a:p>
          <a:p>
            <a:pPr>
              <a:spcBef>
                <a:spcPts val="0"/>
              </a:spcBef>
              <a:spcAft>
                <a:spcPts val="3000"/>
              </a:spcAft>
            </a:pPr>
            <a:r>
              <a:rPr lang="en-US" sz="2800" dirty="0" smtClean="0">
                <a:solidFill>
                  <a:srgbClr val="3333FF"/>
                </a:solidFill>
              </a:rPr>
              <a:t>Schedule Variance (SV)</a:t>
            </a:r>
            <a:r>
              <a:rPr lang="en-US" dirty="0" smtClean="0"/>
              <a:t/>
            </a:r>
            <a:br>
              <a:rPr lang="en-US" dirty="0" smtClean="0"/>
            </a:br>
            <a:r>
              <a:rPr lang="en-US" sz="1500" dirty="0" smtClean="0"/>
              <a:t>What’s the difference between your planned schedule and where are you in your schedule</a:t>
            </a:r>
            <a:br>
              <a:rPr lang="en-US" sz="1500" dirty="0" smtClean="0"/>
            </a:br>
            <a:r>
              <a:rPr lang="en-US" sz="1500" dirty="0" smtClean="0">
                <a:solidFill>
                  <a:srgbClr val="3333FF"/>
                </a:solidFill>
              </a:rPr>
              <a:t>SV = EV – PV = </a:t>
            </a:r>
            <a:r>
              <a:rPr lang="en-US" sz="1600" dirty="0" smtClean="0">
                <a:solidFill>
                  <a:srgbClr val="FF0000"/>
                </a:solidFill>
              </a:rPr>
              <a:t>Rs.30,000 – Rs.45,000 = -Rs.15,000 </a:t>
            </a:r>
            <a:endParaRPr lang="en-US" sz="1500" dirty="0" smtClean="0"/>
          </a:p>
          <a:p>
            <a:pPr>
              <a:spcBef>
                <a:spcPts val="0"/>
              </a:spcBef>
              <a:spcAft>
                <a:spcPts val="3000"/>
              </a:spcAft>
            </a:pPr>
            <a:r>
              <a:rPr lang="en-US" sz="2800" dirty="0" smtClean="0">
                <a:solidFill>
                  <a:srgbClr val="3333FF"/>
                </a:solidFill>
              </a:rPr>
              <a:t>Variance at Completion (VAC)</a:t>
            </a:r>
            <a:r>
              <a:rPr lang="en-US" dirty="0" smtClean="0"/>
              <a:t/>
            </a:r>
            <a:br>
              <a:rPr lang="en-US" dirty="0" smtClean="0"/>
            </a:br>
            <a:r>
              <a:rPr lang="en-US" sz="1500" dirty="0" smtClean="0"/>
              <a:t>VAC is the difference between what you budgeted to spend when you documented your original project plan and how much you expect to spend by the time you complete your project.</a:t>
            </a:r>
            <a:br>
              <a:rPr lang="en-US" sz="1500" dirty="0" smtClean="0"/>
            </a:br>
            <a:r>
              <a:rPr lang="en-US" sz="1600" dirty="0" smtClean="0">
                <a:solidFill>
                  <a:srgbClr val="3333FF"/>
                </a:solidFill>
              </a:rPr>
              <a:t>VAC = BAC – EAC = </a:t>
            </a:r>
            <a:r>
              <a:rPr lang="en-US" sz="1400" dirty="0" smtClean="0">
                <a:solidFill>
                  <a:srgbClr val="FF0000"/>
                </a:solidFill>
              </a:rPr>
              <a:t>Rs.100,000 – Rs.116,279 = –Rs.16,279 </a:t>
            </a:r>
            <a:r>
              <a:rPr lang="en-US" sz="1500" dirty="0" smtClean="0"/>
              <a:t/>
            </a:r>
            <a:br>
              <a:rPr lang="en-US" sz="1500" dirty="0" smtClean="0"/>
            </a:br>
            <a:endParaRPr lang="en-US" sz="1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Management</a:t>
            </a:r>
            <a:endParaRPr lang="en-US" dirty="0"/>
          </a:p>
        </p:txBody>
      </p:sp>
      <p:sp>
        <p:nvSpPr>
          <p:cNvPr id="3" name="Content Placeholder 2"/>
          <p:cNvSpPr>
            <a:spLocks noGrp="1"/>
          </p:cNvSpPr>
          <p:nvPr>
            <p:ph idx="1"/>
          </p:nvPr>
        </p:nvSpPr>
        <p:spPr/>
        <p:txBody>
          <a:bodyPr>
            <a:noAutofit/>
          </a:bodyPr>
          <a:lstStyle/>
          <a:p>
            <a:pPr>
              <a:lnSpc>
                <a:spcPct val="150000"/>
              </a:lnSpc>
            </a:pPr>
            <a:r>
              <a:rPr lang="en-US" sz="1600" dirty="0" smtClean="0">
                <a:solidFill>
                  <a:srgbClr val="3333FF"/>
                </a:solidFill>
              </a:rPr>
              <a:t>BAC </a:t>
            </a:r>
            <a:r>
              <a:rPr lang="en-US" sz="1600" dirty="0" smtClean="0"/>
              <a:t>= Budgeted at Completion</a:t>
            </a:r>
          </a:p>
          <a:p>
            <a:pPr>
              <a:lnSpc>
                <a:spcPct val="150000"/>
              </a:lnSpc>
            </a:pPr>
            <a:r>
              <a:rPr lang="en-US" sz="1600" dirty="0" smtClean="0"/>
              <a:t>Planned Value (</a:t>
            </a:r>
            <a:r>
              <a:rPr lang="en-US" sz="1600" dirty="0" smtClean="0">
                <a:solidFill>
                  <a:srgbClr val="3333FF"/>
                </a:solidFill>
              </a:rPr>
              <a:t>PV</a:t>
            </a:r>
            <a:r>
              <a:rPr lang="en-US" sz="1600" dirty="0" smtClean="0"/>
              <a:t>) = Planned %age Complete </a:t>
            </a:r>
            <a:r>
              <a:rPr lang="en-US" sz="1600" b="1" dirty="0" smtClean="0"/>
              <a:t>X</a:t>
            </a:r>
            <a:r>
              <a:rPr lang="en-US" sz="1600" dirty="0" smtClean="0"/>
              <a:t> BAC</a:t>
            </a:r>
          </a:p>
          <a:p>
            <a:pPr>
              <a:lnSpc>
                <a:spcPct val="150000"/>
              </a:lnSpc>
            </a:pPr>
            <a:r>
              <a:rPr lang="en-US" sz="1600" dirty="0" smtClean="0"/>
              <a:t>Actual Cost (</a:t>
            </a:r>
            <a:r>
              <a:rPr lang="en-US" sz="1600" dirty="0" smtClean="0">
                <a:solidFill>
                  <a:srgbClr val="3333FF"/>
                </a:solidFill>
              </a:rPr>
              <a:t>AC</a:t>
            </a:r>
            <a:r>
              <a:rPr lang="en-US" sz="1600" dirty="0" smtClean="0"/>
              <a:t>) = Indirect costs </a:t>
            </a:r>
            <a:r>
              <a:rPr lang="en-US" sz="1600" b="1" dirty="0" smtClean="0"/>
              <a:t>+</a:t>
            </a:r>
            <a:r>
              <a:rPr lang="en-US" sz="1600" dirty="0" smtClean="0"/>
              <a:t> Direct costs </a:t>
            </a:r>
            <a:r>
              <a:rPr lang="en-US" sz="1600" b="1" dirty="0" smtClean="0"/>
              <a:t>+</a:t>
            </a:r>
            <a:r>
              <a:rPr lang="en-US" sz="1600" dirty="0" smtClean="0"/>
              <a:t> All other costs</a:t>
            </a:r>
          </a:p>
          <a:p>
            <a:pPr>
              <a:lnSpc>
                <a:spcPct val="150000"/>
              </a:lnSpc>
            </a:pPr>
            <a:r>
              <a:rPr lang="en-US" sz="1600" dirty="0" smtClean="0"/>
              <a:t>Earned Value (</a:t>
            </a:r>
            <a:r>
              <a:rPr lang="en-US" sz="1600" dirty="0" smtClean="0">
                <a:solidFill>
                  <a:srgbClr val="3333FF"/>
                </a:solidFill>
              </a:rPr>
              <a:t>EV</a:t>
            </a:r>
            <a:r>
              <a:rPr lang="en-US" sz="1600" dirty="0" smtClean="0"/>
              <a:t>) = Actual %age Complete </a:t>
            </a:r>
            <a:r>
              <a:rPr lang="en-US" sz="1600" b="1" dirty="0" smtClean="0"/>
              <a:t>X</a:t>
            </a:r>
            <a:r>
              <a:rPr lang="en-US" sz="1600" dirty="0" smtClean="0"/>
              <a:t> BAC</a:t>
            </a:r>
          </a:p>
          <a:p>
            <a:pPr>
              <a:lnSpc>
                <a:spcPct val="150000"/>
              </a:lnSpc>
            </a:pPr>
            <a:r>
              <a:rPr lang="en-US" sz="1600" dirty="0" smtClean="0"/>
              <a:t>Cost Performance Index (</a:t>
            </a:r>
            <a:r>
              <a:rPr lang="en-US" sz="1600" dirty="0" smtClean="0">
                <a:solidFill>
                  <a:srgbClr val="3333FF"/>
                </a:solidFill>
              </a:rPr>
              <a:t>CPI</a:t>
            </a:r>
            <a:r>
              <a:rPr lang="en-US" sz="1600" dirty="0" smtClean="0"/>
              <a:t>) = EV / AC</a:t>
            </a:r>
          </a:p>
          <a:p>
            <a:pPr>
              <a:lnSpc>
                <a:spcPct val="150000"/>
              </a:lnSpc>
            </a:pPr>
            <a:r>
              <a:rPr lang="en-US" sz="1600" dirty="0" smtClean="0"/>
              <a:t>Schedule Performance Index (</a:t>
            </a:r>
            <a:r>
              <a:rPr lang="en-US" sz="1600" dirty="0" smtClean="0">
                <a:solidFill>
                  <a:srgbClr val="3333FF"/>
                </a:solidFill>
              </a:rPr>
              <a:t>SPI</a:t>
            </a:r>
            <a:r>
              <a:rPr lang="en-US" sz="1600" dirty="0" smtClean="0"/>
              <a:t>) = EV / PV</a:t>
            </a:r>
          </a:p>
          <a:p>
            <a:pPr>
              <a:lnSpc>
                <a:spcPct val="150000"/>
              </a:lnSpc>
            </a:pPr>
            <a:r>
              <a:rPr lang="en-US" sz="1600" dirty="0" smtClean="0"/>
              <a:t>Estimate at Completion (</a:t>
            </a:r>
            <a:r>
              <a:rPr lang="en-US" sz="1600" dirty="0" smtClean="0">
                <a:solidFill>
                  <a:srgbClr val="3333FF"/>
                </a:solidFill>
              </a:rPr>
              <a:t>EAC</a:t>
            </a:r>
            <a:r>
              <a:rPr lang="en-US" sz="1600" dirty="0" smtClean="0"/>
              <a:t>) = BAC / CPI</a:t>
            </a:r>
          </a:p>
          <a:p>
            <a:pPr>
              <a:lnSpc>
                <a:spcPct val="150000"/>
              </a:lnSpc>
            </a:pPr>
            <a:r>
              <a:rPr lang="en-US" sz="1600" dirty="0" smtClean="0"/>
              <a:t>Estimate to Complete (</a:t>
            </a:r>
            <a:r>
              <a:rPr lang="en-US" sz="1600" dirty="0" smtClean="0">
                <a:solidFill>
                  <a:srgbClr val="3333FF"/>
                </a:solidFill>
              </a:rPr>
              <a:t>ETC</a:t>
            </a:r>
            <a:r>
              <a:rPr lang="en-US" sz="1600" dirty="0" smtClean="0"/>
              <a:t>) = EAC – AC </a:t>
            </a:r>
          </a:p>
          <a:p>
            <a:pPr>
              <a:lnSpc>
                <a:spcPct val="150000"/>
              </a:lnSpc>
            </a:pPr>
            <a:r>
              <a:rPr lang="en-US" sz="1600" dirty="0" smtClean="0"/>
              <a:t>Cost Variance (</a:t>
            </a:r>
            <a:r>
              <a:rPr lang="en-US" sz="1600" dirty="0" smtClean="0">
                <a:solidFill>
                  <a:srgbClr val="3333FF"/>
                </a:solidFill>
              </a:rPr>
              <a:t>CV</a:t>
            </a:r>
            <a:r>
              <a:rPr lang="en-US" sz="1600" dirty="0" smtClean="0"/>
              <a:t>) = EV – AC</a:t>
            </a:r>
          </a:p>
          <a:p>
            <a:pPr>
              <a:lnSpc>
                <a:spcPct val="150000"/>
              </a:lnSpc>
            </a:pPr>
            <a:r>
              <a:rPr lang="en-US" sz="1600" dirty="0" smtClean="0"/>
              <a:t>Schedule Variance (</a:t>
            </a:r>
            <a:r>
              <a:rPr lang="en-US" sz="1600" dirty="0" smtClean="0">
                <a:solidFill>
                  <a:srgbClr val="3333FF"/>
                </a:solidFill>
              </a:rPr>
              <a:t>SV</a:t>
            </a:r>
            <a:r>
              <a:rPr lang="en-US" sz="1600" dirty="0" smtClean="0"/>
              <a:t>) = EV – PV</a:t>
            </a:r>
          </a:p>
          <a:p>
            <a:pPr>
              <a:lnSpc>
                <a:spcPct val="150000"/>
              </a:lnSpc>
            </a:pPr>
            <a:r>
              <a:rPr lang="en-US" sz="1600" dirty="0" smtClean="0"/>
              <a:t>Variance at Completion (</a:t>
            </a:r>
            <a:r>
              <a:rPr lang="en-US" sz="1600" dirty="0" smtClean="0">
                <a:solidFill>
                  <a:srgbClr val="3333FF"/>
                </a:solidFill>
              </a:rPr>
              <a:t>VAC</a:t>
            </a:r>
            <a:r>
              <a:rPr lang="en-US" sz="1600" dirty="0" smtClean="0"/>
              <a:t>) = BAC – EAC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buNone/>
            </a:pPr>
            <a:r>
              <a:rPr lang="en-US" sz="16600" dirty="0" smtClean="0">
                <a:latin typeface="Times New Roman" pitchFamily="18" charset="0"/>
                <a:cs typeface="Times New Roman" pitchFamily="18" charset="0"/>
              </a:rPr>
              <a:t>Q &amp; A</a:t>
            </a:r>
            <a:endParaRPr lang="en-US" sz="16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Management</a:t>
            </a:r>
            <a:endParaRPr lang="en-US" dirty="0"/>
          </a:p>
        </p:txBody>
      </p:sp>
      <p:sp>
        <p:nvSpPr>
          <p:cNvPr id="3" name="Content Placeholder 2"/>
          <p:cNvSpPr>
            <a:spLocks noGrp="1"/>
          </p:cNvSpPr>
          <p:nvPr>
            <p:ph idx="1"/>
          </p:nvPr>
        </p:nvSpPr>
        <p:spPr/>
        <p:txBody>
          <a:bodyPr/>
          <a:lstStyle/>
          <a:p>
            <a:pPr marL="0" indent="0">
              <a:spcBef>
                <a:spcPts val="0"/>
              </a:spcBef>
              <a:spcAft>
                <a:spcPts val="3000"/>
              </a:spcAft>
              <a:buNone/>
            </a:pPr>
            <a:r>
              <a:rPr lang="en-US" sz="2800" dirty="0" smtClean="0"/>
              <a:t>Earned Value Management (</a:t>
            </a:r>
            <a:r>
              <a:rPr lang="en-US" sz="2800" dirty="0" smtClean="0">
                <a:solidFill>
                  <a:srgbClr val="3333FF"/>
                </a:solidFill>
              </a:rPr>
              <a:t>EVM</a:t>
            </a:r>
            <a:r>
              <a:rPr lang="en-US" sz="2800" dirty="0" smtClean="0"/>
              <a:t>) is a way of </a:t>
            </a:r>
            <a:r>
              <a:rPr lang="en-US" sz="2800" dirty="0" smtClean="0">
                <a:solidFill>
                  <a:srgbClr val="3333FF"/>
                </a:solidFill>
              </a:rPr>
              <a:t>measuring your performance </a:t>
            </a:r>
            <a:r>
              <a:rPr lang="en-US" sz="2800" dirty="0" smtClean="0"/>
              <a:t>(and the performance of your project team) at any given date or point in the schedule.</a:t>
            </a:r>
          </a:p>
          <a:p>
            <a:pPr marL="0" indent="0">
              <a:spcBef>
                <a:spcPts val="0"/>
              </a:spcBef>
              <a:spcAft>
                <a:spcPts val="3000"/>
              </a:spcAft>
              <a:buNone/>
            </a:pPr>
            <a:r>
              <a:rPr lang="en-US" sz="2800" dirty="0" smtClean="0"/>
              <a:t>The basic premise of EVM is that </a:t>
            </a:r>
            <a:r>
              <a:rPr lang="en-US" sz="2800" dirty="0" smtClean="0">
                <a:solidFill>
                  <a:srgbClr val="3333FF"/>
                </a:solidFill>
              </a:rPr>
              <a:t>the </a:t>
            </a:r>
            <a:r>
              <a:rPr lang="en-US" sz="2800" i="1" dirty="0" smtClean="0">
                <a:solidFill>
                  <a:srgbClr val="3333FF"/>
                </a:solidFill>
              </a:rPr>
              <a:t>value</a:t>
            </a:r>
            <a:r>
              <a:rPr lang="en-US" sz="2800" dirty="0" smtClean="0">
                <a:solidFill>
                  <a:srgbClr val="3333FF"/>
                </a:solidFill>
              </a:rPr>
              <a:t> of a piece of work is equal to the amount of funds budgeted to complete it</a:t>
            </a:r>
            <a:r>
              <a:rPr lang="en-US" sz="2800" dirty="0" smtClean="0"/>
              <a:t>. </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Management</a:t>
            </a:r>
            <a:endParaRPr lang="en-US" dirty="0"/>
          </a:p>
        </p:txBody>
      </p:sp>
      <p:sp>
        <p:nvSpPr>
          <p:cNvPr id="3" name="Content Placeholder 2"/>
          <p:cNvSpPr>
            <a:spLocks noGrp="1"/>
          </p:cNvSpPr>
          <p:nvPr>
            <p:ph idx="1"/>
          </p:nvPr>
        </p:nvSpPr>
        <p:spPr/>
        <p:txBody>
          <a:bodyPr>
            <a:normAutofit/>
          </a:bodyPr>
          <a:lstStyle/>
          <a:p>
            <a:pPr>
              <a:spcBef>
                <a:spcPts val="0"/>
              </a:spcBef>
              <a:spcAft>
                <a:spcPts val="3000"/>
              </a:spcAft>
            </a:pPr>
            <a:r>
              <a:rPr lang="en-US" sz="2800" dirty="0" smtClean="0"/>
              <a:t>You </a:t>
            </a:r>
            <a:r>
              <a:rPr lang="en-US" sz="2800" dirty="0" smtClean="0">
                <a:solidFill>
                  <a:srgbClr val="3333FF"/>
                </a:solidFill>
              </a:rPr>
              <a:t>compare</a:t>
            </a:r>
            <a:r>
              <a:rPr lang="en-US" sz="2800" dirty="0" smtClean="0"/>
              <a:t> your </a:t>
            </a:r>
            <a:r>
              <a:rPr lang="en-US" sz="2800" dirty="0" smtClean="0">
                <a:solidFill>
                  <a:srgbClr val="3333FF"/>
                </a:solidFill>
              </a:rPr>
              <a:t>projected progress </a:t>
            </a:r>
            <a:r>
              <a:rPr lang="en-US" sz="2800" dirty="0" smtClean="0"/>
              <a:t>with your </a:t>
            </a:r>
            <a:r>
              <a:rPr lang="en-US" sz="2800" dirty="0" smtClean="0">
                <a:solidFill>
                  <a:srgbClr val="3333FF"/>
                </a:solidFill>
              </a:rPr>
              <a:t>actual progress </a:t>
            </a:r>
            <a:r>
              <a:rPr lang="en-US" sz="2800" dirty="0" smtClean="0"/>
              <a:t>on a certain date.</a:t>
            </a:r>
          </a:p>
          <a:p>
            <a:pPr>
              <a:spcBef>
                <a:spcPts val="0"/>
              </a:spcBef>
              <a:spcAft>
                <a:spcPts val="3000"/>
              </a:spcAft>
            </a:pPr>
            <a:r>
              <a:rPr lang="en-US" sz="2800" dirty="0" smtClean="0"/>
              <a:t>By evaluating the status of your project </a:t>
            </a:r>
            <a:r>
              <a:rPr lang="en-US" sz="2800" dirty="0" smtClean="0">
                <a:solidFill>
                  <a:srgbClr val="3333FF"/>
                </a:solidFill>
              </a:rPr>
              <a:t>costs</a:t>
            </a:r>
            <a:r>
              <a:rPr lang="en-US" sz="2800" dirty="0" smtClean="0"/>
              <a:t> and </a:t>
            </a:r>
            <a:r>
              <a:rPr lang="en-US" sz="2800" dirty="0" smtClean="0">
                <a:solidFill>
                  <a:srgbClr val="3333FF"/>
                </a:solidFill>
              </a:rPr>
              <a:t>schedule</a:t>
            </a:r>
            <a:r>
              <a:rPr lang="en-US" sz="2800" dirty="0" smtClean="0"/>
              <a:t>.</a:t>
            </a:r>
          </a:p>
          <a:p>
            <a:pPr>
              <a:spcBef>
                <a:spcPts val="0"/>
              </a:spcBef>
              <a:spcAft>
                <a:spcPts val="3000"/>
              </a:spcAft>
            </a:pPr>
            <a:r>
              <a:rPr lang="en-US" sz="2800" dirty="0" smtClean="0"/>
              <a:t>Your </a:t>
            </a:r>
            <a:r>
              <a:rPr lang="en-US" sz="2800" dirty="0" smtClean="0">
                <a:solidFill>
                  <a:srgbClr val="3333FF"/>
                </a:solidFill>
              </a:rPr>
              <a:t>communication plans </a:t>
            </a:r>
            <a:r>
              <a:rPr lang="en-US" sz="2800" dirty="0" smtClean="0"/>
              <a:t>should define how your performance measurements are </a:t>
            </a:r>
            <a:r>
              <a:rPr lang="en-US" sz="2800" dirty="0" smtClean="0">
                <a:solidFill>
                  <a:srgbClr val="3333FF"/>
                </a:solidFill>
              </a:rPr>
              <a:t>reported</a:t>
            </a:r>
            <a:r>
              <a:rPr lang="en-US" sz="2800" dirty="0" smtClean="0"/>
              <a:t> and how often you need to create and distribute that information.</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Formulas</a:t>
            </a:r>
            <a:endParaRPr lang="en-US" dirty="0"/>
          </a:p>
        </p:txBody>
      </p:sp>
      <p:sp>
        <p:nvSpPr>
          <p:cNvPr id="3" name="Content Placeholder 2"/>
          <p:cNvSpPr>
            <a:spLocks noGrp="1"/>
          </p:cNvSpPr>
          <p:nvPr>
            <p:ph idx="1"/>
          </p:nvPr>
        </p:nvSpPr>
        <p:spPr/>
        <p:txBody>
          <a:bodyPr>
            <a:normAutofit/>
          </a:bodyPr>
          <a:lstStyle/>
          <a:p>
            <a:pPr>
              <a:spcBef>
                <a:spcPts val="0"/>
              </a:spcBef>
              <a:spcAft>
                <a:spcPts val="3000"/>
              </a:spcAft>
            </a:pPr>
            <a:r>
              <a:rPr lang="en-US" sz="2800" dirty="0" smtClean="0">
                <a:solidFill>
                  <a:srgbClr val="3333FF"/>
                </a:solidFill>
              </a:rPr>
              <a:t>Budgeted at Completion (BAC)</a:t>
            </a:r>
            <a:r>
              <a:rPr lang="en-US" dirty="0" smtClean="0">
                <a:solidFill>
                  <a:schemeClr val="bg2">
                    <a:lumMod val="50000"/>
                    <a:lumOff val="50000"/>
                  </a:schemeClr>
                </a:solidFill>
              </a:rPr>
              <a:t/>
            </a:r>
            <a:br>
              <a:rPr lang="en-US" dirty="0" smtClean="0">
                <a:solidFill>
                  <a:schemeClr val="bg2">
                    <a:lumMod val="50000"/>
                    <a:lumOff val="50000"/>
                  </a:schemeClr>
                </a:solidFill>
              </a:rPr>
            </a:br>
            <a:r>
              <a:rPr lang="en-US" sz="1500" dirty="0" smtClean="0"/>
              <a:t>This refers to the amount that you planned for the </a:t>
            </a:r>
            <a:r>
              <a:rPr lang="en-US" sz="1500" dirty="0" smtClean="0">
                <a:solidFill>
                  <a:srgbClr val="FF0000"/>
                </a:solidFill>
              </a:rPr>
              <a:t>cost of the project</a:t>
            </a:r>
            <a:r>
              <a:rPr lang="en-US" sz="1500" dirty="0" smtClean="0"/>
              <a:t>.</a:t>
            </a:r>
          </a:p>
          <a:p>
            <a:pPr>
              <a:spcBef>
                <a:spcPts val="0"/>
              </a:spcBef>
              <a:spcAft>
                <a:spcPts val="3000"/>
              </a:spcAft>
            </a:pPr>
            <a:r>
              <a:rPr lang="en-US" sz="2800" dirty="0" smtClean="0">
                <a:solidFill>
                  <a:srgbClr val="3333FF"/>
                </a:solidFill>
              </a:rPr>
              <a:t>Planned Value (PV)</a:t>
            </a:r>
            <a:r>
              <a:rPr lang="en-US" dirty="0" smtClean="0"/>
              <a:t/>
            </a:r>
            <a:br>
              <a:rPr lang="en-US" dirty="0" smtClean="0"/>
            </a:br>
            <a:r>
              <a:rPr lang="en-US" sz="1500" dirty="0" smtClean="0"/>
              <a:t>Planned value refers to how much you planned for </a:t>
            </a:r>
            <a:r>
              <a:rPr lang="en-US" sz="1500" dirty="0" smtClean="0">
                <a:solidFill>
                  <a:srgbClr val="FF0000"/>
                </a:solidFill>
              </a:rPr>
              <a:t>particular activities to cost </a:t>
            </a:r>
            <a:r>
              <a:rPr lang="en-US" sz="1500" dirty="0" smtClean="0"/>
              <a:t>during a certain stretch of time.</a:t>
            </a:r>
            <a:endParaRPr lang="en-US" sz="1400" dirty="0" smtClean="0"/>
          </a:p>
          <a:p>
            <a:pPr>
              <a:spcBef>
                <a:spcPts val="0"/>
              </a:spcBef>
              <a:spcAft>
                <a:spcPts val="3000"/>
              </a:spcAft>
            </a:pPr>
            <a:r>
              <a:rPr lang="en-US" sz="2800" dirty="0" smtClean="0">
                <a:solidFill>
                  <a:srgbClr val="3333FF"/>
                </a:solidFill>
              </a:rPr>
              <a:t>Actual Cost (AC)</a:t>
            </a:r>
            <a:r>
              <a:rPr lang="en-US" dirty="0" smtClean="0"/>
              <a:t/>
            </a:r>
            <a:br>
              <a:rPr lang="en-US" dirty="0" smtClean="0"/>
            </a:br>
            <a:r>
              <a:rPr lang="en-US" sz="1400" dirty="0" smtClean="0"/>
              <a:t>Actual cost refers to how much the </a:t>
            </a:r>
            <a:r>
              <a:rPr lang="en-US" sz="1400" dirty="0" smtClean="0">
                <a:solidFill>
                  <a:srgbClr val="FF0000"/>
                </a:solidFill>
              </a:rPr>
              <a:t>project work actually costs </a:t>
            </a:r>
            <a:r>
              <a:rPr lang="en-US" sz="1400" dirty="0" smtClean="0"/>
              <a:t>as of a certain date.</a:t>
            </a:r>
          </a:p>
          <a:p>
            <a:pPr>
              <a:spcBef>
                <a:spcPts val="0"/>
              </a:spcBef>
              <a:spcAft>
                <a:spcPts val="3000"/>
              </a:spcAft>
            </a:pPr>
            <a:r>
              <a:rPr lang="en-US" sz="2800" dirty="0" smtClean="0">
                <a:solidFill>
                  <a:srgbClr val="3333FF"/>
                </a:solidFill>
              </a:rPr>
              <a:t>Earned Value (EV)</a:t>
            </a:r>
            <a:r>
              <a:rPr lang="en-US" dirty="0" smtClean="0"/>
              <a:t/>
            </a:r>
            <a:br>
              <a:rPr lang="en-US" dirty="0" smtClean="0"/>
            </a:br>
            <a:r>
              <a:rPr lang="en-US" sz="1400" dirty="0" smtClean="0">
                <a:solidFill>
                  <a:srgbClr val="FF0000"/>
                </a:solidFill>
              </a:rPr>
              <a:t>Value of this project work </a:t>
            </a:r>
            <a:r>
              <a:rPr lang="en-US" sz="1400" dirty="0" smtClean="0"/>
              <a:t>as of this particular date or particular point in the schedule</a:t>
            </a:r>
            <a:br>
              <a:rPr lang="en-US" sz="1400" dirty="0" smtClean="0"/>
            </a:br>
            <a:endParaRPr lang="en-US" sz="14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Value Formulas</a:t>
            </a:r>
            <a:endParaRPr lang="en-US" dirty="0"/>
          </a:p>
        </p:txBody>
      </p:sp>
      <p:sp>
        <p:nvSpPr>
          <p:cNvPr id="3" name="Content Placeholder 2"/>
          <p:cNvSpPr>
            <a:spLocks noGrp="1"/>
          </p:cNvSpPr>
          <p:nvPr>
            <p:ph idx="1"/>
          </p:nvPr>
        </p:nvSpPr>
        <p:spPr/>
        <p:txBody>
          <a:bodyPr>
            <a:normAutofit/>
          </a:bodyPr>
          <a:lstStyle/>
          <a:p>
            <a:pPr>
              <a:spcBef>
                <a:spcPts val="0"/>
              </a:spcBef>
              <a:spcAft>
                <a:spcPts val="2400"/>
              </a:spcAft>
            </a:pPr>
            <a:r>
              <a:rPr lang="en-US" sz="2800" dirty="0" smtClean="0">
                <a:solidFill>
                  <a:srgbClr val="3333FF"/>
                </a:solidFill>
              </a:rPr>
              <a:t>Budgeted at Completion (BAC)</a:t>
            </a:r>
            <a:r>
              <a:rPr lang="en-US" dirty="0" smtClean="0">
                <a:solidFill>
                  <a:schemeClr val="bg2">
                    <a:lumMod val="50000"/>
                    <a:lumOff val="50000"/>
                  </a:schemeClr>
                </a:solidFill>
              </a:rPr>
              <a:t/>
            </a:r>
            <a:br>
              <a:rPr lang="en-US" dirty="0" smtClean="0">
                <a:solidFill>
                  <a:schemeClr val="bg2">
                    <a:lumMod val="50000"/>
                    <a:lumOff val="50000"/>
                  </a:schemeClr>
                </a:solidFill>
              </a:rPr>
            </a:br>
            <a:r>
              <a:rPr lang="en-US" sz="1500" dirty="0" smtClean="0"/>
              <a:t>This refers to the amount that you planned as the total cost of particular activities.</a:t>
            </a:r>
          </a:p>
          <a:p>
            <a:pPr>
              <a:spcBef>
                <a:spcPts val="0"/>
              </a:spcBef>
              <a:spcAft>
                <a:spcPts val="2400"/>
              </a:spcAft>
            </a:pPr>
            <a:r>
              <a:rPr lang="en-US" sz="2800" dirty="0" smtClean="0">
                <a:solidFill>
                  <a:srgbClr val="3333FF"/>
                </a:solidFill>
              </a:rPr>
              <a:t>Planned Value (PV)</a:t>
            </a:r>
            <a:r>
              <a:rPr lang="en-US" dirty="0" smtClean="0"/>
              <a:t/>
            </a:r>
            <a:br>
              <a:rPr lang="en-US" dirty="0" smtClean="0"/>
            </a:br>
            <a:r>
              <a:rPr lang="en-US" sz="1500" dirty="0" smtClean="0"/>
              <a:t>Planned value refers to how much you planned for particular activities to cost during a certain stretch of time.</a:t>
            </a:r>
            <a:br>
              <a:rPr lang="en-US" sz="1500" dirty="0" smtClean="0"/>
            </a:br>
            <a:r>
              <a:rPr lang="en-US" sz="1500" dirty="0" smtClean="0">
                <a:solidFill>
                  <a:srgbClr val="3333FF"/>
                </a:solidFill>
              </a:rPr>
              <a:t>Planned percentage complete </a:t>
            </a:r>
            <a:r>
              <a:rPr lang="en-US" sz="1500" b="1" dirty="0" smtClean="0">
                <a:solidFill>
                  <a:srgbClr val="3333FF"/>
                </a:solidFill>
              </a:rPr>
              <a:t>×</a:t>
            </a:r>
            <a:r>
              <a:rPr lang="en-US" sz="1500" dirty="0" smtClean="0">
                <a:solidFill>
                  <a:srgbClr val="3333FF"/>
                </a:solidFill>
              </a:rPr>
              <a:t> the amount Budgeted at Completion</a:t>
            </a:r>
            <a:r>
              <a:rPr lang="en-US" sz="1400" dirty="0" smtClean="0">
                <a:solidFill>
                  <a:srgbClr val="3333FF"/>
                </a:solidFill>
              </a:rPr>
              <a:t> (BAC) </a:t>
            </a:r>
            <a:endParaRPr lang="en-US" sz="1400" dirty="0" smtClean="0"/>
          </a:p>
          <a:p>
            <a:pPr>
              <a:spcBef>
                <a:spcPts val="0"/>
              </a:spcBef>
              <a:spcAft>
                <a:spcPts val="2400"/>
              </a:spcAft>
            </a:pPr>
            <a:r>
              <a:rPr lang="en-US" sz="2800" dirty="0" smtClean="0">
                <a:solidFill>
                  <a:srgbClr val="3333FF"/>
                </a:solidFill>
              </a:rPr>
              <a:t>Actual Cost (AC)</a:t>
            </a:r>
            <a:r>
              <a:rPr lang="en-US" dirty="0" smtClean="0"/>
              <a:t/>
            </a:r>
            <a:br>
              <a:rPr lang="en-US" dirty="0" smtClean="0"/>
            </a:br>
            <a:r>
              <a:rPr lang="en-US" sz="1400" dirty="0" smtClean="0"/>
              <a:t>Actual cost refers to how much the project work actually costs as of a certain date.</a:t>
            </a:r>
            <a:br>
              <a:rPr lang="en-US" sz="1400" dirty="0" smtClean="0"/>
            </a:br>
            <a:r>
              <a:rPr lang="en-US" sz="1400" dirty="0" smtClean="0">
                <a:solidFill>
                  <a:srgbClr val="3333FF"/>
                </a:solidFill>
              </a:rPr>
              <a:t>Indirect costs </a:t>
            </a:r>
            <a:r>
              <a:rPr lang="en-US" sz="1400" b="1" dirty="0" smtClean="0">
                <a:solidFill>
                  <a:srgbClr val="3333FF"/>
                </a:solidFill>
              </a:rPr>
              <a:t>+</a:t>
            </a:r>
            <a:r>
              <a:rPr lang="en-US" sz="1400" dirty="0" smtClean="0">
                <a:solidFill>
                  <a:srgbClr val="3333FF"/>
                </a:solidFill>
              </a:rPr>
              <a:t> Direct costs</a:t>
            </a:r>
            <a:endParaRPr lang="en-US" sz="1400" dirty="0" smtClean="0"/>
          </a:p>
          <a:p>
            <a:pPr>
              <a:spcBef>
                <a:spcPts val="0"/>
              </a:spcBef>
              <a:spcAft>
                <a:spcPts val="2400"/>
              </a:spcAft>
            </a:pPr>
            <a:r>
              <a:rPr lang="en-US" sz="2800" dirty="0" smtClean="0">
                <a:solidFill>
                  <a:srgbClr val="3333FF"/>
                </a:solidFill>
              </a:rPr>
              <a:t>Earned Value (EV)</a:t>
            </a:r>
            <a:r>
              <a:rPr lang="en-US" dirty="0" smtClean="0"/>
              <a:t/>
            </a:r>
            <a:br>
              <a:rPr lang="en-US" dirty="0" smtClean="0"/>
            </a:br>
            <a:r>
              <a:rPr lang="en-US" sz="1400" dirty="0" smtClean="0"/>
              <a:t>Value of this project work as of this particular date or particular point in the schedule</a:t>
            </a:r>
            <a:br>
              <a:rPr lang="en-US" sz="1400" dirty="0" smtClean="0"/>
            </a:br>
            <a:r>
              <a:rPr lang="en-US" sz="1400" dirty="0" smtClean="0">
                <a:solidFill>
                  <a:srgbClr val="3333FF"/>
                </a:solidFill>
              </a:rPr>
              <a:t>Actual percentage complete </a:t>
            </a:r>
            <a:r>
              <a:rPr lang="en-US" sz="1400" b="1" dirty="0" smtClean="0">
                <a:solidFill>
                  <a:srgbClr val="3333FF"/>
                </a:solidFill>
              </a:rPr>
              <a:t>×</a:t>
            </a:r>
            <a:r>
              <a:rPr lang="en-US" sz="1400" dirty="0" smtClean="0">
                <a:solidFill>
                  <a:srgbClr val="3333FF"/>
                </a:solidFill>
              </a:rPr>
              <a:t> the amount Budgeted at Completion (BAC)</a:t>
            </a:r>
            <a:endParaRPr lang="en-US" sz="1400" dirty="0">
              <a:solidFill>
                <a:srgbClr val="3333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PV</a:t>
            </a:r>
            <a:endParaRPr lang="en-US" dirty="0"/>
          </a:p>
        </p:txBody>
      </p:sp>
      <p:sp>
        <p:nvSpPr>
          <p:cNvPr id="3" name="Content Placeholder 2"/>
          <p:cNvSpPr>
            <a:spLocks noGrp="1"/>
          </p:cNvSpPr>
          <p:nvPr>
            <p:ph idx="1"/>
          </p:nvPr>
        </p:nvSpPr>
        <p:spPr>
          <a:xfrm>
            <a:off x="457200" y="1775191"/>
            <a:ext cx="8229600" cy="5082809"/>
          </a:xfrm>
        </p:spPr>
        <p:txBody>
          <a:bodyPr>
            <a:normAutofit/>
          </a:bodyPr>
          <a:lstStyle/>
          <a:p>
            <a:r>
              <a:rPr lang="en-GB" sz="2800" dirty="0"/>
              <a:t>How much did you plan to have completed at this point in time?</a:t>
            </a:r>
            <a:endParaRPr lang="en-US" sz="2800" dirty="0" smtClean="0"/>
          </a:p>
          <a:p>
            <a:r>
              <a:rPr lang="en-US" sz="2800" dirty="0"/>
              <a:t>Your </a:t>
            </a:r>
            <a:r>
              <a:rPr lang="en-US" sz="2800" dirty="0" smtClean="0"/>
              <a:t>percentages </a:t>
            </a:r>
            <a:r>
              <a:rPr lang="en-GB" sz="2800" dirty="0" smtClean="0"/>
              <a:t>may </a:t>
            </a:r>
            <a:r>
              <a:rPr lang="en-GB" sz="2800" dirty="0"/>
              <a:t>vary, but for our example, we say that you planned on </a:t>
            </a:r>
            <a:r>
              <a:rPr lang="en-GB" sz="2800" dirty="0" smtClean="0"/>
              <a:t>having  25 </a:t>
            </a:r>
            <a:r>
              <a:rPr lang="en-GB" sz="2800" dirty="0"/>
              <a:t>percent of the code completed by June 29. But you’ve actually </a:t>
            </a:r>
            <a:r>
              <a:rPr lang="en-GB" sz="2800" dirty="0" smtClean="0"/>
              <a:t>completed </a:t>
            </a:r>
            <a:r>
              <a:rPr lang="en-US" sz="2800" dirty="0" smtClean="0"/>
              <a:t>just </a:t>
            </a:r>
            <a:r>
              <a:rPr lang="en-US" sz="2800" dirty="0"/>
              <a:t>20 </a:t>
            </a:r>
            <a:r>
              <a:rPr lang="en-US" sz="2800" dirty="0" smtClean="0"/>
              <a:t>percent</a:t>
            </a:r>
          </a:p>
          <a:p>
            <a:endParaRPr lang="en-GB" dirty="0" smtClean="0"/>
          </a:p>
          <a:p>
            <a:endParaRPr lang="en-GB" dirty="0" smtClean="0"/>
          </a:p>
          <a:p>
            <a:endParaRPr lang="en-GB" dirty="0"/>
          </a:p>
          <a:p>
            <a:endParaRPr lang="en-GB" dirty="0" smtClean="0"/>
          </a:p>
          <a:p>
            <a:r>
              <a:rPr lang="en-GB" sz="1800" dirty="0" smtClean="0"/>
              <a:t>You </a:t>
            </a:r>
            <a:r>
              <a:rPr lang="en-GB" sz="1800" dirty="0"/>
              <a:t>had planned on your project having a value of $30,000 at this point in time.</a:t>
            </a:r>
            <a:endParaRPr lang="en-US" sz="1800" dirty="0">
              <a:solidFill>
                <a:srgbClr val="3333F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724400"/>
            <a:ext cx="42481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EV</a:t>
            </a:r>
            <a:endParaRPr lang="en-US" dirty="0"/>
          </a:p>
        </p:txBody>
      </p:sp>
      <p:sp>
        <p:nvSpPr>
          <p:cNvPr id="3" name="Content Placeholder 2"/>
          <p:cNvSpPr>
            <a:spLocks noGrp="1"/>
          </p:cNvSpPr>
          <p:nvPr>
            <p:ph idx="1"/>
          </p:nvPr>
        </p:nvSpPr>
        <p:spPr/>
        <p:txBody>
          <a:bodyPr/>
          <a:lstStyle/>
          <a:p>
            <a:r>
              <a:rPr lang="en-GB" sz="2800" dirty="0"/>
              <a:t>H</a:t>
            </a:r>
            <a:r>
              <a:rPr lang="en-GB" sz="2800" dirty="0" smtClean="0"/>
              <a:t>ow </a:t>
            </a:r>
            <a:r>
              <a:rPr lang="en-GB" sz="2800" dirty="0"/>
              <a:t>much work your team </a:t>
            </a:r>
            <a:r>
              <a:rPr lang="en-GB" sz="2800" dirty="0" smtClean="0"/>
              <a:t>completed at a particular point in time?</a:t>
            </a:r>
            <a:endParaRPr lang="en-US" sz="2800" dirty="0" smtClean="0"/>
          </a:p>
          <a:p>
            <a:r>
              <a:rPr lang="en-GB" sz="2800" dirty="0"/>
              <a:t>Just take the actual percent of the </a:t>
            </a:r>
            <a:r>
              <a:rPr lang="en-GB" sz="2800" dirty="0" smtClean="0"/>
              <a:t>project that </a:t>
            </a:r>
            <a:r>
              <a:rPr lang="en-GB" sz="2800" dirty="0"/>
              <a:t>your team has completed and multiply by how much you said you </a:t>
            </a:r>
            <a:r>
              <a:rPr lang="en-GB" sz="2800" dirty="0" smtClean="0"/>
              <a:t>would spend </a:t>
            </a:r>
            <a:r>
              <a:rPr lang="en-GB" sz="2800" dirty="0"/>
              <a:t>for the entire project.</a:t>
            </a:r>
            <a:endParaRPr lang="en-US" dirty="0">
              <a:solidFill>
                <a:srgbClr val="3333FF"/>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106182"/>
            <a:ext cx="414337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09600" y="5943600"/>
            <a:ext cx="8839200" cy="400110"/>
          </a:xfrm>
          <a:prstGeom prst="rect">
            <a:avLst/>
          </a:prstGeom>
        </p:spPr>
        <p:txBody>
          <a:bodyPr wrap="square">
            <a:spAutoFit/>
          </a:bodyPr>
          <a:lstStyle/>
          <a:p>
            <a:r>
              <a:rPr lang="en-GB" sz="2000" dirty="0"/>
              <a:t>At this point in time, your project has an earned value of $24,000.</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to think:</a:t>
            </a:r>
            <a:endParaRPr lang="en-US" dirty="0"/>
          </a:p>
        </p:txBody>
      </p:sp>
      <p:sp>
        <p:nvSpPr>
          <p:cNvPr id="3" name="Content Placeholder 2"/>
          <p:cNvSpPr>
            <a:spLocks noGrp="1"/>
          </p:cNvSpPr>
          <p:nvPr>
            <p:ph idx="1"/>
          </p:nvPr>
        </p:nvSpPr>
        <p:spPr/>
        <p:txBody>
          <a:bodyPr/>
          <a:lstStyle/>
          <a:p>
            <a:r>
              <a:rPr lang="en-GB" dirty="0"/>
              <a:t>Because you planned on your project having a value of $30,000 at this </a:t>
            </a:r>
            <a:r>
              <a:rPr lang="en-GB" dirty="0" smtClean="0"/>
              <a:t>point in </a:t>
            </a:r>
            <a:r>
              <a:rPr lang="en-GB" dirty="0"/>
              <a:t>time, but it only has a value of $24,000, you have a $6,000 </a:t>
            </a:r>
            <a:r>
              <a:rPr lang="en-GB" i="1" dirty="0"/>
              <a:t>variance</a:t>
            </a:r>
            <a:endParaRPr lang="en-US" dirty="0"/>
          </a:p>
        </p:txBody>
      </p:sp>
      <p:sp>
        <p:nvSpPr>
          <p:cNvPr id="5" name="AutoShape 2" descr="data:image/jpeg;base64,/9j/4AAQSkZJRgABAQAAAQABAAD/2wCEAAkGBxQTEhQUExQWFRQXFhoYFxgYGRsbGRsYISEYHxofJBwbHyggHholHCAaIjEhKSstLzEwFx8zODMtNygtLiwBCgoKDg0OGxAQGzcmICQvNDQtLTQsLDQsLCwsNCwsLDAwLCwsLCwsLS8sLCwsNCwsLCwsLCwsLTQ0NCwsLCwsLP/AABEIAPIA0QMBEQACEQEDEQH/xAAcAAEAAwEBAQEBAAAAAAAAAAAABAUGBwMBAgj/xABEEAACAQMCBAQDBQMJBgcAAAABAgMABBESIQUGEzEiQVFhBxQyI0JxgZFSYrEkMzRygpKhwfAVQ3OiwtFTdJOy0uHx/8QAGwEBAAIDAQEAAAAAAAAAAAAAAAMEAQIFBgf/xAA9EQACAQIDBQUGBAUEAgMAAAAAAQIDEQQhMQUSQVFhE3GBkaEiMrHB0fAGFFLhIzRCYnIVM7LSgpIkU6L/2gAMAwEAAhEDEQA/AO40AoBQCgFAKAUAoBQCgFAKAUAoBQCgFAKAUAoBQCgFAKAUAoBQCgFAKAUAoBQCgFAKAUBX8dM/Rb5YDrEoF1YwAWUOd/RNR/KgLCgI97exxLqkYIpZVBPmzEKo/EsQPzoCRQCgFAKAUAoBQCgFAKAUAoBQCgFAKAUAoBQCgFAKArOG3FwZ7lJowsSsht5AR40KjWCMkhlcHyGzDGd6As6AUAoCPeWMcujqIG6biRM/dcAgN+IyaAkUAoBQCgFAKAUAoBQCgFAKAUAoBQCgFAKAUAoBQCgFAUPHuaY7dxCqPPcsMrBEAW09tTMSFjT3YjO+M4qDEYqjh4b9WVl9+fgZUW8kV/zXEZdy1var+yqtO+P67FEB/sMPevMYj8WU4u1Gm31bt6Z/FEyoPiz9q/EEO1xBKN/DJCysfQa45MD8dBqKl+Lf/speT+TXzMuhyZ72PNOHSK8i+Wkc6Y2D64JGPZVkwpDnyV1UnOF1V6LA7Vw2N/2nnyeT/fwIpQcdTRk43PauiaH5hlV1DKwZTuCCCCPYigP3QCgFAKAUAoBQCgFAKAUAoBQCgI/Eb1IYpJZDhI1LscE7AZOw3J9hQGX5c59jubj5d4XgkbJi1MjawASQdJOl9IJxuMKfFnagNhQCgFAVkFlMl1I4lDW8igmNgSySjSMo2cCMqN0x9W4O5oD9cw8UFtbSzY1FF8K5xrckLGud8anKrn3rWUlCLlLRApeCcNMKs0hDzytrnkAxrf8AyRRhVHkAPevlW0toTxtd1JacFyX3qXoQ3VYsaoG4oCPxGxjnieKVQ0bqVZT5g+43B9xuKko1p0ZqpB2azRhq6sz8cpyme1ktrkiV4We3m1DIdcAoTnuWhaMk9iS1fWMFiVicPCsuK9dH6lGUd12NBbW6RoqRqqIowqqAqqB2AA2A9qtGp60AoBQCgFAKAUAoBQCgFAKAUAoCHxjh63EEsLEqJEK6h3XI2IztkHcfhQHIbi0k4TxW3nu3jkt9OkSBWQKG1Iz6WkYB0JQHHdZj6bAXvG/imxmEHDbb5picK5JCuR30KBlkA36hKr57io+1TlurN/AuPA1I0O3qezF+7fWXcuXV2XedKiJ0jUAGwMgbgHz3qQpn7oBQGc52UMlqjfS13FkeunVIv/Oin8sVzdsTlDA1XHW3xyfozen7yJNfKy8VHHuPpbDxKWbTqx2BG42J7+LSuB2MiZwDkXMLg5YjR5affhd+DtnkaylYgJxq7d9MVsrKuguWLIGDOUOhiN8BWlJwfCUGMtU7wmGhG86lm720drK+a6tqPfd3sjXefBF3wq6aSMOwAyz4xnBUMwQ7+q4P51Rr01Tnurp52V/U3TuiBwa6EXEOIFiBELa3mdvJSPmASffQo/JRXv8A8LybwNnwk/kyrW941lhexzRrLE6yRuMqynII/H/XavREJIoBQCgPCzvY5RqikSRQSpKMGGQcEZHmDtQGE+LHMcluIY4nkjDB5Jni061RcBB4uwZz5bnQR2zQGu5Y6/ykHzX8/wBMdTsDn307asYzjbOcbUBaUAoBQCgFAKAUAoDN89c0mwhR1haaSSQRxqDgaiCcsQCcYB2AJJwNs5GJOyuSUqfaTUbpX4vRHMON8ucW4jBJdXTaBH44oWQjC7aysOchgucF8uSMYAINRbsp+9kuS+b+heVehhv9hb8v1SWS/wAYv4yv3I13wia1jtpcCNbiI4nlJ8ToctG5ZjtGV8vpBVsbbmSMVFWSKVavUrT36km3zZoOEc82dzdG1gdpHCM4cKekwUgHS5+ruNxt71lSTdkzE6NSEVKUWk9G1r3czS1kjIMYuOu2ow/LaRowG6urzyc6Svc5HrjyyQI/NPDXuLZ0jIEqlZIie3VjYOgJ/ZLKFPsxqKtSjWpypy0kmvMynZ3IHCuILPGHXIOSrofqRxs6MPJlbIP4V8mxeFqYWtKlUWa9eTXRl6MlJXRH5iizCZFBLwnqpjuSuSy/201J+D1nCS/ibj0lk/HR+Ds/AS0JN7ehIXl7qqFxjz2yMfj/AJ1HTpOdRU+LdjLeVz7w636UMaE50Iqk+pAAJrFafaVJSXFhKyIHw++3e8vvuTyiOHfIMMIKhh7NIZT+BFfT9j4R4XCQpy11fe/poUqkt6VzYgV0zQ+0AoAaA4/zN8L2tepdWE/SCKW0FjG6KMlgsyb6QOysD+NQypO94Oz9PI6FLHR3VTxFNTisk9JLukte53MPwbmPq3sUt8zzqkivIpUCbKDEYKkhSiN4jgZ3bvqOde2cMqit14Fn/TIYhb2Cnvf2Oymvk+9H9EcE43Bdx9S3kWRc4OMhlPoynDK3sQKnTTV0cicJQk4yVmuD1LCsmooBQCgFAKAUAoBQGU5w57t7EFciW4xkQq2Me7tgiNfx3ODgHeo6lSMFdlvCYKtip7tNaavglzbOA8QeV26nRkWGXUVOlxAsSsGOhWP2oQsuN/2QOwAi3alXX2Vy4nRjWwWByprtan6n7i7lx7/I77yFynb2UPVjkM7yopac9mXuNK9kTfOB7ZJxU0KcYK0UcvE4qtiZ79WV38O5cDR2PEIpgxhljlCsVYoysAw7qSpOGG23vW5XJNAKAoeL8vlnM9s4huDgvnJimxtiRR54wBIPEMDuBpPPx+zaGNhu1FnwfFft0N4zcdCDwfiwn6iMhjmifpzRNuVbGRv2ZGUgqw7g+W4HznaOzquBq7k8+KfP9+hbhNSVyBD/AES1izuXij89xGdTfkUjbb3xWZfzFSp0b/8AbJeTkhwSPl+JL+R7SAlLdTpu7gd/eGM/+IR9TdkB9Tgd78P7F37Yqusv6Vz6vpy592sVWp/SjbWlskSLHGoREUKqjYBQMAD2xXtyse1AKA+MwHfagMBz3yneyXAvLCcrKIwhiLlMgZPhbdd8jKMNJIzkVpOMnnF2+Baw1alC8atPeT62ku5/JpowfG/iDetG9ncxgTIwLr/NSnABUMu6lc4csuxAAxg1F2zhlUVuvAu/6ZCut7Bz3v7XlNfKXejpPJ/ArCXhyQr0btM6pW0jJnONbEHxI/oNiAFHkKnyaOU1KErPJrwafxR7cu8gwWV01xBLMA0ZTpMwZMEg9yNbYxtqJIyd961hCMPdRLXxVXENOrK7Std627+Pia2tyAUAoBQCgFAKAUAoDLycg2LXL3UkRkkd+oQ7MYw2AM6M6T2B8QO/bFa7qvvWzJe3qdn2W893W3C/2ih+KvHrTom3zrukIaMJg9J8ffbsqshKlfqKucDsRrUqwpq8mWMFs/EYyW7Sj3vgu9/LU5fwSS84h0+HxTdREU4RnCQIoOcNpAaXG2Bhu3YCoE6tX+1ep05R2fgFb/eqf/hP5+vgdw5E5RXh0LIHMkkjBpG0hVyAAAqjsoHqSdzv5CzCCgrI42JxE8RUdSdr9FZLlkaatiAUAoDE8wxxQ8VtZVYLJcRSwyJkZZUAeNyufu4ddWPvgV578TUVPBb3GLXrl8yWi7SKtuMW8QtTLNGi/M3DKWdQACLkqe+wKnA/rAedeSWFr1HUUItvdjwf9l/X4FjeStcuvhTexycOiCNmRMifIIImb7R85AyTrySNt6+mQioxUUrJFI2FbAUAoCg5y5dTiNqYTIUGoOrL4l1LnGpcgOm/05G4ByCAaxJXViSlU7OanZO3Bq6fejmg4zxPg7hJgZYM6V6jFom9Ak31Rt+6wPY4Xzqq51aXve0ufE7scPgdoZUX2VT9L919z4feRE5G4dbcTvZnvxHrKnREx0ySyPlnkDKclUHhVQxKjHbAqeFSFReycnFYOvg5pVVZ8Hwfc/tm34F8NjZ3iXEF5IIx9cTICzrhsKXBAKgkEZQkY753pClGD9ny4G2Jx9XEwUatm1/Vb2u661XejfVIUhQCgFAKAUAoBQCgFAV/MFnLNbTRQymCV0ISQd1byP8Alkb77b0BiOXPhRFG2u7k+YbJPTA0xZPcsCS0hzk5JAOdxneoYUIxe883zZ0sTtWtVgqUPYgv6Y5Lx4vxKr4mcM+QmivbYCMCQOoGFRZwMMp8gssWoY23Vu5cVMc5K+SPLjPxUuZ2WOwh6ZcgIXXqTOfMLH9K+e51bbkCqzxF5btNX+B24bG7Oj2+Mn2a4K15Pw4etuNjpXKS3QtIvnipudPj049TpB0+EvpxqK7ZzjberCvbM4st3ee7pwKXm3nY2c4jEQdVjWWUl8NoYuAEUA5bwMd8AnSo7krk1NiKA5r8VLFWuLYvGjq0MqnUobdWiKjJGOzOQPxoDn/FuGRKq9OOGNi2M9KI52J3DMue3uaA6D8E8iK8Vtz11cnDDOY0H0sNh4cgbjBGNqAvfiRxqe0tkkgIUtKEdtHUZU0SHKp94ggE98AMcbbAWfKHEpbizilnjMcrBgylWT6WZQ2lvEoYAOAewYbnvQFwwyMUBye5+Hl9YEvwu6cxjJEJfSw/BWzDIfdlU7dzUUoT1g/B6fUv0MRhmtzEU/8AyjlJeHuvyT6sxfNHOk3EFW2uREESTTKyK2YznS0hj8TF0XUBpOCWJ9K1VeztUVn6eZNU2W5xdTCS7SK1Syku+OvijZX3wztrmFJuE3CgADSGdpIiV8ww8cbgjfGcEfSDWZUIye8snzRpQ2nXpQ7Kftw/TLNeHFW6PI6DyhZ3UVqiXkqyzDOWXJ8P3QWIBcgfewM+eTuZVe2ZQqOLk3FWXBXvbxLqsmgoBQCgFAKAUAoBQCgFAU/NnGWs7WSdYmmZcYRc9yQMnAJCjOScHYGsPJG0VvSSvbqckPAOK8WkMsw0AA6GmDRxIfFgRw/V32LnfB+o7Cqrp1K3v5LkeghjMHs5f/GXaVP1vRf4rX71ehZfBq6W3nktLhV+ZkBZZCml9S56kBbz0EFgFONnPpmzGEYq0UcOviKtebqVZXf35dyOw1sQmJ+JKIflikQmvEcy264XPgwzHUxGldYjyc5/LNAZ/inxGvCzpDHapoYoZNbzq5GxKgCPAztuT2P411cHsqeIgqjlZevyOZi9pwoT3LXZkOL8wXTzRPczGZBr8OmONVY4xjYAEjP1Ng+oOAW0NnfloxlG7XF8uQwG0PzMpRlZPgufM+3/ABNCuCsg88mJ9P8Af0lBgHvuB51ybnTK/l7i15FJM1rcNBHLgsFWGRQVBA3MeksSSToHbucgV08Bs+eJbcso8+vzOfjcfHDq0c5cunyLS75jv2ZTJcSSskivCCsAj2ILiQLGraSBsyknfGN6sYjY9SM0qWj5vPveWhXobWg4N1NVyWXhmdK5c+JVtcEJMrW0hOBrIMTNnGFlGATnbDBSfIVza2Fq0s5LLnw8zoUcVSq5RefLj5G2quWDI/EXmYWsBjRws0oOGyB0o/vSEnYY7KD3YjyBwBnuTPhnbtbPJcwBHn0lFHgkgjA+zGRuJT9T98k6TkDfEoqSsySlWnSmp03Zriix5O5EnsLtnS5D2zKwZCpDsdtJIB0ahj6xuRkYFR06W5o8uXItYzHPFJOpFb61ksnLvWl+pvqlKIoBQCgFAKAUAoBQCgFAKAUAoDkvxQsjbXkNzAcSzMCgGnULhB9RBILRtHs3kNAz9dAVqfEfiLTSoekAcqdK5WEjBUqx3dyCQQ2wKg4xs1/AYGWJnnlFav5FHHY2OHhlnJ6L59xS3sYmYtN9qzHLNJ4ye5+92AycAbDsABXqqeCoQhuKKt5/E8zPGV5z33J36ZfA/LyqpVSQCxwo9cDP8BU7nGDUXx0IVGUk5LhqfEuAzMm+V75BAIPpnuPLatI14TnKmtY6+JtKjOEI1Ho9PAiQyREykRqDEcE6V8hnb9aghOi3NqPudFyuTSjVSgnL3ur52JJvF6fUOdOnVtucYz93Odt9vx7VJ+apqiq0sk1fzNPy03WdGObvbyPUyDIGRk5IGdzjvt7bfrU+/G6V82Q7rte2R5XMII3BZQPoGMH0yD3/AAO36DEdSmms1dLhwf35G9ObTydnz4r78ydZ8731lFHCkkbRqc+NGkMa5HhJDBugBq37g4Awuw8ztDZzpe3DxS4ft1+16LAbQ7T2J+DfH9+he8l254nfyzXZXMeiQxBgwk3PRx626AAgYBLsSfPVyDrHYKAUAoBQCgFAKAUAoBQCgFAKAUAoD8yyBQWYhVAJJJwAB3JJ7CgOE868RS/vOvAXSNU6YkzhpFBbdfONDqPu2FO2Aa7WA2S60VUqZLlxf7HHx21FSbp083z4L9yoglRSsSLt4vp+lcZzk+pbIzvuD5g13aVajCf5ektNbaLvfXzOJVo1pQ7epx56vuXL0sfu2kDKDMo0q6l1YZUoCrEEb5Ur39Qe3lVerVlXwVRy19r0b+hYpU1RxdNLT2fVL6kGRNrPPYMPPz6T43wM7+wrK9qGHb6f8WavKddLr/yR6XagOZdw0YYZztpwrdv2ckAnfAyRuKo1t+GKq1oax3XbnG2f30L1LcnhqVKekt5X5SvkfLO6EjTKMFVVcd9w4eTJ8vvf4VcwslKrWto7PzRTxKap0b6q68mePBZCVWJwVKJp3GNYXSGwDvswAOw7DyZhVbBL8w6fae7GOS/U+fgWMW1QVTc96Us3yWqXiWE8QLxtgZDDfzAKS539CQv6CrtZN42l3S+RUpNflKnfH5kKyvGzcg5Oh3KZ7acdvwBH/MKUa8/4qfBu3d+z+Iq0Y/wmuKV+/wDdfAkfOJ0g+SocashfFpxnUQNWPBjJ3A9aysVCOHjUqvdcrafb/Y1eGlKvKnSW8o3++H7lryHeW/DrzqyxERMrIrLqcwnALvoGfAwUBjuRoHkxxxNqYKNFqpBWTyt8/v5na2ZjJVk4Td2s7/L7+RveBXnErq/W5RgnDcsAjFPEgXAwAurqdXJ1atIAwM4weOdY6BQCgFAKAUAoBQCgFAKAUAoBQGa5m52t7JwkqysdKu5jUMI0YlVZskHBIbZcnwnagMb8RubIboR2tvKskTZeYocq2nSVj1YwdyGZc5GlQRua6WysPCtXtPRZ25nO2niJ0aPsavK/Ixd5CzrpVyhOMsBvjzx6HHn5V6ytCU4bsZW69PvieYpTjCW9JX6dfvgQuExCOWaIZ0jpsuSScFdOMnfA01TwdONGrUpR0yfms/gWcXUlWp06stc15P8Ac9bqAFZGJ1LpyEVtjpGjfzzlCCudPtuap0abnSrxu8pSsr/f0LdWooVaErLOMbv7y9LnlxvCLHjAEdwqj0AVmQ/Scds+1bud8LQnfRx+jNVC2JrQtqpfVE7qDXoyCfGxGPIiBR7EEq36VZhFrGzvo4r6Feck8HDpJ/UqeG2ZjmuFCkJ000nOQQAw2229x659ar4LDToVqsXpZWfTOyJ8ZiIVqdKS1u79+WZ68RbMQmQ6ikhkBxjKlm1Dc7KVJ8+wG/nUdPejgadXjDPw4+hvU3ZY2dPhLLxtl6lh1F1DvqbQVHlpAn1H8iYx/aFXJXeMg7Zbr+RVjZYSavnvL7+JRS28ny8zKhLGSfC43KPkbD8dLf2aqSp1Py85Rjm3LLjaWX0fgWI1KfbwjJ5WjnwvHP6rxPt7C8csZCkqsASMiMyBXBXPhHYlds5rNaE6VWDSyULL2b2d1fJdBRnCpSkm83K79q11Z8X1LiPq9NHJMc64cFDp0vg+ZztgkHuCMjcHFXK1B4jDKNZe1rlwfqVaVdUK7lSeWmfFehteQeeDDY9B45ZmhXRbyBDplVfDpBxgsjeHC5LADAY5FeSxFOFOo4wd0uJ6rD1JVKalNWb4F38OIOKrI5vzLoaIFuq0LfbZH82IidMenVkHH3cDvUBMb+gFAKAUAoBQCgFAKAUAoBQFRxnli0umV7iBJHVSquR4lHfZhuCDuCNwdxigOFQsz6TqzCjTtCDqLlZZNep3Y5eTSEGdth5nevT7JwHZpV29Vl4nm9qY3tG6KWjzfOxIruHGPEWy9Qyb6ioU+mASR+e5qJUoqp2nG1iTtJbnZ8L3P2kKjOB9Xfz/AI+Xt7n1rMaUIttLXXqYlUlKyb006HyOJVUKqgAYCgepOAB7kn9TWsuzoUr6RibrtK1S2smfi3uCxYaSAOzbFWHsQf8A68wSN60w+IdZX3WuV7Zo2r0FSdt5PnbgRU4sOsYipAyVV/JnABZceRAP54NRxxidd0mstE+bSu16m7wj7HtE+rXJN2T9CPfcTkRpiDEEi05DZDNlQ2Ac4B3wBg71DXxdSEptWtDg9XlfJ+mjJaOGpzUE73lfS1lnbNerzRcI2QD2yM10ou6TKDVnY+1kwKAUB5Q/MiROhJo6cnWRcIcSYGW1uB0o2xhhrCtvnuc+e2lhKCm6tSW7fhq2+74/I7uz8VXcFThHetx0SXK/34nToPixw826StKeow3hRSzhh9Q28IGezEgH1ri0MJXru1KDfw89D0KV9Dw4B8WLe5uY4OhNH1G0o7FCNXkGCttnttncj8at4rZGJw1LtaiVu/NXDi1qdCrmGBQCgFAKAUAoBQCgFAQ+MyyrbzNAoeYRuYlPZpADoHl3bFActtedOJwRyLcwPMJSsdu80TW7dV8JpIEegoHYfUVOA2NXegMhw1CsaodJKZjyhJQ6CUypO5U4yD6EV7jAT38PCVuHwyPGY6G5iJq98/jmSatlUUAoCNxGEvGQvfuNyP8AEf8A567VUx1CVai4R1y10ydy1g60aNZTlpnprmrEe1ubhidUKoAp2Lgln2wBjYL371rTq4mT9qnZJc9X06GalLDxXszu2+Wi69e4jS8GPSyhPWDF11tqAYsTuPp1YONQHfzqo9nzdBO/8RO+rte9+4tLHQVZ5fw2raK9rW1162JEdgFnlmk0eIJpzjK6Vw257b+noKsxw8Y151qls7W6WWZWlXcqMKUL5Xv1u8tD3PE4e3Wjz6a1z+man/N0G7Kav3ojWFrvSD8mecnGYR9/P9UFv4Ctu3i/dTfdFv4Imhs7FTeUH45fEizcwD7kbH+sQo/zP+FSKOIl7tPzaX1foXaewq8vfaXqVtxxad/vrGPRBk/3m/yArH5KvN/xKqjwtFZ9139Dp0diUIe/7TKucAnU5Lt6uS36eRwfKopYTCUZKT9qXOTve/6VkpWeqWfLhfpU6NOkrQVj4s5YhVy7HOFTLE+v07+WxG/qK0xG16cVaU/BO+T6q3/jJZrjG6JHM7R8I/h+EMXEJ5EkbTqhRGDqmobszDYvgkaRsO+57eYx+0JYppcF5+fyVlfO1yKUrnXK5xqKAUAoBQCgFAKAUAoDm/OXxQayvWtlteoqIhZmcxklt8r4GDKBtn9oEeW/SwGy6uNUuzklbg2/kmbRjcwPO/xCkv8ARH0FW3QljGZCS79lLeDGlcnC+pB8hjr4b8PYinPenuy6Xf8A1ZFiMNUqQ3YS3ev3YoU444AAjRQNgAxOB/dFdyGDxGj3Uul38kcr/Qb5yqZ937n5bjkvksf5hj/1CsyweI4Tj/6v/sbrYFPjN+h+f9uzekX6N/8AKtXg8Qmk6kc/7X/2M/6BS/W/T6HmeNTbeKMfgh/zY0/J1bpSqruUfrJki2Hh1q35/sfh+MynH2mNs+FV3/UHen5eDs3Wel8ks+72W79FmSR2NhFqm/H6Hi/EJD/vXO22Dpz+BXArKw+HatvSk7ZZ2v3Nbqb8e8njs3CR0gvj8SLLcg/USf6zE5H9o/4Vo1g46wvn/U9V03nm1xi7NZ5aXnjQow92KXgjyikQ7KF1egAyfw9/Y1CsZgoL2VBNf4rLpe1n0lbys3KpInW9hcuMx280g/cidh6d1Hb+B9ajntynT/rXhmu7Lh5uL/WhvlpBybxF+1nN/a0p3/rMv6j86rS/EVBqzk3rw16OzVnwUovvSG83wLO2+FfEXHiEMeRnEkucE9wemrA+n+s1zKv4gvlFNrq+L15prnfJ8k8zNpMvrH4ME/z953xlY4/+p2ORnzK5qjU23iJ3Ssr+Pxvfo3drg0Z3HYzF3y3awWlvcgzP44fnBI0ckaKx0zAKgLK4fK5fSdjjJwRXniK001KTafC7s2V7nxrH5d5lgjTXl4ZjkqqlJSNWDkqGjkgkR03Dx7A9qgvkOJveWOQZFCPJOVQqxEcLSxGMtgkrKspd11amHULbP2U5BjdQljSuaXgN9LZXCWdzO9xHcFjazS7uHUAtC7AAEkeJW8/EPIVtCW8aThus29bmgoBQCgFAKAUAoBQHPPi7wVbiEHSA4XwyaApjAYFi0zEIEI20HuckZ8pqGIq0J79KVmZTscxt+QJBC0s7vG/dE0jUy4cl2QgMisAAFPi8DuVUKcdBbaxSlvXV+7z0trx7lxzM77K7jPJV5CkHTV7mSQyB0ijc9MI+lCSCc5OdyBjGDnNSQ2/iHk0su/w48OfHje5u5NIsOXfhje3MYleSK3Usw0sHMisrMrZXGAcg7Z3qGpt7EXySXHJPJ81nx4rR8s2bRUpK5p7b4ML/ALy9dt8+CJVH5ZZsHvv/AIVBLbmKd88tbWWvNcnxytnmbdm+ZBuuQ+GJN0fmryaUEB44FWRl8suUiIUj97fao5bUxc83L4Z9/N9XmaNZ6msi+FPDgCGSV+31TP3Hn4SN/wDtVeWPxMlZzfPV6riSKmiTbfDThiHPywY9/HJIw/RmwfzqGeJqzvvSbvrnqZ7OJb2fLFlFvHaW6nbcRJnbtvjNROTZncjyLWNAuAoAA7YGMfpWDayP0TQFNxXhjFuqL2e37bAxGLyH0yRn+PnWyfQ0a6nvweWY61lMUgXGiaM4Dg5yCmToYbdiQdQIx2GHYzFviWVYNjmPGOBk/wC0rdU1ajJJECdwJU6jEFs6FWX06SbDU7HC1Zg7oqTVpGw4Pwe3YR3EaKFkgXwgKVwyqM5I1Y0BUxnSQqbeEGoHJ6E8YrUmXFw6XMCAjpSRyLpwNpF0MhB74KdQEdvCv544GzdpELni3Bs3kxl7crcxeokiOsY2OMgFT7MazB2ZiorxNrVkqCgFAKAUAoBQCgIfFuJR20TzStpRcZ2JJJICgAbliSAAO5IoDM3XDJbzD3TtEAdUUMLaWiOCuozAazLgsDpIUaiPF9RhlU5E8aWWZFt+U1jmWRJJiDLl1aaR10gAgkSMxZy6R5bIOBjsMHG+7G3ZJMi8ft1e5MY6XggjKLoVpAGeXVpQwTZU6FGyDt9W9b09COtrYvOWUxaxY7EMw2xszMw2AHkfQfgKin7xNT909uM2LTwtEkzwFsAyR41hcjUAT9JIyNXcZzWE7M2krqxVcIkigza2FrJKsR0yNHoWNX8w0kjLrk/a06iPPB2rfdlLNkW/GOSJ0HGvtUhnhlt5HBMYk0FZMDLBXjdl1AZOkkHAJwaxKDRtGqnkWtaEgoBQAUBnOE2FtLbNfXVv8y8jOQrRdZkj1lUjSMg6cKF1ADdtRNWoqyKUnd5nq3BIbTiEZtkWFJ7eQSRooVC0bRaH0rgBsO4PqDWlTQ3pe8X1QFox3NkTJdRuAdM0eg4PhMkRLxZXIBOGkOryEZOUx1Y5qTysV6yzuWPJFzqtumfqhdoj3+nZo+4BP2TRnNaVFZklJ3iWs1oWmik1DTGrjTpzlm0gNqztgBhjG+v2rW+Ru1nch8yqJIhbYDNcuIdJzuh3mO37MQc/iAPMVtTV2aVZWia2rBVFAKAUAoBQCgFAZLmOL5i/tojvHbobpxtvKTogyPQYmYe6D0rSo7IkpK8j05h4kYIS6jMjMkUYPYySMqJn90MQT7A+dQRV2WJuyJ9vGVRVLFyFALNjUxA3J0gDJ77ACsGy0MlxmNmmuGYMYlUYAjaQEKoLZVozCBksMllOxPkKsU17JVqu8jScEtzHbQRnukMaH+yqjy/CoJaliCtFE0Vg2KrlHWOH9GJ4xdQ6o5C67CbUSzMikHD56g3GoOD51aWhSeTJHNgVnsUO8nzOtduwSOXW3sMHTn1dR51ifumYe8ibVYuCgFAKApBw+6gL/JTxrG7M/SuI2kVGY5bQySIyqTk6TqAJOMDapVUtqQyo8iRYcPk6hnuJRLOV0AqmiONMglUUlmGSAWJYk6V7YArWU942hT3cyzrQkKLnWLNo7+cLJPkYyAjAvjIPiMesA4P1VvB2ZpUV4mbi5jjsneWVi0UsI0ogORIh8ChWwQ8iuxCsdWIVZjqYgSzjcgpz3Sw4l8SbGPQsbmeaQqI4UUqxZiAoYyBRHuR9W+N8VEqbJnViaXljgkqM1zdsr3TrpwmenDHsemmd9yAWY7sQPICp1FIrSk3qaKsmBQCgFAKAUAoBQGYusLxJ8kAy2kQQeZ6Uk5k/TrR/qaiqrImovMl3NskgAdQwVlcZGcMpBU/iCAahuWGrntQHNrh0nzhUYzyYBKIr6JXx/vYNZCoV8SOAdiMd6s6RKesjpNVi4KArb7gkUsglw6TAACWJ2jfSDkKShGtc/dbI9q2UmjWUFI/djwmON2l8bysArSSMXfSNwoJ+lM76RgZ3O+9JSbEYKOhPrU2K571zdLCqjQsXUkY5ydRKxqu/fKuxO+Aqj72Rm2VzW73rHjxu7eKW0ZX8DzdF0wDq1qxVgcZDKyj2wz58iMrO5iTaaLetTcUAoBQH5kjDAqwyCCCPUHY0DORQssFtEZMOeH3q6kyNbLC7or6c5z0hlQcklCRpRW1Wlmikyw5YsBc39u0hRpJHa/mAWMsAu0adRGJZFkZAucfzJ2GN8mDq3GeMw2qB530gkKoALMzHsqooLM3sAe1aylGK3pOyQKB+ZbyXe3sdCns11KIz/wCnGJG/vaT22riV/wAR4Gk7KTl3L5uy8iVUZMDinE9vsLI/tDrzD9D0T/Cqq/FeEv7svJf9jPYSJSc0On9JtZYx5vFieMf3Ptfz6eB610MNt3A13ZTs+UsvXT1NXSki9sryOVBJE6yIezKQQfzFdcjPegFAKAUBQ828ti8RCshhuIWL28y7mNyMHIOzIw2ZT3FGrmU7GSbjvFbUpHdcPWdmbQktvMoV2wzbo+6DSrEscDby7VE6XIlVZ8Snn5ikkLvdGOGUq8NtGsgKwyk6Jy0gyjyLC8UgYfcZgFznOdyxh1L5sveAorTRRplUgUyFU6ix6saEGMLGy4ZiMLsYx2pUeRikryNhUBaFAKAUAoCr4vwfrMkiSyQTICFkj0nKnGVZHBV0yAcEZBGxG+cp2NZRvmRbTgkxmSa6uFm6WekiRdKNXIwZCNbln0llG+AGbAyds3VsjCi73ZfVqbigFAKAUBy2WBJeK32hZDGhj1hdTI0+nxEoIpRgALnKfUoOchasw0Kk7b2Rf8pTJbwy35XXJdusVrGqBDIi6ungBVwHPUlLEDCkE9q0rVoUabqVHZLU1Su7IveHcObV17grJdMuC4GERf2IwclUz75Y7nyA+a7V2vVx0+UFpH5vm/gXIU1FFlXIJBQCgKe9gNs5urdSGB1XEa5xNH946Rt1lG6tjJ06ScHb0ewtszw9RUarvTeX+L593NeJDVp3V1qa22uFkRZEYMjqGVhuCpGQQfQjevoZUPWgFAKAUBS848HN1aSwrjXgNHqGR1FIZM58iQAfYntQGAtLZeokyPMZCm8Ut0FcHSQSRHOrRuMaGyspwgHuALzkm4jl+YddQdXWJw7O7AIMga5AGddbylWwBg9tjUNXUsUbWNPURMKAUAoBQCgFAKAUAoBQFFzpzCtjavLt1D4IVOPFK2dI3wMDufZTW0Y3ZrOW6jnnAOXnnkh4eS2nHXvXJkOpG7gPr0FpW1DZMhfvHTvZKZvreZJb2abKiG2xZwDYKH8JmI8sljHEP+EQO5z4z8U4qUpRwsP8n8vLNlihH+ouriZURnY4VVLMfQAZP+FeOhFzkorVlgh8M41DOCY2zhI3OQVwsi60O/qP4Gpq+Fq0bb61bXjF2fqYUkywqubHxnA7kD/X/fH60SbB9oD7ygoFpGq/SrSIv9VZHVfywBivruDk5YenKWrir+SOfLVlzVkwKAUAoBQGN5u4c0Ra4jLdFsdeNS4AbwgTAJJHkjCq+p1UL4yRpOoDDyXclhcRXEatLb9MQuF8WqNQWwHVnUvGdTKC5YqXXYKK1lG6NoS3WdNsrtJY0kjYPG6hlYdiDVZqxbTTV0e9DIoBQCgFAKAUAoBQHldXCxo0kjBURSzMdgFG5J/KizDdjkPE+JPd3c13MCLeyJjt4hqLGcgHfSjASlii6S0ZBKhW1Ic2YxsipOW8zdcEuIeEW6i8fN7duZZAuSXkP3AztpCoo05dgDgnOTWKlSNOLlLRdG/RZmiVyFf8Akm4ZcxaQJpZJ50AYEh2leWPxDbV9IyP1r57W2nTltVYhe5dJ3XC1nkW1B9nYpbm24ze2jlhHELhBC1u40mNMKGl1bHUx1+A9gy9yKmhPZeFxCSu9x728uLztG2lllnzTMWnJF5LyUj3peRVa1+WiQxHcNKhdVYj0WM4HufaqEdqzhht2DtU3m78ouza8Wjfcz6EHiPJN1ItuhnhcRwCEvIjmSMhietEQ20xXQMn9jvuRVijtXD03OSg1eW9ZNWd17ssvdvfJczDpt2JvFOTXlvFuDJEVWeKYB4dUoCBR0xIW8MeQzgADxOSc1BQ2pCnhnR3XdxaylaOd3fdtm9E7vRGXC7uaiJmRGMrKSC7ZUFRoySoxk7hcAnzINcqSjKSUFy8+PLib95K5NjK2NrqGlzCjuD3DsAzj8dRNfX6cFCKguCt5HPZc1uBQCgFAKAUBgeO8J6TLFp1RP4IT4iVGM9INkaAhUFQHiBU7tmPxgZ/g5msWDRESwSuDoyBHLq+9BIdKfMHZjGPs5PuNqyBpKKZvCbib+wvo5kDxNqXJHYghhsVZTgqwOxUgEHuKgasWk09CTWDIoBQCgIA4gTcdEQyaQmozEYjzthQfvHG59PffGbZXNd7OxPrBsKA+McDJ2A3J9qAyPG78ziN03i1/wAlQqW+anAJEmhd2togDL6uUBGwTXPCFs2Vqk75Iicm8tK1ymWEsNoTJqJEhe5fOCZDvqUFnZdKYaRCdRGqpCI6bNCrqVdQynuGAIP5GgMTCicPuGtyBFbzyarUgYjV2A1w+itqBdV2zrIH014z8TbMnKf5qkrq3tdLcfLLpYsUZr3WX9eMLIoBQCgKbjJ+YdbFNzIAbgjsltnx59GkGY18/Ex+6a9H+Hdmyr11XkvYh6y4eWr/AHIa07KxsgK+hlQ+0AoBQCgFAKA8L20SVGjkUMjDBB/1sQdwRuCAaAwfHuHtbBuuOrCcqJsEsEbOVlb6lX6QNLRR4B1MmwoCDCvSctI0sIGwuVJeUKpYZmQqRJaggqsr6iMHDsDrGGk9TKbWhoouJSxoHlj68RGpbi0BkRl2wxiBaQZ/c6gwM58qidPkTxrcywsb+KZdUUiyAHB0kHB8wR3B9jvUbTWpKpJ6EmsGRQCgFAVfFOPwwMIyWkmIysESmSYj10Luq/vNhfetlFs1lNIpuLxSOizcQBjhz9nYQnqSXDYJCysBhhgEmJfAApLMwBxNGCRWnUcimju55pstGBcyYjghDAxRJhTsV0unTGHM8bYbCjADQ53NDpvBeGLbxCMEu2Szu31SSNu7n3J8hsBgDAAFAT6A8by1SVGjkUOjjDKwyCKAyh5evLc/yWdbiHyhuiQ6j0W4UMxA2ADqx2+qvP478OYXEe1T9iXTTy+liWNaS1Pq8SuVOJbC4G+C0bQyJ28sSB8eW6D8q4FX8K4qPuSi/NP4W9SVV4nkvH5G/m7G9c+hiWP1xvK6j9Kjh+F8a3nurx+iZnt4kiG3vp+6JZp6sRNN+Sr9mhHqWcfu11cJ+FKcXfETv0WS89fRGkq74F5wXgsVsrCIHU51SOxLSSN6sx3J9B2A2AA2r1dOlClFQgrJaIgbvqWNbmBQCgFAKAUAoBQCgMzxPlBSddq/y75zoADQlsg6umdkkG+JFwQWJw3YgZmbhl1aO0yxPADqLNat1YS2TpMqMvUYYILy9OSQnV4kAAIHlLxaOYLLPBDdEggXFoxgnCAjsS+wAOojrDSMa1XVgASbfjsJaNIOJGOSRlVYbuHqNlsacFTG5B+nUXYZ2znatHCJuqkkeU/MXE0mnhSxju+i4jMkcogBJSOQExyFiBpdfM+e9aOEVxJI1JPgejcT4y+yWNrCf2pbjqDv6R4Pb/XlWto8za83wLDly0nuVnF9cMrRS9N0tz0ot44pARJjrdnAzqG4PtUkYxtcilOSdrn2LjtnbBo+HxxMckySL/NBgGZizrl5pNKyNgZz02BZcZqQjMreTOLgO4ku+IPtFGMB1XODo3McEayK4Mm5VocsZFkwAN/yhy61uGlnKPdSgdQoCI0Hfpxg7iMEk+5PYAAADR0AoBQCgFAKAUAoBQCgFAKAUAoBQCgFAKAUBjeeOG2CpJNKy29wUJjljLLKXUeFtEbKZtLYOk5FAcWtuLWsVs5cMZW8MyyZMzP5lid9OT9XYZ9dqA0HIHHeLPNO6W0c4zDHOXcxMWRNKv4zq1MmnJ0HOkbDeo6luJLTbWhoOJ86XocI9q1guoAyyI9wCCcHSY1CDHfcnbfFaxhHmbSqSXAztjeQyTfy2SefriMhZo2WNnH2b4jCLGGZGGhzghoV38RFSJxWRBKWefE2U/DrkQvNNpsreJOo7DQ8zaQGcrGmYo9bLqAy+8soIOsitgXXKH+zrcFbZlZmWIyTmQStIzlwgaYE6myrHA2A32FAaThvGLe4z0J4ptP1dORXx+OknFATaAUAoBQCgFAKAUAoBQCgFAKAUAoBQCgFACaA5Dz3xSI3YubPqTHp9O4eIKVCqTpKPgsXGWDCM4IIyQV3rVMZQpzUJySf3ry8SpVx+HpVFTnNJv7z5eJjJrZYntRcSKv8lnVmAWPOogkM2csS0j5ySN8hRVfA414mU8rJWt6lXZu0XjJ1MrRja3XX6cjS8jcUismBfIhkghjZ1UkJKmojUFGwYSHxdgV3xmquDxCcpwm7NybV+KeWXkRbHx8I1KlOq7NybV3qnll5eRu5ucLBF1G8tyMZAWVGYj2RSWY+WACc7V0d1npZVIJXbMNecS+YknuZgFTToEbbssK5ZdYzgO2osV9GUeVee2jiHWqRhT0Wj5vTL4X7zwW28c8ViIQo3svdfN3s2vFWv0Z4cLsZIol6Esls+ASqnVEG77wvmMkHzAB271iG1q9Obz3o9frqQw27iaNRq+9G/H66/Em8T4qXWNbm36kkl1GzfLgaZyenGwaOTdXMCtHgMVIZ8lcgjt4PaVPEvdSafL9z0eA2vRxktxJqXL9/rY/ZubiBbeXpXLXAYq8rq2lpZPssKsojKW+4mZCUiDpEqnfUOidU6Ly7zD8yZFMLoY3kQtkNGWR2Rl1DcOMDKso7nSXA1UBeUAoBQCgFAKAUAoBQCgFAKAUAoBQCgFAcgvuPScQeVy7fJFtMEWCiyIBu758T6jnCnw4UHGd689tXaM4y7Gk7c3x7uh5Xbe1akJ9hRdv1Na35dPtAEDb9B7V53PU8pm8yLf8AC4ZipljVyucahnGe9TUsRVpJqErXJ6OKrUU1Tk1fWx4xyND4HDNH911BYj2cAZz++Bj1x3O7jGr7UXZ8V9Pp5X4SSjGv7UXaXFPJeDfw8r8PNbq3wv2qFwRll062I7+EAnfByAKy6da79l28bK/U2dLEXfsO3J3sk9M+h7KrTEF1KRg5CnZnIOxYfdXO4Xv2zjtWrapZRd5c+C7ub6+V9SNuNFWi7y58FzS5vhfTlfUnSOFBJIAG5J2AqBJt2RXjFydlqReK8PSeJo5ACGH6HyI9CPWpKFaVGanF6E2GxE8PUVSDzXr0Oh8l8Q+dsE+YQO65hnDBWV5IzpZsYxhiNWMDGfavd06iqQU46NXPpVGrGrTjUjo1fzLfhnC1hMhDO7SvrdnbJJACgeQACgDtW5IT6AUAoBQCgFAKAUAoBQCgFAKAUAoBQGc+I0hXhd6VJUi3fBBwe3qKA55w5AsUYAAARcAbAbCvAVW3Uk3zPl9eTlVk3zZCm/p0X/l5f/fDU8f5WX+S+EixD+Sn/nH4SLaqhRFAKAUBU81/0O4/4Tfwq3gP5mHei9sz+bp/5ItaqFIvfhWMS8RA2HWiOPLJiXJ/E17LZTbwkL9fiz6BsRt4GF+vxZ0GuidUUAoBQCgFAKAUAoBQH//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thinking-c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9725" y="3429000"/>
            <a:ext cx="2764275" cy="3201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6045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owerpointTemplate">
  <a:themeElements>
    <a:clrScheme name="Blue">
      <a:dk1>
        <a:srgbClr val="1F497D"/>
      </a:dk1>
      <a:lt1>
        <a:srgbClr val="C6D9F0"/>
      </a:lt1>
      <a:dk2>
        <a:srgbClr val="4F81BD"/>
      </a:dk2>
      <a:lt2>
        <a:srgbClr val="DBE5F1"/>
      </a:lt2>
      <a:accent1>
        <a:srgbClr val="17365D"/>
      </a:accent1>
      <a:accent2>
        <a:srgbClr val="366092"/>
      </a:accent2>
      <a:accent3>
        <a:srgbClr val="953734"/>
      </a:accent3>
      <a:accent4>
        <a:srgbClr val="E36C09"/>
      </a:accent4>
      <a:accent5>
        <a:srgbClr val="262626"/>
      </a:accent5>
      <a:accent6>
        <a:srgbClr val="5F497A"/>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Template>
  <TotalTime>5326</TotalTime>
  <Words>759</Words>
  <Application>Microsoft Office PowerPoint</Application>
  <PresentationFormat>On-screen Show (4:3)</PresentationFormat>
  <Paragraphs>99</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PowerpointTemplate</vt:lpstr>
      <vt:lpstr>Module</vt:lpstr>
      <vt:lpstr>Software Project Management</vt:lpstr>
      <vt:lpstr>Measure Performance</vt:lpstr>
      <vt:lpstr>Earned Value Management</vt:lpstr>
      <vt:lpstr>Earned Value Management</vt:lpstr>
      <vt:lpstr>Earned Value Formulas</vt:lpstr>
      <vt:lpstr>Earned Value Formulas</vt:lpstr>
      <vt:lpstr>Calculating PV</vt:lpstr>
      <vt:lpstr>Calculating EV</vt:lpstr>
      <vt:lpstr>Point to think:</vt:lpstr>
      <vt:lpstr>Calculating AC</vt:lpstr>
      <vt:lpstr>Direct Vs Indirect Cost:</vt:lpstr>
      <vt:lpstr>Direct Vs Indirect Cost:</vt:lpstr>
      <vt:lpstr>Using PV, AC &amp; EV</vt:lpstr>
      <vt:lpstr>Performance Indexes</vt:lpstr>
      <vt:lpstr>Estimate at Completion (EAC)</vt:lpstr>
      <vt:lpstr>Estimate at Completion (EAC)</vt:lpstr>
      <vt:lpstr>Estimate to Complete (ETC)</vt:lpstr>
      <vt:lpstr>Estimate to Complete (ETC)</vt:lpstr>
      <vt:lpstr>Variance</vt:lpstr>
      <vt:lpstr>Variance Formulas</vt:lpstr>
      <vt:lpstr>Variance Formulas</vt:lpstr>
      <vt:lpstr>Earned Value Management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CONCEPTS</dc:title>
  <dc:creator>Khan</dc:creator>
  <cp:lastModifiedBy>Windows User</cp:lastModifiedBy>
  <cp:revision>408</cp:revision>
  <dcterms:created xsi:type="dcterms:W3CDTF">2011-09-09T05:53:28Z</dcterms:created>
  <dcterms:modified xsi:type="dcterms:W3CDTF">2019-12-04T04:05:03Z</dcterms:modified>
</cp:coreProperties>
</file>