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9" r:id="rId8"/>
    <p:sldId id="259" r:id="rId9"/>
    <p:sldId id="270" r:id="rId10"/>
    <p:sldId id="271" r:id="rId11"/>
    <p:sldId id="272" r:id="rId12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45" d="100"/>
          <a:sy n="45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5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52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66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9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4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7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3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experiment,  Sample </a:t>
            </a:r>
            <a:r>
              <a:rPr lang="en-US"/>
              <a:t>space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04CD6-852D-4EC9-81B8-BC6468965CFA}"/>
              </a:ext>
            </a:extLst>
          </p:cNvPr>
          <p:cNvSpPr txBox="1"/>
          <p:nvPr/>
        </p:nvSpPr>
        <p:spPr>
          <a:xfrm>
            <a:off x="401053" y="223862"/>
            <a:ext cx="11614484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Example 2.3: </a:t>
            </a:r>
            <a:r>
              <a:rPr lang="en-US" sz="2400" dirty="0"/>
              <a:t>Suppose that three items are selected at random from a manufacturing process. Each item is inspected and classified defective, D, or non-defective, N. To list the elements of the sample space providing the most information, we construct the tree diagram </a:t>
            </a:r>
            <a:endParaRPr lang="en-P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B2BB-8938-4571-AC67-EBEC2591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74" y="2282811"/>
            <a:ext cx="5114925" cy="420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60492-66F8-4237-9F2F-002C4BBACFEE}"/>
              </a:ext>
            </a:extLst>
          </p:cNvPr>
          <p:cNvSpPr txBox="1"/>
          <p:nvPr/>
        </p:nvSpPr>
        <p:spPr>
          <a:xfrm>
            <a:off x="401053" y="33616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sample space is </a:t>
            </a:r>
          </a:p>
          <a:p>
            <a:r>
              <a:rPr lang="en-US" sz="2400" dirty="0"/>
              <a:t>S = {DDD, DDN, DND, DNN, NDD, NDN, NND, NNN}.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4416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FF3EE-54E5-4226-8B31-0926154FCA99}"/>
              </a:ext>
            </a:extLst>
          </p:cNvPr>
          <p:cNvSpPr txBox="1"/>
          <p:nvPr/>
        </p:nvSpPr>
        <p:spPr>
          <a:xfrm>
            <a:off x="224589" y="518552"/>
            <a:ext cx="11421979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Sample spaces with a large or infinite number of sample points are best described by a </a:t>
            </a:r>
            <a:r>
              <a:rPr lang="en-US" sz="2400" b="1" dirty="0"/>
              <a:t>statement or rule method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For example, if the possible outcomes of an experiment are the set of cities in the world with a population over 1 million, our sample space is written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		S = {x | x is a city with a population over 1 million},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which reads “S is the set of all x such that x is a city with a population over 1 million.”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The vertical bar is read “such that.”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Similarly, if S is the set of all points (x, y) on the boundary or the interior of a circle of radius 2 with center at the origin, we write the rule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		 S = {(x, y) | x2 + y2 ≤ 4}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587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5753A-6A59-4164-8B14-2AB1365C4170}"/>
              </a:ext>
            </a:extLst>
          </p:cNvPr>
          <p:cNvSpPr txBox="1"/>
          <p:nvPr/>
        </p:nvSpPr>
        <p:spPr>
          <a:xfrm>
            <a:off x="320842" y="364475"/>
            <a:ext cx="11550316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the study of statistics, we are concerned basically with the </a:t>
            </a:r>
            <a:r>
              <a:rPr lang="en-US" sz="2400" u="sng" dirty="0"/>
              <a:t>presentation</a:t>
            </a:r>
            <a:r>
              <a:rPr lang="en-US" sz="2400" dirty="0"/>
              <a:t> and </a:t>
            </a:r>
            <a:r>
              <a:rPr lang="en-US" sz="2400" u="sng" dirty="0"/>
              <a:t>interpretation</a:t>
            </a:r>
            <a:r>
              <a:rPr lang="en-US" sz="2400" dirty="0"/>
              <a:t> of </a:t>
            </a:r>
            <a:r>
              <a:rPr lang="en-US" sz="2400" b="1" dirty="0"/>
              <a:t>chance outcomes </a:t>
            </a:r>
            <a:r>
              <a:rPr lang="en-US" sz="2400" dirty="0"/>
              <a:t>that occur in a planned study or scientific investigation. For example,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may record the number of accidents that occur monthly at the intersection of 7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ave</a:t>
            </a:r>
            <a:r>
              <a:rPr lang="en-US" sz="2400" dirty="0"/>
              <a:t> and Kashmir highway,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hoping to justify the installation of a traffic light;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might classify items coming off an assembly line as “defective” or “non-defective”;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or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may be interested in the volume of gas released in a chemical reaction.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Hence, the statistician is often dealing with either </a:t>
            </a:r>
            <a:r>
              <a:rPr lang="en-US" sz="2400" b="1" u="sng" dirty="0"/>
              <a:t>numerical data</a:t>
            </a:r>
            <a:r>
              <a:rPr lang="en-US" sz="2400" b="1" dirty="0"/>
              <a:t>, representing counts </a:t>
            </a:r>
            <a:r>
              <a:rPr lang="en-US" sz="2400" dirty="0"/>
              <a:t>or </a:t>
            </a:r>
            <a:r>
              <a:rPr lang="en-US" sz="2400" b="1" dirty="0"/>
              <a:t>measurements</a:t>
            </a:r>
            <a:r>
              <a:rPr lang="en-US" sz="2400" dirty="0"/>
              <a:t>, or </a:t>
            </a:r>
            <a:r>
              <a:rPr lang="en-US" sz="2400" b="1" u="sng" dirty="0"/>
              <a:t>categorical data</a:t>
            </a:r>
            <a:r>
              <a:rPr lang="en-US" sz="2400" dirty="0"/>
              <a:t>, which can be classified according to some criterion.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314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6F87CA-B625-41D2-8D2C-39BE7EB63665}"/>
              </a:ext>
            </a:extLst>
          </p:cNvPr>
          <p:cNvSpPr txBox="1"/>
          <p:nvPr/>
        </p:nvSpPr>
        <p:spPr>
          <a:xfrm>
            <a:off x="545432" y="439886"/>
            <a:ext cx="11101136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We shall refer to any recording of information, whether it be </a:t>
            </a:r>
            <a:r>
              <a:rPr lang="en-US" sz="2400" b="1" dirty="0"/>
              <a:t>numerical or categorical</a:t>
            </a:r>
            <a:r>
              <a:rPr lang="en-US" sz="2400" dirty="0"/>
              <a:t>, as an </a:t>
            </a:r>
            <a:r>
              <a:rPr lang="en-US" sz="2400" b="1" u="sng" dirty="0"/>
              <a:t>observation</a:t>
            </a:r>
            <a:r>
              <a:rPr lang="en-US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Thus,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numbers 2, 0, 1, and 2, representing the number of accidents that occurred for each month from January through April during the past year at the intersection of 7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ave</a:t>
            </a:r>
            <a:r>
              <a:rPr lang="en-US" sz="2400" dirty="0"/>
              <a:t> and Kashmir highway, constitute a set of observations.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Similarly, the categorical data N, D, N, N, and D, representing the items found to be defective or non-defective when five items are inspected, are recorded as observations.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287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1532-2F98-4A06-A3E7-F977A1D79A11}"/>
              </a:ext>
            </a:extLst>
          </p:cNvPr>
          <p:cNvSpPr txBox="1"/>
          <p:nvPr/>
        </p:nvSpPr>
        <p:spPr>
          <a:xfrm>
            <a:off x="577515" y="406711"/>
            <a:ext cx="11229473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Statisticians use the word </a:t>
            </a:r>
            <a:r>
              <a:rPr lang="en-US" sz="2000" b="1" u="sng" dirty="0"/>
              <a:t>experiment</a:t>
            </a:r>
            <a:r>
              <a:rPr lang="en-US" sz="2000" dirty="0"/>
              <a:t> to describe any process that generates a set of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simple example of a statistical experiment is the tossing of a coin. In this experiment, there are only two possible outcomes, heads or tails.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Another experiment might be the launching of a missile and observing of its velocity at specified times.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opinions of voters concerning a new sales tax can also be considered as observations of an experiment.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are particularly interested in the </a:t>
            </a:r>
            <a:r>
              <a:rPr lang="en-US" sz="2000" b="1" dirty="0"/>
              <a:t>observations</a:t>
            </a:r>
            <a:r>
              <a:rPr lang="en-US" sz="2000" dirty="0"/>
              <a:t> obtained by </a:t>
            </a:r>
            <a:r>
              <a:rPr lang="en-US" sz="2000" b="1" dirty="0"/>
              <a:t>repeating the experiment several times</a:t>
            </a:r>
            <a:r>
              <a:rPr lang="en-US" sz="2000" dirty="0"/>
              <a:t>. In most cases, the </a:t>
            </a:r>
            <a:r>
              <a:rPr lang="en-US" sz="2000" b="1" dirty="0"/>
              <a:t>outcomes will depend on chance </a:t>
            </a:r>
            <a:r>
              <a:rPr lang="en-US" sz="2000" dirty="0"/>
              <a:t>and, therefore, </a:t>
            </a:r>
            <a:r>
              <a:rPr lang="en-US" sz="2000" b="1" dirty="0"/>
              <a:t>cannot be predicted with certainty</a:t>
            </a:r>
            <a:r>
              <a:rPr lang="en-US" sz="20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a chemist runs an analysis several times under the same conditions, he or she will obtain different measurements, indicating an element of chance in the experimental procedure.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when a coin is tossed repeatedly, we cannot be certain that a given toss will result in a head. However, we know the entire set of possibilities for each toss.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263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56F5C-7106-421D-A12C-87C24C43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183017"/>
            <a:ext cx="10757975" cy="127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81C81-44F3-4D17-B917-C88CFE6B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9" y="1359571"/>
            <a:ext cx="10757976" cy="82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A5AF9-7D45-44C8-B872-FA229214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0" y="2244162"/>
            <a:ext cx="11633880" cy="46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0FFB2-286D-4037-9FFB-6661EB0FA1B7}"/>
              </a:ext>
            </a:extLst>
          </p:cNvPr>
          <p:cNvSpPr txBox="1"/>
          <p:nvPr/>
        </p:nvSpPr>
        <p:spPr>
          <a:xfrm>
            <a:off x="577513" y="883288"/>
            <a:ext cx="1065195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set of all possible outcomes of a statistical experiment is called the </a:t>
            </a:r>
            <a:r>
              <a:rPr lang="en-US" sz="2400" b="1" u="sng" dirty="0"/>
              <a:t>sample space </a:t>
            </a:r>
            <a:r>
              <a:rPr lang="en-US" sz="2400" dirty="0"/>
              <a:t>and is represented by the symbol S.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E855F-1F1A-41FE-8DDA-5256A5F39D10}"/>
              </a:ext>
            </a:extLst>
          </p:cNvPr>
          <p:cNvSpPr txBox="1"/>
          <p:nvPr/>
        </p:nvSpPr>
        <p:spPr>
          <a:xfrm>
            <a:off x="385011" y="1963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Definition 2.1:</a:t>
            </a:r>
            <a:endParaRPr lang="en-PK" sz="2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BA7A-1ACE-4EAD-8B2A-C6A3D8395B17}"/>
              </a:ext>
            </a:extLst>
          </p:cNvPr>
          <p:cNvSpPr txBox="1"/>
          <p:nvPr/>
        </p:nvSpPr>
        <p:spPr>
          <a:xfrm>
            <a:off x="577513" y="2380798"/>
            <a:ext cx="10651957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outcome in a sample space is called an element or a member of the sample space, or simply a sample point.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If the sample space has a finite number of elements, we may list the members separated by commas and enclosed in braces.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Thus, the sample space S, of possible outcomes when a coin is flipped, may be written                                          S = {H, T},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where H and T correspond to heads and tails, respectively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7409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28A8DF-220E-4EDC-ACBB-C674E678954E}"/>
              </a:ext>
            </a:extLst>
          </p:cNvPr>
          <p:cNvSpPr txBox="1"/>
          <p:nvPr/>
        </p:nvSpPr>
        <p:spPr>
          <a:xfrm>
            <a:off x="641685" y="1619524"/>
            <a:ext cx="1012256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/>
              <a:t>Example 2.1: </a:t>
            </a:r>
            <a:r>
              <a:rPr lang="en-US" sz="2400" dirty="0"/>
              <a:t>Consider the experiment of tossing a die. If we are interested in the number that shows on the top face, the sample space is S1 = {1, 2, 3, 4, 5, 6}. If we are interested only in whether the number is even or odd, the sample space is simply S2 = {even, odd}.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810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8659-3BF0-4026-94AF-BD088CDCB5C1}"/>
              </a:ext>
            </a:extLst>
          </p:cNvPr>
          <p:cNvSpPr txBox="1"/>
          <p:nvPr/>
        </p:nvSpPr>
        <p:spPr>
          <a:xfrm>
            <a:off x="336884" y="426529"/>
            <a:ext cx="1118134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general, it is desirable to use the sample space that gives the most information concerning the </a:t>
            </a:r>
            <a:r>
              <a:rPr lang="en-US" sz="2400" b="1" dirty="0"/>
              <a:t>outcomes of the experiment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 some experiments, it is helpful to list the elements of the sample space systematically by means of a </a:t>
            </a:r>
            <a:r>
              <a:rPr lang="en-US" sz="2400" b="1" u="sng" dirty="0"/>
              <a:t>tree diagram</a:t>
            </a:r>
            <a:endParaRPr lang="en-PK" sz="2400" b="1" u="sng" dirty="0"/>
          </a:p>
        </p:txBody>
      </p:sp>
    </p:spTree>
    <p:extLst>
      <p:ext uri="{BB962C8B-B14F-4D97-AF65-F5344CB8AC3E}">
        <p14:creationId xmlns:p14="http://schemas.microsoft.com/office/powerpoint/2010/main" val="33662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A59E65-B6D7-4913-B40F-323152B4B018}"/>
              </a:ext>
            </a:extLst>
          </p:cNvPr>
          <p:cNvSpPr txBox="1"/>
          <p:nvPr/>
        </p:nvSpPr>
        <p:spPr>
          <a:xfrm>
            <a:off x="409073" y="464493"/>
            <a:ext cx="11373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2.2: An experiment consists of flipping a coin and then flipping it a second time if a head occurs. If a tail occurs on the first flip, then a die is tossed once. To list the elements of the sample space providing the most information, we construct the tree diagram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6805-3A34-4AD6-AE95-672C26CB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54" y="1682165"/>
            <a:ext cx="5057775" cy="429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6F999-6F8B-4B25-B324-C9620B5B8738}"/>
              </a:ext>
            </a:extLst>
          </p:cNvPr>
          <p:cNvSpPr txBox="1"/>
          <p:nvPr/>
        </p:nvSpPr>
        <p:spPr>
          <a:xfrm>
            <a:off x="409073" y="3229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By proceeding along all paths, we see that the sample space is </a:t>
            </a:r>
          </a:p>
          <a:p>
            <a:r>
              <a:rPr lang="en-US" sz="2400" dirty="0"/>
              <a:t>S = {HH, HT, T1, T2, T3, T4, T5, T6}.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5546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969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46</cp:revision>
  <cp:lastPrinted>2021-10-04T12:18:14Z</cp:lastPrinted>
  <dcterms:created xsi:type="dcterms:W3CDTF">2020-09-29T18:09:53Z</dcterms:created>
  <dcterms:modified xsi:type="dcterms:W3CDTF">2022-03-14T14:50:36Z</dcterms:modified>
</cp:coreProperties>
</file>